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41"/>
  </p:notesMasterIdLst>
  <p:sldIdLst>
    <p:sldId id="574" r:id="rId2"/>
    <p:sldId id="393" r:id="rId3"/>
    <p:sldId id="575" r:id="rId4"/>
    <p:sldId id="576" r:id="rId5"/>
    <p:sldId id="544" r:id="rId6"/>
    <p:sldId id="477" r:id="rId7"/>
    <p:sldId id="572" r:id="rId8"/>
    <p:sldId id="595" r:id="rId9"/>
    <p:sldId id="596" r:id="rId10"/>
    <p:sldId id="584" r:id="rId11"/>
    <p:sldId id="580" r:id="rId12"/>
    <p:sldId id="546" r:id="rId13"/>
    <p:sldId id="565" r:id="rId14"/>
    <p:sldId id="566" r:id="rId15"/>
    <p:sldId id="567" r:id="rId16"/>
    <p:sldId id="582" r:id="rId17"/>
    <p:sldId id="579" r:id="rId18"/>
    <p:sldId id="569" r:id="rId19"/>
    <p:sldId id="523" r:id="rId20"/>
    <p:sldId id="571" r:id="rId21"/>
    <p:sldId id="552" r:id="rId22"/>
    <p:sldId id="581" r:id="rId23"/>
    <p:sldId id="557" r:id="rId24"/>
    <p:sldId id="558" r:id="rId25"/>
    <p:sldId id="563" r:id="rId26"/>
    <p:sldId id="551" r:id="rId27"/>
    <p:sldId id="593" r:id="rId28"/>
    <p:sldId id="559" r:id="rId29"/>
    <p:sldId id="560" r:id="rId30"/>
    <p:sldId id="561" r:id="rId31"/>
    <p:sldId id="583" r:id="rId32"/>
    <p:sldId id="541" r:id="rId33"/>
    <p:sldId id="553" r:id="rId34"/>
    <p:sldId id="594" r:id="rId35"/>
    <p:sldId id="589" r:id="rId36"/>
    <p:sldId id="590" r:id="rId37"/>
    <p:sldId id="591" r:id="rId38"/>
    <p:sldId id="592" r:id="rId39"/>
    <p:sldId id="548" r:id="rId40"/>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9BBB59"/>
    <a:srgbClr val="507E2A"/>
    <a:srgbClr val="7BC043"/>
    <a:srgbClr val="00703C"/>
    <a:srgbClr val="FFFFFF"/>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867" autoAdjust="0"/>
    <p:restoredTop sz="94820" autoAdjust="0"/>
  </p:normalViewPr>
  <p:slideViewPr>
    <p:cSldViewPr>
      <p:cViewPr varScale="1">
        <p:scale>
          <a:sx n="100" d="100"/>
          <a:sy n="100" d="100"/>
        </p:scale>
        <p:origin x="2106" y="72"/>
      </p:cViewPr>
      <p:guideLst>
        <p:guide orient="horz" pos="2160"/>
        <p:guide pos="2880"/>
      </p:guideLst>
    </p:cSldViewPr>
  </p:slideViewPr>
  <p:notesTextViewPr>
    <p:cViewPr>
      <p:scale>
        <a:sx n="1" d="1"/>
        <a:sy n="1" d="1"/>
      </p:scale>
      <p:origin x="0" y="0"/>
    </p:cViewPr>
  </p:notesTextViewPr>
  <p:sorterViewPr>
    <p:cViewPr varScale="1">
      <p:scale>
        <a:sx n="1" d="1"/>
        <a:sy n="1" d="1"/>
      </p:scale>
      <p:origin x="0" y="-2976"/>
    </p:cViewPr>
  </p:sorterViewPr>
  <p:notesViewPr>
    <p:cSldViewPr>
      <p:cViewPr>
        <p:scale>
          <a:sx n="80" d="100"/>
          <a:sy n="80" d="100"/>
        </p:scale>
        <p:origin x="1296" y="-144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F04A4A6-F05E-4B38-97AD-14F16ABC79A8}" type="datetimeFigureOut">
              <a:rPr lang="en-US" smtClean="0"/>
              <a:pPr/>
              <a:t>6/22/2016</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2E40F34-7388-4E23-9EAF-0604442EA99B}" type="slidenum">
              <a:rPr lang="en-US" smtClean="0"/>
              <a:pPr/>
              <a:t>‹#›</a:t>
            </a:fld>
            <a:endParaRPr lang="en-US" dirty="0"/>
          </a:p>
        </p:txBody>
      </p:sp>
    </p:spTree>
    <p:extLst>
      <p:ext uri="{BB962C8B-B14F-4D97-AF65-F5344CB8AC3E}">
        <p14:creationId xmlns:p14="http://schemas.microsoft.com/office/powerpoint/2010/main" val="30349243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1</a:t>
            </a:fld>
            <a:endParaRPr lang="en-US" dirty="0"/>
          </a:p>
        </p:txBody>
      </p:sp>
    </p:spTree>
    <p:extLst>
      <p:ext uri="{BB962C8B-B14F-4D97-AF65-F5344CB8AC3E}">
        <p14:creationId xmlns:p14="http://schemas.microsoft.com/office/powerpoint/2010/main" val="9061178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12</a:t>
            </a:fld>
            <a:endParaRPr lang="en-US" dirty="0"/>
          </a:p>
        </p:txBody>
      </p:sp>
    </p:spTree>
    <p:extLst>
      <p:ext uri="{BB962C8B-B14F-4D97-AF65-F5344CB8AC3E}">
        <p14:creationId xmlns:p14="http://schemas.microsoft.com/office/powerpoint/2010/main" val="5753890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16</a:t>
            </a:fld>
            <a:endParaRPr kumimoji="0" lang="en-US" sz="1800" b="0"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2350459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To ensure compliance regulatory access is always provided to Internet sourced applications. Premium connections and access to provider unique applications are an additional service.  As stated above this is just an example</a:t>
            </a:r>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18</a:t>
            </a:fld>
            <a:endParaRPr lang="en-US" dirty="0"/>
          </a:p>
        </p:txBody>
      </p:sp>
    </p:spTree>
    <p:extLst>
      <p:ext uri="{BB962C8B-B14F-4D97-AF65-F5344CB8AC3E}">
        <p14:creationId xmlns:p14="http://schemas.microsoft.com/office/powerpoint/2010/main" val="31419220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23</a:t>
            </a:fld>
            <a:endParaRPr lang="en-US" dirty="0"/>
          </a:p>
        </p:txBody>
      </p:sp>
    </p:spTree>
    <p:extLst>
      <p:ext uri="{BB962C8B-B14F-4D97-AF65-F5344CB8AC3E}">
        <p14:creationId xmlns:p14="http://schemas.microsoft.com/office/powerpoint/2010/main" val="31940917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24</a:t>
            </a:fld>
            <a:endParaRPr lang="en-US" dirty="0"/>
          </a:p>
        </p:txBody>
      </p:sp>
    </p:spTree>
    <p:extLst>
      <p:ext uri="{BB962C8B-B14F-4D97-AF65-F5344CB8AC3E}">
        <p14:creationId xmlns:p14="http://schemas.microsoft.com/office/powerpoint/2010/main" val="33414746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27</a:t>
            </a:fld>
            <a:endParaRPr lang="en-US" dirty="0"/>
          </a:p>
        </p:txBody>
      </p:sp>
    </p:spTree>
    <p:extLst>
      <p:ext uri="{BB962C8B-B14F-4D97-AF65-F5344CB8AC3E}">
        <p14:creationId xmlns:p14="http://schemas.microsoft.com/office/powerpoint/2010/main" val="15810452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28</a:t>
            </a:fld>
            <a:endParaRPr lang="en-US" dirty="0"/>
          </a:p>
        </p:txBody>
      </p:sp>
    </p:spTree>
    <p:extLst>
      <p:ext uri="{BB962C8B-B14F-4D97-AF65-F5344CB8AC3E}">
        <p14:creationId xmlns:p14="http://schemas.microsoft.com/office/powerpoint/2010/main" val="41692582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lvl="2" indent="-284163">
              <a:spcBef>
                <a:spcPts val="300"/>
              </a:spcBef>
            </a:pPr>
            <a:r>
              <a:rPr lang="en-US" sz="2800" dirty="0">
                <a:solidFill>
                  <a:schemeClr val="tx1"/>
                </a:solidFill>
              </a:rPr>
              <a:t>SDN and virtualization creates a new platform for service providers</a:t>
            </a:r>
          </a:p>
          <a:p>
            <a:pPr marL="457200" lvl="2" indent="-284163">
              <a:spcBef>
                <a:spcPts val="300"/>
              </a:spcBef>
            </a:pPr>
            <a:r>
              <a:rPr lang="en-US" sz="2800" dirty="0">
                <a:solidFill>
                  <a:schemeClr val="tx1"/>
                </a:solidFill>
              </a:rPr>
              <a:t>User control, simple smart-phone-like buying</a:t>
            </a:r>
          </a:p>
          <a:p>
            <a:pPr marL="457200" lvl="2" indent="-284163">
              <a:spcBef>
                <a:spcPts val="300"/>
              </a:spcBef>
            </a:pPr>
            <a:r>
              <a:rPr lang="en-US" sz="2800" dirty="0">
                <a:solidFill>
                  <a:schemeClr val="tx1"/>
                </a:solidFill>
              </a:rPr>
              <a:t>Expands remote TR-069 device management to virtualized premises service control </a:t>
            </a:r>
          </a:p>
          <a:p>
            <a:pPr marL="457200" lvl="2" indent="-284163">
              <a:spcBef>
                <a:spcPts val="300"/>
              </a:spcBef>
            </a:pPr>
            <a:r>
              <a:rPr lang="en-US" sz="2800" dirty="0">
                <a:solidFill>
                  <a:schemeClr val="tx1"/>
                </a:solidFill>
              </a:rPr>
              <a:t>Uses experience gained in 350m installations </a:t>
            </a:r>
          </a:p>
          <a:p>
            <a:pPr marL="457200" lvl="2" indent="-284163">
              <a:spcBef>
                <a:spcPts val="300"/>
              </a:spcBef>
            </a:pPr>
            <a:r>
              <a:rPr lang="en-US" sz="2800" dirty="0">
                <a:solidFill>
                  <a:schemeClr val="tx1"/>
                </a:solidFill>
              </a:rPr>
              <a:t>Distributed compute, storage, App store, IoT</a:t>
            </a:r>
          </a:p>
          <a:p>
            <a:pPr marL="457200" lvl="2" indent="-284163">
              <a:spcBef>
                <a:spcPts val="300"/>
              </a:spcBef>
            </a:pPr>
            <a:r>
              <a:rPr lang="en-US" sz="2800" dirty="0">
                <a:solidFill>
                  <a:schemeClr val="tx1"/>
                </a:solidFill>
              </a:rPr>
              <a:t>New roles for providers, integrators</a:t>
            </a:r>
          </a:p>
          <a:p>
            <a:pPr marL="457200" lvl="2" indent="-284163">
              <a:spcBef>
                <a:spcPts val="300"/>
              </a:spcBef>
            </a:pPr>
            <a:r>
              <a:rPr lang="en-US" sz="2800" dirty="0">
                <a:solidFill>
                  <a:schemeClr val="tx1"/>
                </a:solidFill>
              </a:rPr>
              <a:t>Creates large market</a:t>
            </a:r>
          </a:p>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37952735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71145" lvl="2" indent="-292830"/>
            <a:r>
              <a:rPr lang="en-US" sz="2500" dirty="0"/>
              <a:t>Combines ultra-fast broadband &amp; 5G </a:t>
            </a:r>
            <a:br>
              <a:rPr lang="en-US" sz="2500" dirty="0"/>
            </a:br>
            <a:r>
              <a:rPr lang="en-US" sz="2500" dirty="0"/>
              <a:t>to create hyper-connectivity</a:t>
            </a:r>
          </a:p>
          <a:p>
            <a:pPr marL="471145" lvl="2" indent="-292830"/>
            <a:r>
              <a:rPr lang="en-US" sz="2500" dirty="0"/>
              <a:t>2 paths to user = protection, aggregation </a:t>
            </a:r>
          </a:p>
          <a:p>
            <a:pPr marL="471145" lvl="2" indent="-292830"/>
            <a:r>
              <a:rPr lang="en-US" sz="2500" dirty="0"/>
              <a:t>Protection = </a:t>
            </a:r>
            <a:r>
              <a:rPr lang="en-US" sz="2500" u="sng" dirty="0"/>
              <a:t>always available</a:t>
            </a:r>
            <a:r>
              <a:rPr lang="en-US" sz="2500" dirty="0"/>
              <a:t>/reduced OpEx</a:t>
            </a:r>
          </a:p>
          <a:p>
            <a:pPr marL="471145" lvl="2" indent="-292830"/>
            <a:r>
              <a:rPr lang="en-US" sz="2500" dirty="0"/>
              <a:t>Dropped/poor calls – a thing of the past </a:t>
            </a:r>
          </a:p>
          <a:p>
            <a:pPr marL="471145" lvl="2" indent="-292830"/>
            <a:r>
              <a:rPr lang="en-US" sz="2500" dirty="0"/>
              <a:t>Services from multiple providers</a:t>
            </a:r>
          </a:p>
          <a:p>
            <a:pPr marL="471145" lvl="2" indent="-292830"/>
            <a:r>
              <a:rPr lang="en-US" sz="2500" dirty="0"/>
              <a:t>Network becomes invisible to user:</a:t>
            </a:r>
            <a:br>
              <a:rPr lang="en-US" sz="2500" dirty="0"/>
            </a:br>
            <a:r>
              <a:rPr lang="en-US" sz="2500" i="1" dirty="0"/>
              <a:t>Mobile, entertainment and compute </a:t>
            </a:r>
            <a:br>
              <a:rPr lang="en-US" sz="2500" i="1" dirty="0"/>
            </a:br>
            <a:r>
              <a:rPr lang="en-US" sz="2500" i="1" dirty="0"/>
              <a:t>devices and apps - indistinguishable</a:t>
            </a:r>
          </a:p>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solidFill>
                  <a:prstClr val="black"/>
                </a:solidFill>
              </a:rPr>
              <a:pPr/>
              <a:t>37</a:t>
            </a:fld>
            <a:endParaRPr lang="en-US" dirty="0">
              <a:solidFill>
                <a:prstClr val="black"/>
              </a:solidFill>
            </a:endParaRPr>
          </a:p>
        </p:txBody>
      </p:sp>
    </p:spTree>
    <p:extLst>
      <p:ext uri="{BB962C8B-B14F-4D97-AF65-F5344CB8AC3E}">
        <p14:creationId xmlns:p14="http://schemas.microsoft.com/office/powerpoint/2010/main" val="19122236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r>
              <a:rPr lang="en-US" dirty="0"/>
              <a:t>This  simply takes the home premium IP Broadband service and makes it available anywhere</a:t>
            </a:r>
          </a:p>
          <a:p>
            <a:r>
              <a:rPr lang="en-US" dirty="0"/>
              <a:t>Billing is handled seamlessly</a:t>
            </a:r>
            <a:r>
              <a:rPr lang="en-US" baseline="0" dirty="0"/>
              <a:t> </a:t>
            </a:r>
            <a:r>
              <a:rPr lang="en-US" dirty="0"/>
              <a:t> via home provider or application service provider</a:t>
            </a:r>
          </a:p>
        </p:txBody>
      </p:sp>
      <p:sp>
        <p:nvSpPr>
          <p:cNvPr id="4" name="Slide Number Placeholder 3"/>
          <p:cNvSpPr>
            <a:spLocks noGrp="1"/>
          </p:cNvSpPr>
          <p:nvPr>
            <p:ph type="sldNum" sz="quarter" idx="10"/>
          </p:nvPr>
        </p:nvSpPr>
        <p:spPr/>
        <p:txBody>
          <a:bodyPr/>
          <a:lstStyle/>
          <a:p>
            <a:fld id="{F2E40F34-7388-4E23-9EAF-0604442EA99B}" type="slidenum">
              <a:rPr lang="en-US" smtClean="0">
                <a:solidFill>
                  <a:prstClr val="black"/>
                </a:solidFill>
              </a:rPr>
              <a:pPr/>
              <a:t>38</a:t>
            </a:fld>
            <a:endParaRPr lang="en-US" dirty="0">
              <a:solidFill>
                <a:prstClr val="black"/>
              </a:solidFill>
            </a:endParaRPr>
          </a:p>
        </p:txBody>
      </p:sp>
    </p:spTree>
    <p:extLst>
      <p:ext uri="{BB962C8B-B14F-4D97-AF65-F5344CB8AC3E}">
        <p14:creationId xmlns:p14="http://schemas.microsoft.com/office/powerpoint/2010/main" val="33647463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2</a:t>
            </a:fld>
            <a:endParaRPr lang="en-US" dirty="0"/>
          </a:p>
        </p:txBody>
      </p:sp>
    </p:spTree>
    <p:extLst>
      <p:ext uri="{BB962C8B-B14F-4D97-AF65-F5344CB8AC3E}">
        <p14:creationId xmlns:p14="http://schemas.microsoft.com/office/powerpoint/2010/main" val="3588121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r>
              <a:rPr lang="en-US" b="1" dirty="0"/>
              <a:t>What We All Want </a:t>
            </a:r>
          </a:p>
          <a:p>
            <a:endParaRPr lang="en-US"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Seamless transparent connectivity</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Really we don’t want to see the network … many people just think its magic any and just get irritated when they experience it  - or it intrudes on the service or application  we are using</a:t>
            </a:r>
          </a:p>
          <a:p>
            <a:pPr lvl="1"/>
            <a:r>
              <a:rPr lang="en-US" sz="1200" kern="1200" dirty="0">
                <a:solidFill>
                  <a:schemeClr val="tx1"/>
                </a:solidFill>
                <a:effectLst/>
                <a:latin typeface="+mn-lt"/>
                <a:ea typeface="+mn-ea"/>
                <a:cs typeface="+mn-cs"/>
              </a:rPr>
              <a:t>No dropped calls no bad voice quality, no delays to video and gaming content. </a:t>
            </a:r>
          </a:p>
          <a:p>
            <a:pPr lvl="1"/>
            <a:r>
              <a:rPr lang="en-US" sz="1200" kern="1200" dirty="0">
                <a:solidFill>
                  <a:schemeClr val="tx1"/>
                </a:solidFill>
                <a:effectLst/>
                <a:latin typeface="+mn-lt"/>
                <a:ea typeface="+mn-ea"/>
                <a:cs typeface="+mn-cs"/>
              </a:rPr>
              <a:t>Consumers want the connection to be uninterrupted and stay uninterrupted and clear</a:t>
            </a:r>
          </a:p>
          <a:p>
            <a:pPr lvl="1"/>
            <a:r>
              <a:rPr lang="en-US" sz="1200" kern="1200" dirty="0">
                <a:solidFill>
                  <a:schemeClr val="tx1"/>
                </a:solidFill>
                <a:effectLst/>
                <a:latin typeface="+mn-lt"/>
                <a:ea typeface="+mn-ea"/>
                <a:cs typeface="+mn-cs"/>
              </a:rPr>
              <a:t>Watching</a:t>
            </a:r>
            <a:r>
              <a:rPr lang="en-US" sz="1200" kern="1200" baseline="0" dirty="0">
                <a:solidFill>
                  <a:schemeClr val="tx1"/>
                </a:solidFill>
                <a:effectLst/>
                <a:latin typeface="+mn-lt"/>
                <a:ea typeface="+mn-ea"/>
                <a:cs typeface="+mn-cs"/>
              </a:rPr>
              <a:t> a movie or a streamed video needs to be broadcast quality</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want it to work perfectly. </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Users</a:t>
            </a:r>
            <a:r>
              <a:rPr lang="en-US" sz="1200" kern="1200" baseline="0" dirty="0">
                <a:solidFill>
                  <a:schemeClr val="tx1"/>
                </a:solidFill>
                <a:effectLst/>
                <a:latin typeface="+mn-lt"/>
                <a:ea typeface="+mn-ea"/>
                <a:cs typeface="+mn-cs"/>
              </a:rPr>
              <a:t> in rural areas want the metro experience</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Performance-assured services</a:t>
            </a:r>
          </a:p>
          <a:p>
            <a:pPr lvl="1"/>
            <a:r>
              <a:rPr lang="en-US" sz="1200" kern="1200" dirty="0">
                <a:solidFill>
                  <a:schemeClr val="tx1"/>
                </a:solidFill>
                <a:effectLst/>
                <a:latin typeface="+mn-lt"/>
                <a:ea typeface="+mn-ea"/>
                <a:cs typeface="+mn-cs"/>
              </a:rPr>
              <a:t>No stress if you need to get on a call or an online meeting like this one. It must be available – always</a:t>
            </a:r>
          </a:p>
          <a:p>
            <a:pPr lvl="1"/>
            <a:r>
              <a:rPr lang="en-US" sz="1200" kern="1200" dirty="0">
                <a:solidFill>
                  <a:schemeClr val="tx1"/>
                </a:solidFill>
                <a:effectLst/>
                <a:latin typeface="+mn-lt"/>
                <a:ea typeface="+mn-ea"/>
                <a:cs typeface="+mn-cs"/>
              </a:rPr>
              <a:t>Gamers want to game 4K with no delays</a:t>
            </a:r>
          </a:p>
          <a:p>
            <a:pPr marL="0" marR="0" lvl="1"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Apps store/smartphone simplicity</a:t>
            </a:r>
          </a:p>
          <a:p>
            <a:pPr lvl="1"/>
            <a:r>
              <a:rPr lang="en-US" sz="1200" kern="1200" dirty="0">
                <a:solidFill>
                  <a:schemeClr val="tx1"/>
                </a:solidFill>
                <a:effectLst/>
                <a:latin typeface="+mn-lt"/>
                <a:ea typeface="+mn-ea"/>
                <a:cs typeface="+mn-cs"/>
              </a:rPr>
              <a:t>Apple has trained us all on how to buy and instantly use </a:t>
            </a:r>
          </a:p>
          <a:p>
            <a:pPr lvl="1"/>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Broadband services that deliver near instant availability of connection and content have become a requirement for living. We demand and expect nothing less. Unfortunately, this gets equated and represented purely in terms of speed or bandwidth. While these are necessary this is not sufficient to provide the experience that users expect and demand. Anything less than an always-available service has become unacceptable.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As 4K content delivery becomes established streaming of live events or gaming not only will require not only higher bandwidth but increase sensitivity to delay, delay variation and packet loss. Increased access speeds and content are already exposing fragile Internet delivery. For anyone attempting fully interactive applications from residential or business locations the frustrations of running business applications over even high bandwidth services are endlessly frustrating. This the background and motivation for the availability of a new kind of service that is surprisingly easy and cost efficient to implement</a:t>
            </a:r>
            <a:endParaRPr lang="en-US" sz="14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(Providers): Revenue generating services</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For providers the revenues must exceed the cost of provisioning or not be a</a:t>
            </a:r>
            <a:r>
              <a:rPr lang="en-US" sz="1200" kern="1200" baseline="0" dirty="0">
                <a:solidFill>
                  <a:schemeClr val="tx1"/>
                </a:solidFill>
                <a:effectLst/>
                <a:latin typeface="+mn-lt"/>
                <a:ea typeface="+mn-ea"/>
                <a:cs typeface="+mn-cs"/>
              </a:rPr>
              <a:t> viable business without government subsidy, support or intervention</a:t>
            </a:r>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endParaRPr lang="en-US" dirty="0"/>
          </a:p>
          <a:p>
            <a:endParaRPr lang="en-US" dirty="0"/>
          </a:p>
          <a:p>
            <a:r>
              <a:rPr lang="en-US" b="1" dirty="0"/>
              <a:t>The Road Ahead for Broadband</a:t>
            </a:r>
          </a:p>
          <a:p>
            <a:r>
              <a:rPr lang="en-US" dirty="0"/>
              <a:t>Focus on stakeholder value delivered now and incrementally</a:t>
            </a:r>
          </a:p>
          <a:p>
            <a:r>
              <a:rPr lang="en-US" dirty="0"/>
              <a:t>Virtualization as a platform for new value</a:t>
            </a:r>
          </a:p>
          <a:p>
            <a:r>
              <a:rPr lang="en-US" dirty="0"/>
              <a:t>New kinds of dynamic services</a:t>
            </a:r>
          </a:p>
          <a:p>
            <a:endParaRPr lang="en-US" dirty="0"/>
          </a:p>
          <a:p>
            <a:r>
              <a:rPr lang="en-US" sz="1200" kern="1200" dirty="0">
                <a:solidFill>
                  <a:schemeClr val="tx1"/>
                </a:solidFill>
                <a:effectLst/>
                <a:latin typeface="+mn-lt"/>
                <a:ea typeface="+mn-ea"/>
                <a:cs typeface="+mn-cs"/>
              </a:rPr>
              <a:t>this brings us to the new BBF initiative</a:t>
            </a:r>
          </a:p>
          <a:p>
            <a:r>
              <a:rPr lang="en-US" sz="1200" kern="1200" dirty="0">
                <a:solidFill>
                  <a:schemeClr val="tx1"/>
                </a:solidFill>
                <a:effectLst/>
                <a:latin typeface="+mn-lt"/>
                <a:ea typeface="+mn-ea"/>
                <a:cs typeface="+mn-cs"/>
              </a:rPr>
              <a:t>the Broadband 20/20  vision for broadband</a:t>
            </a:r>
          </a:p>
          <a:p>
            <a:endParaRPr lang="en-US" dirty="0"/>
          </a:p>
          <a:p>
            <a:endParaRPr lang="en-US" dirty="0"/>
          </a:p>
          <a:p>
            <a:endParaRPr lang="en-US" dirty="0"/>
          </a:p>
          <a:p>
            <a:endParaRPr lang="en-US" dirty="0"/>
          </a:p>
          <a:p>
            <a:endParaRPr lang="en-US" dirty="0"/>
          </a:p>
          <a:p>
            <a:endParaRPr lang="en-US" dirty="0"/>
          </a:p>
          <a:p>
            <a:pPr defTabSz="942289">
              <a:defRPr/>
            </a:pPr>
            <a:r>
              <a:rPr lang="en-US" dirty="0"/>
              <a:t>Broadband Forum is building of the work of those in the room – those working in ETSI, ONF and elsewhere … (segway to next slide)</a:t>
            </a:r>
          </a:p>
          <a:p>
            <a:endParaRPr lang="en-US" dirty="0"/>
          </a:p>
          <a:p>
            <a:endParaRPr lang="en-US" dirty="0"/>
          </a:p>
        </p:txBody>
      </p:sp>
      <p:sp>
        <p:nvSpPr>
          <p:cNvPr id="4" name="Slide Number Placeholder 3"/>
          <p:cNvSpPr>
            <a:spLocks noGrp="1"/>
          </p:cNvSpPr>
          <p:nvPr>
            <p:ph type="sldNum" sz="quarter" idx="10"/>
          </p:nvPr>
        </p:nvSpPr>
        <p:spPr/>
        <p:txBody>
          <a:bodyPr/>
          <a:lstStyle/>
          <a:p>
            <a:fld id="{AE058F53-1D63-49AC-A66D-D2DD9E49C7D5}" type="slidenum">
              <a:rPr lang="en-US" smtClean="0">
                <a:solidFill>
                  <a:prstClr val="black"/>
                </a:solidFill>
              </a:rPr>
              <a:pPr/>
              <a:t>5</a:t>
            </a:fld>
            <a:endParaRPr lang="en-US" dirty="0">
              <a:solidFill>
                <a:prstClr val="black"/>
              </a:solidFill>
            </a:endParaRPr>
          </a:p>
        </p:txBody>
      </p:sp>
    </p:spTree>
    <p:extLst>
      <p:ext uri="{BB962C8B-B14F-4D97-AF65-F5344CB8AC3E}">
        <p14:creationId xmlns:p14="http://schemas.microsoft.com/office/powerpoint/2010/main" val="37672607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r>
              <a:rPr lang="en-US" dirty="0"/>
              <a:t>The driving force behind the work is to enable high-value use cases that have the potential create significant profitable revenue </a:t>
            </a:r>
          </a:p>
          <a:p>
            <a:r>
              <a:rPr lang="en-US" dirty="0"/>
              <a:t>This heralds a new, challenging and innovative and rewarding period for all those who participate in the work of the Forum</a:t>
            </a:r>
          </a:p>
          <a:p>
            <a:endParaRPr lang="en-US" dirty="0"/>
          </a:p>
          <a:p>
            <a:pPr defTabSz="1218347"/>
            <a:r>
              <a:rPr lang="en-US" sz="1200" b="1" dirty="0">
                <a:solidFill>
                  <a:srgbClr val="00703C"/>
                </a:solidFill>
                <a:ea typeface="ＭＳ Ｐゴシック" charset="-128"/>
              </a:rPr>
              <a:t>Each brings new stakeholder value</a:t>
            </a:r>
          </a:p>
          <a:p>
            <a:pPr defTabSz="1218347"/>
            <a:r>
              <a:rPr lang="en-US" sz="1200" b="1" dirty="0">
                <a:solidFill>
                  <a:srgbClr val="00703C"/>
                </a:solidFill>
                <a:ea typeface="ＭＳ Ｐゴシック" charset="-128"/>
              </a:rPr>
              <a:t>All enabled by BBF deliverables, projects</a:t>
            </a:r>
          </a:p>
          <a:p>
            <a:pPr defTabSz="1218347"/>
            <a:r>
              <a:rPr lang="en-US" sz="1200" b="1" dirty="0">
                <a:solidFill>
                  <a:srgbClr val="00703C"/>
                </a:solidFill>
                <a:ea typeface="ＭＳ Ｐゴシック" charset="-128"/>
              </a:rPr>
              <a:t>leveraging Ultra-fast, SDN &amp; NFV, IoT and 5G</a:t>
            </a:r>
          </a:p>
          <a:p>
            <a:endParaRPr lang="en-US" dirty="0"/>
          </a:p>
          <a:p>
            <a:endParaRPr lang="en-US" dirty="0"/>
          </a:p>
        </p:txBody>
      </p:sp>
      <p:sp>
        <p:nvSpPr>
          <p:cNvPr id="4" name="Slide Number Placeholder 3"/>
          <p:cNvSpPr>
            <a:spLocks noGrp="1"/>
          </p:cNvSpPr>
          <p:nvPr>
            <p:ph type="sldNum" sz="quarter" idx="10"/>
          </p:nvPr>
        </p:nvSpPr>
        <p:spPr/>
        <p:txBody>
          <a:bodyPr/>
          <a:lstStyle/>
          <a:p>
            <a:fld id="{AE058F53-1D63-49AC-A66D-D2DD9E49C7D5}" type="slidenum">
              <a:rPr lang="en-US" smtClean="0">
                <a:solidFill>
                  <a:prstClr val="black"/>
                </a:solidFill>
              </a:rPr>
              <a:pPr/>
              <a:t>6</a:t>
            </a:fld>
            <a:endParaRPr lang="en-US" dirty="0">
              <a:solidFill>
                <a:prstClr val="black"/>
              </a:solidFill>
            </a:endParaRPr>
          </a:p>
        </p:txBody>
      </p:sp>
    </p:spTree>
    <p:extLst>
      <p:ext uri="{BB962C8B-B14F-4D97-AF65-F5344CB8AC3E}">
        <p14:creationId xmlns:p14="http://schemas.microsoft.com/office/powerpoint/2010/main" val="34707970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7</a:t>
            </a:fld>
            <a:endParaRPr lang="en-US" dirty="0"/>
          </a:p>
        </p:txBody>
      </p:sp>
    </p:spTree>
    <p:extLst>
      <p:ext uri="{BB962C8B-B14F-4D97-AF65-F5344CB8AC3E}">
        <p14:creationId xmlns:p14="http://schemas.microsoft.com/office/powerpoint/2010/main" val="17874523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8</a:t>
            </a:fld>
            <a:endParaRPr lang="en-US" dirty="0"/>
          </a:p>
        </p:txBody>
      </p:sp>
    </p:spTree>
    <p:extLst>
      <p:ext uri="{BB962C8B-B14F-4D97-AF65-F5344CB8AC3E}">
        <p14:creationId xmlns:p14="http://schemas.microsoft.com/office/powerpoint/2010/main" val="39534229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F2E40F34-7388-4E23-9EAF-0604442EA99B}"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a:t>
            </a:fld>
            <a:endParaRPr kumimoji="0" lang="en-US" sz="18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41405844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10</a:t>
            </a:fld>
            <a:endParaRPr lang="en-US" dirty="0"/>
          </a:p>
        </p:txBody>
      </p:sp>
    </p:spTree>
    <p:extLst>
      <p:ext uri="{BB962C8B-B14F-4D97-AF65-F5344CB8AC3E}">
        <p14:creationId xmlns:p14="http://schemas.microsoft.com/office/powerpoint/2010/main" val="18581166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0"/>
              </a:spcBef>
            </a:pPr>
            <a:r>
              <a:rPr lang="en-US" sz="1200" dirty="0"/>
              <a:t>BAS meets both the spirit and letter of internet regulatory (a.k.a. in some geographies as “Net Neutrality” or Special services ) legislation by offering user initiated choices for both standard and premium services</a:t>
            </a:r>
          </a:p>
          <a:p>
            <a:pPr lvl="0">
              <a:spcBef>
                <a:spcPts val="0"/>
              </a:spcBef>
            </a:pPr>
            <a:r>
              <a:rPr lang="en-US" sz="1200" dirty="0"/>
              <a:t>The Intention is that BAS provides assure high quality service access to Cloud based Services which services may also be available with a standard Internet connection</a:t>
            </a:r>
          </a:p>
          <a:p>
            <a:pPr lvl="0">
              <a:spcBef>
                <a:spcPts val="0"/>
              </a:spcBef>
            </a:pPr>
            <a:endParaRPr lang="en-US" sz="1200" dirty="0"/>
          </a:p>
          <a:p>
            <a:pPr lvl="0">
              <a:spcBef>
                <a:spcPts val="0"/>
              </a:spcBef>
            </a:pPr>
            <a:r>
              <a:rPr lang="en-US" sz="1200" dirty="0"/>
              <a:t>Standard Internet access to such services is </a:t>
            </a:r>
            <a:r>
              <a:rPr lang="en-US" sz="1200" u="sng" dirty="0"/>
              <a:t>always </a:t>
            </a:r>
            <a:r>
              <a:rPr lang="en-US" sz="1200" dirty="0"/>
              <a:t>available</a:t>
            </a:r>
          </a:p>
          <a:p>
            <a:pPr lvl="0">
              <a:spcBef>
                <a:spcPts val="0"/>
              </a:spcBef>
            </a:pPr>
            <a:r>
              <a:rPr lang="en-US" sz="1200" dirty="0"/>
              <a:t>Non-public and enhanced versions of services may be available only via BAS</a:t>
            </a:r>
          </a:p>
          <a:p>
            <a:pPr lvl="0">
              <a:spcBef>
                <a:spcPts val="0"/>
              </a:spcBef>
            </a:pPr>
            <a:r>
              <a:rPr lang="en-US" sz="1200" dirty="0"/>
              <a:t>BAS services are offered such that standard </a:t>
            </a:r>
            <a:br>
              <a:rPr lang="en-US" sz="1200" dirty="0"/>
            </a:br>
            <a:r>
              <a:rPr lang="en-US" sz="1200" dirty="0"/>
              <a:t>Internet services can still meet the contracted service levels </a:t>
            </a:r>
          </a:p>
          <a:p>
            <a:pPr>
              <a:spcBef>
                <a:spcPts val="0"/>
              </a:spcBef>
            </a:pPr>
            <a:r>
              <a:rPr lang="en-US" sz="1200" dirty="0"/>
              <a:t>BAS services are offered only if sufficient network capacity</a:t>
            </a:r>
          </a:p>
          <a:p>
            <a:endParaRPr lang="en-US" dirty="0"/>
          </a:p>
        </p:txBody>
      </p:sp>
      <p:sp>
        <p:nvSpPr>
          <p:cNvPr id="4" name="Slide Number Placeholder 3"/>
          <p:cNvSpPr>
            <a:spLocks noGrp="1"/>
          </p:cNvSpPr>
          <p:nvPr>
            <p:ph type="sldNum" sz="quarter" idx="10"/>
          </p:nvPr>
        </p:nvSpPr>
        <p:spPr/>
        <p:txBody>
          <a:bodyPr/>
          <a:lstStyle/>
          <a:p>
            <a:fld id="{F2E40F34-7388-4E23-9EAF-0604442EA99B}" type="slidenum">
              <a:rPr lang="en-US" smtClean="0"/>
              <a:pPr/>
              <a:t>11</a:t>
            </a:fld>
            <a:endParaRPr lang="en-US" dirty="0"/>
          </a:p>
        </p:txBody>
      </p:sp>
    </p:spTree>
    <p:extLst>
      <p:ext uri="{BB962C8B-B14F-4D97-AF65-F5344CB8AC3E}">
        <p14:creationId xmlns:p14="http://schemas.microsoft.com/office/powerpoint/2010/main" val="388074016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11" name="Rectangle 10"/>
          <p:cNvSpPr/>
          <p:nvPr userDrawn="1"/>
        </p:nvSpPr>
        <p:spPr>
          <a:xfrm>
            <a:off x="1" y="-12604"/>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1" y="0"/>
            <a:ext cx="9148767"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grpSp>
        <p:nvGrpSpPr>
          <p:cNvPr id="17" name="Group 16"/>
          <p:cNvGrpSpPr/>
          <p:nvPr userDrawn="1"/>
        </p:nvGrpSpPr>
        <p:grpSpPr>
          <a:xfrm>
            <a:off x="3313341" y="5257800"/>
            <a:ext cx="5606589" cy="1371600"/>
            <a:chOff x="4184585" y="4648200"/>
            <a:chExt cx="7467665" cy="1606646"/>
          </a:xfrm>
        </p:grpSpPr>
        <p:grpSp>
          <p:nvGrpSpPr>
            <p:cNvPr id="18" name="Group 17"/>
            <p:cNvGrpSpPr/>
            <p:nvPr/>
          </p:nvGrpSpPr>
          <p:grpSpPr>
            <a:xfrm>
              <a:off x="5330825" y="5297881"/>
              <a:ext cx="5440080" cy="381000"/>
              <a:chOff x="2965450" y="4876800"/>
              <a:chExt cx="7467600" cy="381000"/>
            </a:xfrm>
          </p:grpSpPr>
          <p:cxnSp>
            <p:nvCxnSpPr>
              <p:cNvPr id="33" name="Straight Connector 32"/>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flipH="1" flipV="1">
              <a:off x="5327650" y="5638800"/>
              <a:ext cx="5440080" cy="381000"/>
              <a:chOff x="2965450" y="4876800"/>
              <a:chExt cx="7467600" cy="381000"/>
            </a:xfrm>
          </p:grpSpPr>
          <p:cxnSp>
            <p:nvCxnSpPr>
              <p:cNvPr id="29" name="Straight Connector 28"/>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184585" y="4648200"/>
              <a:ext cx="7467665" cy="1606646"/>
              <a:chOff x="4184585" y="4648200"/>
              <a:chExt cx="7467665" cy="1606646"/>
            </a:xfrm>
          </p:grpSpPr>
          <p:sp>
            <p:nvSpPr>
              <p:cNvPr id="21" name="Cloud 2"/>
              <p:cNvSpPr/>
              <p:nvPr/>
            </p:nvSpPr>
            <p:spPr>
              <a:xfrm>
                <a:off x="9486470"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Enterprise/Govt.</a:t>
                </a:r>
              </a:p>
            </p:txBody>
          </p:sp>
          <p:sp>
            <p:nvSpPr>
              <p:cNvPr id="22" name="Cloud 2"/>
              <p:cNvSpPr/>
              <p:nvPr/>
            </p:nvSpPr>
            <p:spPr>
              <a:xfrm>
                <a:off x="5926388"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SMB</a:t>
                </a:r>
              </a:p>
            </p:txBody>
          </p:sp>
          <p:sp>
            <p:nvSpPr>
              <p:cNvPr id="23" name="Cloud 2"/>
              <p:cNvSpPr/>
              <p:nvPr/>
            </p:nvSpPr>
            <p:spPr>
              <a:xfrm>
                <a:off x="4184585"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Residential</a:t>
                </a:r>
              </a:p>
            </p:txBody>
          </p:sp>
          <p:sp>
            <p:nvSpPr>
              <p:cNvPr id="24" name="Cloud 2"/>
              <p:cNvSpPr/>
              <p:nvPr/>
            </p:nvSpPr>
            <p:spPr>
              <a:xfrm>
                <a:off x="7807789"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Mobile</a:t>
                </a:r>
              </a:p>
            </p:txBody>
          </p:sp>
          <p:sp>
            <p:nvSpPr>
              <p:cNvPr id="25" name="Cloud 2"/>
              <p:cNvSpPr/>
              <p:nvPr/>
            </p:nvSpPr>
            <p:spPr>
              <a:xfrm>
                <a:off x="5155141" y="465571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Access</a:t>
                </a:r>
              </a:p>
            </p:txBody>
          </p:sp>
          <p:sp>
            <p:nvSpPr>
              <p:cNvPr id="26" name="Cloud 2"/>
              <p:cNvSpPr/>
              <p:nvPr/>
            </p:nvSpPr>
            <p:spPr>
              <a:xfrm>
                <a:off x="6824831"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Metro</a:t>
                </a:r>
              </a:p>
            </p:txBody>
          </p:sp>
          <p:sp>
            <p:nvSpPr>
              <p:cNvPr id="27" name="Cloud 2"/>
              <p:cNvSpPr/>
              <p:nvPr/>
            </p:nvSpPr>
            <p:spPr>
              <a:xfrm>
                <a:off x="8464660"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Backhaul/Core</a:t>
                </a:r>
              </a:p>
            </p:txBody>
          </p:sp>
          <p:sp>
            <p:nvSpPr>
              <p:cNvPr id="28" name="Cloud 2"/>
              <p:cNvSpPr/>
              <p:nvPr/>
            </p:nvSpPr>
            <p:spPr>
              <a:xfrm>
                <a:off x="10088316"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Data Center</a:t>
                </a:r>
              </a:p>
            </p:txBody>
          </p:sp>
        </p:gr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sp>
        <p:nvSpPr>
          <p:cNvPr id="3" name="Subtitle 2"/>
          <p:cNvSpPr>
            <a:spLocks noGrp="1"/>
          </p:cNvSpPr>
          <p:nvPr>
            <p:ph type="subTitle" idx="1"/>
          </p:nvPr>
        </p:nvSpPr>
        <p:spPr>
          <a:xfrm>
            <a:off x="-9534" y="3962400"/>
            <a:ext cx="9153535" cy="762000"/>
          </a:xfrm>
        </p:spPr>
        <p:txBody>
          <a:bodyPr/>
          <a:lstStyle>
            <a:lvl1pPr marL="0" indent="0" algn="ctr">
              <a:buNone/>
              <a:defRPr sz="2400" b="1">
                <a:solidFill>
                  <a:schemeClr val="tx1">
                    <a:lumMod val="85000"/>
                    <a:lumOff val="15000"/>
                  </a:schemeClr>
                </a:solidFill>
              </a:defRPr>
            </a:lvl1pPr>
            <a:lvl2pPr marL="609173" indent="0" algn="ctr">
              <a:buNone/>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p:txBody>
      </p:sp>
      <p:sp>
        <p:nvSpPr>
          <p:cNvPr id="43" name="AutoShape 7"/>
          <p:cNvSpPr>
            <a:spLocks noChangeArrowheads="1"/>
          </p:cNvSpPr>
          <p:nvPr userDrawn="1"/>
        </p:nvSpPr>
        <p:spPr bwMode="auto">
          <a:xfrm flipH="1" flipV="1">
            <a:off x="1" y="3002284"/>
            <a:ext cx="91363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
        <p:nvSpPr>
          <p:cNvPr id="2" name="Title 1"/>
          <p:cNvSpPr>
            <a:spLocks noGrp="1"/>
          </p:cNvSpPr>
          <p:nvPr>
            <p:ph type="ctrTitle"/>
          </p:nvPr>
        </p:nvSpPr>
        <p:spPr>
          <a:xfrm>
            <a:off x="-4904" y="3025778"/>
            <a:ext cx="9153672" cy="860425"/>
          </a:xfrm>
        </p:spPr>
        <p:txBody>
          <a:bodyPr/>
          <a:lstStyle>
            <a:lvl1pPr algn="ctr">
              <a:defRPr sz="3600" b="1">
                <a:effectLst/>
              </a:defRPr>
            </a:lvl1pPr>
          </a:lstStyle>
          <a:p>
            <a:r>
              <a:rPr lang="en-US" dirty="0"/>
              <a:t>Click to edit Master title style</a:t>
            </a:r>
          </a:p>
        </p:txBody>
      </p:sp>
      <p:pic>
        <p:nvPicPr>
          <p:cNvPr id="40" name="Picture 3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476500" y="1447800"/>
            <a:ext cx="4191000" cy="957943"/>
          </a:xfrm>
          <a:prstGeom prst="rect">
            <a:avLst/>
          </a:prstGeom>
        </p:spPr>
      </p:pic>
    </p:spTree>
    <p:extLst>
      <p:ext uri="{BB962C8B-B14F-4D97-AF65-F5344CB8AC3E}">
        <p14:creationId xmlns:p14="http://schemas.microsoft.com/office/powerpoint/2010/main" val="27876413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3_Title Slide">
    <p:spTree>
      <p:nvGrpSpPr>
        <p:cNvPr id="1" name=""/>
        <p:cNvGrpSpPr/>
        <p:nvPr/>
      </p:nvGrpSpPr>
      <p:grpSpPr>
        <a:xfrm>
          <a:off x="0" y="0"/>
          <a:ext cx="0" cy="0"/>
          <a:chOff x="0" y="0"/>
          <a:chExt cx="0" cy="0"/>
        </a:xfrm>
      </p:grpSpPr>
      <p:sp>
        <p:nvSpPr>
          <p:cNvPr id="11" name="Rectangle 10"/>
          <p:cNvSpPr/>
          <p:nvPr userDrawn="1"/>
        </p:nvSpPr>
        <p:spPr>
          <a:xfrm>
            <a:off x="1" y="-12604"/>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1" y="0"/>
            <a:ext cx="9148767"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grpSp>
        <p:nvGrpSpPr>
          <p:cNvPr id="17" name="Group 16"/>
          <p:cNvGrpSpPr/>
          <p:nvPr userDrawn="1"/>
        </p:nvGrpSpPr>
        <p:grpSpPr>
          <a:xfrm>
            <a:off x="3313341" y="5257800"/>
            <a:ext cx="5606589" cy="1371600"/>
            <a:chOff x="4184585" y="4648200"/>
            <a:chExt cx="7467665" cy="1606646"/>
          </a:xfrm>
        </p:grpSpPr>
        <p:grpSp>
          <p:nvGrpSpPr>
            <p:cNvPr id="18" name="Group 17"/>
            <p:cNvGrpSpPr/>
            <p:nvPr/>
          </p:nvGrpSpPr>
          <p:grpSpPr>
            <a:xfrm>
              <a:off x="5330825" y="5297881"/>
              <a:ext cx="5440080" cy="381000"/>
              <a:chOff x="2965450" y="4876800"/>
              <a:chExt cx="7467600" cy="381000"/>
            </a:xfrm>
          </p:grpSpPr>
          <p:cxnSp>
            <p:nvCxnSpPr>
              <p:cNvPr id="33" name="Straight Connector 32"/>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flipH="1" flipV="1">
              <a:off x="5327650" y="5638800"/>
              <a:ext cx="5440080" cy="381000"/>
              <a:chOff x="2965450" y="4876800"/>
              <a:chExt cx="7467600" cy="381000"/>
            </a:xfrm>
          </p:grpSpPr>
          <p:cxnSp>
            <p:nvCxnSpPr>
              <p:cNvPr id="29" name="Straight Connector 28"/>
              <p:cNvCxnSpPr/>
              <p:nvPr/>
            </p:nvCxnSpPr>
            <p:spPr>
              <a:xfrm>
                <a:off x="2965450" y="4876800"/>
                <a:ext cx="74676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65450" y="4876800"/>
                <a:ext cx="6281177" cy="19149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65450" y="4876800"/>
                <a:ext cx="4524872" cy="3048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65450" y="4876800"/>
                <a:ext cx="3108325" cy="3810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184585" y="4648200"/>
              <a:ext cx="7467665" cy="1606646"/>
              <a:chOff x="4184585" y="4648200"/>
              <a:chExt cx="7467665" cy="1606646"/>
            </a:xfrm>
          </p:grpSpPr>
          <p:sp>
            <p:nvSpPr>
              <p:cNvPr id="21" name="Cloud 2"/>
              <p:cNvSpPr/>
              <p:nvPr/>
            </p:nvSpPr>
            <p:spPr>
              <a:xfrm>
                <a:off x="9486470"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Enterprise/Govt.</a:t>
                </a:r>
              </a:p>
            </p:txBody>
          </p:sp>
          <p:sp>
            <p:nvSpPr>
              <p:cNvPr id="22" name="Cloud 2"/>
              <p:cNvSpPr/>
              <p:nvPr/>
            </p:nvSpPr>
            <p:spPr>
              <a:xfrm>
                <a:off x="5926388"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SMB</a:t>
                </a:r>
              </a:p>
            </p:txBody>
          </p:sp>
          <p:sp>
            <p:nvSpPr>
              <p:cNvPr id="23" name="Cloud 2"/>
              <p:cNvSpPr/>
              <p:nvPr/>
            </p:nvSpPr>
            <p:spPr>
              <a:xfrm>
                <a:off x="4184585"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Residential</a:t>
                </a:r>
              </a:p>
            </p:txBody>
          </p:sp>
          <p:sp>
            <p:nvSpPr>
              <p:cNvPr id="24" name="Cloud 2"/>
              <p:cNvSpPr/>
              <p:nvPr/>
            </p:nvSpPr>
            <p:spPr>
              <a:xfrm>
                <a:off x="7807789" y="541466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Mobile</a:t>
                </a:r>
              </a:p>
            </p:txBody>
          </p:sp>
          <p:sp>
            <p:nvSpPr>
              <p:cNvPr id="25" name="Cloud 2"/>
              <p:cNvSpPr/>
              <p:nvPr/>
            </p:nvSpPr>
            <p:spPr>
              <a:xfrm>
                <a:off x="5155141" y="4655715"/>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Access</a:t>
                </a:r>
              </a:p>
            </p:txBody>
          </p:sp>
          <p:sp>
            <p:nvSpPr>
              <p:cNvPr id="26" name="Cloud 2"/>
              <p:cNvSpPr/>
              <p:nvPr/>
            </p:nvSpPr>
            <p:spPr>
              <a:xfrm>
                <a:off x="6824831"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Metro</a:t>
                </a:r>
              </a:p>
            </p:txBody>
          </p:sp>
          <p:sp>
            <p:nvSpPr>
              <p:cNvPr id="27" name="Cloud 2"/>
              <p:cNvSpPr/>
              <p:nvPr/>
            </p:nvSpPr>
            <p:spPr>
              <a:xfrm>
                <a:off x="8464660"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Backhaul/Core</a:t>
                </a:r>
              </a:p>
            </p:txBody>
          </p:sp>
          <p:sp>
            <p:nvSpPr>
              <p:cNvPr id="28" name="Cloud 2"/>
              <p:cNvSpPr/>
              <p:nvPr/>
            </p:nvSpPr>
            <p:spPr>
              <a:xfrm>
                <a:off x="10088316" y="4648200"/>
                <a:ext cx="1563934" cy="84018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1100" b="1" dirty="0"/>
                  <a:t>Data Center</a:t>
                </a:r>
              </a:p>
            </p:txBody>
          </p:sp>
        </p:gr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sp>
        <p:nvSpPr>
          <p:cNvPr id="43" name="AutoShape 7"/>
          <p:cNvSpPr>
            <a:spLocks noChangeArrowheads="1"/>
          </p:cNvSpPr>
          <p:nvPr userDrawn="1"/>
        </p:nvSpPr>
        <p:spPr bwMode="auto">
          <a:xfrm flipH="1" flipV="1">
            <a:off x="1" y="1219200"/>
            <a:ext cx="91363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
        <p:nvSpPr>
          <p:cNvPr id="2" name="Title 1"/>
          <p:cNvSpPr>
            <a:spLocks noGrp="1"/>
          </p:cNvSpPr>
          <p:nvPr>
            <p:ph type="ctrTitle"/>
          </p:nvPr>
        </p:nvSpPr>
        <p:spPr>
          <a:xfrm>
            <a:off x="-4904" y="1219200"/>
            <a:ext cx="9153672" cy="533399"/>
          </a:xfrm>
        </p:spPr>
        <p:txBody>
          <a:bodyPr/>
          <a:lstStyle>
            <a:lvl1pPr algn="ctr">
              <a:defRPr sz="3600" b="1">
                <a:effectLst/>
              </a:defRPr>
            </a:lvl1pPr>
          </a:lstStyle>
          <a:p>
            <a:r>
              <a:rPr lang="en-US" dirty="0"/>
              <a:t>Click to edit Master title style</a:t>
            </a:r>
          </a:p>
        </p:txBody>
      </p:sp>
      <p:pic>
        <p:nvPicPr>
          <p:cNvPr id="40" name="Picture 3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525555" y="228600"/>
            <a:ext cx="4191000" cy="957943"/>
          </a:xfrm>
          <a:prstGeom prst="rect">
            <a:avLst/>
          </a:prstGeom>
        </p:spPr>
      </p:pic>
      <p:sp>
        <p:nvSpPr>
          <p:cNvPr id="3" name="Subtitle 2"/>
          <p:cNvSpPr>
            <a:spLocks noGrp="1"/>
          </p:cNvSpPr>
          <p:nvPr>
            <p:ph type="subTitle" idx="1"/>
          </p:nvPr>
        </p:nvSpPr>
        <p:spPr>
          <a:xfrm>
            <a:off x="152400" y="1905000"/>
            <a:ext cx="8739425" cy="4722914"/>
          </a:xfrm>
        </p:spPr>
        <p:txBody>
          <a:bodyPr/>
          <a:lstStyle>
            <a:lvl1pPr marL="342900" indent="-342900" algn="l">
              <a:buFont typeface="Arial" panose="020B0604020202020204" pitchFamily="34" charset="0"/>
              <a:buChar char="•"/>
              <a:defRPr sz="2400" b="1">
                <a:solidFill>
                  <a:schemeClr val="tx1">
                    <a:lumMod val="85000"/>
                    <a:lumOff val="15000"/>
                  </a:schemeClr>
                </a:solidFill>
              </a:defRPr>
            </a:lvl1pPr>
            <a:lvl2pPr marL="1066373" indent="-457200" algn="l">
              <a:buFont typeface="Arial" panose="020B0604020202020204" pitchFamily="34" charset="0"/>
              <a:buChar char="•"/>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a:p>
            <a:pPr lvl="1"/>
            <a:endParaRPr lang="en-US" dirty="0"/>
          </a:p>
        </p:txBody>
      </p:sp>
    </p:spTree>
    <p:extLst>
      <p:ext uri="{BB962C8B-B14F-4D97-AF65-F5344CB8AC3E}">
        <p14:creationId xmlns:p14="http://schemas.microsoft.com/office/powerpoint/2010/main" val="20261886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11" name="Rectangle 10"/>
          <p:cNvSpPr/>
          <p:nvPr userDrawn="1"/>
        </p:nvSpPr>
        <p:spPr>
          <a:xfrm>
            <a:off x="4767" y="-12604"/>
            <a:ext cx="9144000"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9534" y="0"/>
            <a:ext cx="9158303" cy="6858000"/>
          </a:xfrm>
          <a:prstGeom prst="rect">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p:cNvGrpSpPr/>
          <p:nvPr userDrawn="1"/>
        </p:nvGrpSpPr>
        <p:grpSpPr>
          <a:xfrm>
            <a:off x="1654312" y="2286000"/>
            <a:ext cx="7431993" cy="4419600"/>
            <a:chOff x="3153239" y="1294968"/>
            <a:chExt cx="6618037" cy="2954750"/>
          </a:xfrm>
        </p:grpSpPr>
        <p:sp>
          <p:nvSpPr>
            <p:cNvPr id="14"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15"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sp>
        <p:nvSpPr>
          <p:cNvPr id="37" name="Rectangle 3"/>
          <p:cNvSpPr/>
          <p:nvPr userDrawn="1"/>
        </p:nvSpPr>
        <p:spPr>
          <a:xfrm>
            <a:off x="-4766" y="590550"/>
            <a:ext cx="9148767" cy="6267450"/>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5543550" y="2219325"/>
                </a:moveTo>
                <a:cubicBezTo>
                  <a:pt x="6575425" y="1320800"/>
                  <a:pt x="6397625" y="166687"/>
                  <a:pt x="7620000" y="0"/>
                </a:cubicBezTo>
                <a:lnTo>
                  <a:pt x="7620000" y="3276600"/>
                </a:lnTo>
                <a:lnTo>
                  <a:pt x="0" y="3276600"/>
                </a:lnTo>
                <a:cubicBezTo>
                  <a:pt x="720725" y="2433638"/>
                  <a:pt x="4511675" y="3117850"/>
                  <a:pt x="5543550" y="221932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37"/>
          <p:cNvSpPr/>
          <p:nvPr userDrawn="1"/>
        </p:nvSpPr>
        <p:spPr>
          <a:xfrm>
            <a:off x="-4905" y="1"/>
            <a:ext cx="9177510" cy="6858000"/>
          </a:xfrm>
          <a:custGeom>
            <a:avLst/>
            <a:gdLst>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5191093"/>
              <a:gd name="connsiteX1" fmla="*/ 8168847 w 12095117"/>
              <a:gd name="connsiteY1" fmla="*/ 533973 h 5191093"/>
              <a:gd name="connsiteX2" fmla="*/ 4968447 w 12095117"/>
              <a:gd name="connsiteY2" fmla="*/ 2305623 h 5191093"/>
              <a:gd name="connsiteX3" fmla="*/ 3034872 w 12095117"/>
              <a:gd name="connsiteY3" fmla="*/ 2534223 h 5191093"/>
              <a:gd name="connsiteX4" fmla="*/ 1425147 w 12095117"/>
              <a:gd name="connsiteY4" fmla="*/ 3039048 h 5191093"/>
              <a:gd name="connsiteX5" fmla="*/ 177372 w 12095117"/>
              <a:gd name="connsiteY5" fmla="*/ 4124898 h 5191093"/>
              <a:gd name="connsiteX6" fmla="*/ 91647 w 12095117"/>
              <a:gd name="connsiteY6" fmla="*/ 4744023 h 5191093"/>
              <a:gd name="connsiteX7" fmla="*/ 967947 w 12095117"/>
              <a:gd name="connsiteY7" fmla="*/ 4858323 h 5191093"/>
              <a:gd name="connsiteX8" fmla="*/ 11264472 w 12095117"/>
              <a:gd name="connsiteY8" fmla="*/ 4848798 h 5191093"/>
              <a:gd name="connsiteX9" fmla="*/ 11112072 w 12095117"/>
              <a:gd name="connsiteY9" fmla="*/ 343473 h 5191093"/>
              <a:gd name="connsiteX0" fmla="*/ 11112072 w 12095117"/>
              <a:gd name="connsiteY0" fmla="*/ 343473 h 4866436"/>
              <a:gd name="connsiteX1" fmla="*/ 8168847 w 12095117"/>
              <a:gd name="connsiteY1" fmla="*/ 533973 h 4866436"/>
              <a:gd name="connsiteX2" fmla="*/ 4968447 w 12095117"/>
              <a:gd name="connsiteY2" fmla="*/ 2305623 h 4866436"/>
              <a:gd name="connsiteX3" fmla="*/ 3034872 w 12095117"/>
              <a:gd name="connsiteY3" fmla="*/ 2534223 h 4866436"/>
              <a:gd name="connsiteX4" fmla="*/ 1425147 w 12095117"/>
              <a:gd name="connsiteY4" fmla="*/ 3039048 h 4866436"/>
              <a:gd name="connsiteX5" fmla="*/ 177372 w 12095117"/>
              <a:gd name="connsiteY5" fmla="*/ 4124898 h 4866436"/>
              <a:gd name="connsiteX6" fmla="*/ 91647 w 12095117"/>
              <a:gd name="connsiteY6" fmla="*/ 4744023 h 4866436"/>
              <a:gd name="connsiteX7" fmla="*/ 967947 w 12095117"/>
              <a:gd name="connsiteY7" fmla="*/ 4858323 h 4866436"/>
              <a:gd name="connsiteX8" fmla="*/ 11264472 w 12095117"/>
              <a:gd name="connsiteY8" fmla="*/ 4848798 h 4866436"/>
              <a:gd name="connsiteX9" fmla="*/ 11112072 w 1209511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350587"/>
              <a:gd name="connsiteY0" fmla="*/ 343473 h 4866436"/>
              <a:gd name="connsiteX1" fmla="*/ 8168847 w 11350587"/>
              <a:gd name="connsiteY1" fmla="*/ 533973 h 4866436"/>
              <a:gd name="connsiteX2" fmla="*/ 4968447 w 11350587"/>
              <a:gd name="connsiteY2" fmla="*/ 2305623 h 4866436"/>
              <a:gd name="connsiteX3" fmla="*/ 3034872 w 11350587"/>
              <a:gd name="connsiteY3" fmla="*/ 2534223 h 4866436"/>
              <a:gd name="connsiteX4" fmla="*/ 1425147 w 11350587"/>
              <a:gd name="connsiteY4" fmla="*/ 3039048 h 4866436"/>
              <a:gd name="connsiteX5" fmla="*/ 177372 w 11350587"/>
              <a:gd name="connsiteY5" fmla="*/ 4124898 h 4866436"/>
              <a:gd name="connsiteX6" fmla="*/ 91647 w 11350587"/>
              <a:gd name="connsiteY6" fmla="*/ 4744023 h 4866436"/>
              <a:gd name="connsiteX7" fmla="*/ 967947 w 11350587"/>
              <a:gd name="connsiteY7" fmla="*/ 4858323 h 4866436"/>
              <a:gd name="connsiteX8" fmla="*/ 11264472 w 11350587"/>
              <a:gd name="connsiteY8" fmla="*/ 4848798 h 4866436"/>
              <a:gd name="connsiteX9" fmla="*/ 11112072 w 11350587"/>
              <a:gd name="connsiteY9" fmla="*/ 343473 h 4866436"/>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2023630 h 6546593"/>
              <a:gd name="connsiteX1" fmla="*/ 8168847 w 11264472"/>
              <a:gd name="connsiteY1" fmla="*/ 2214130 h 6546593"/>
              <a:gd name="connsiteX2" fmla="*/ 4968447 w 11264472"/>
              <a:gd name="connsiteY2" fmla="*/ 3985780 h 6546593"/>
              <a:gd name="connsiteX3" fmla="*/ 3034872 w 11264472"/>
              <a:gd name="connsiteY3" fmla="*/ 4214380 h 6546593"/>
              <a:gd name="connsiteX4" fmla="*/ 1425147 w 11264472"/>
              <a:gd name="connsiteY4" fmla="*/ 4719205 h 6546593"/>
              <a:gd name="connsiteX5" fmla="*/ 177372 w 11264472"/>
              <a:gd name="connsiteY5" fmla="*/ 5805055 h 6546593"/>
              <a:gd name="connsiteX6" fmla="*/ 91647 w 11264472"/>
              <a:gd name="connsiteY6" fmla="*/ 6424180 h 6546593"/>
              <a:gd name="connsiteX7" fmla="*/ 967947 w 11264472"/>
              <a:gd name="connsiteY7" fmla="*/ 6538480 h 6546593"/>
              <a:gd name="connsiteX8" fmla="*/ 11264472 w 11264472"/>
              <a:gd name="connsiteY8" fmla="*/ 6528955 h 6546593"/>
              <a:gd name="connsiteX9" fmla="*/ 11112072 w 11264472"/>
              <a:gd name="connsiteY9" fmla="*/ 2023630 h 6546593"/>
              <a:gd name="connsiteX0" fmla="*/ 11112072 w 11264472"/>
              <a:gd name="connsiteY0" fmla="*/ 648005 h 5170968"/>
              <a:gd name="connsiteX1" fmla="*/ 8168847 w 11264472"/>
              <a:gd name="connsiteY1" fmla="*/ 838505 h 5170968"/>
              <a:gd name="connsiteX2" fmla="*/ 4968447 w 11264472"/>
              <a:gd name="connsiteY2" fmla="*/ 2610155 h 5170968"/>
              <a:gd name="connsiteX3" fmla="*/ 3034872 w 11264472"/>
              <a:gd name="connsiteY3" fmla="*/ 2838755 h 5170968"/>
              <a:gd name="connsiteX4" fmla="*/ 1425147 w 11264472"/>
              <a:gd name="connsiteY4" fmla="*/ 3343580 h 5170968"/>
              <a:gd name="connsiteX5" fmla="*/ 177372 w 11264472"/>
              <a:gd name="connsiteY5" fmla="*/ 4429430 h 5170968"/>
              <a:gd name="connsiteX6" fmla="*/ 91647 w 11264472"/>
              <a:gd name="connsiteY6" fmla="*/ 5048555 h 5170968"/>
              <a:gd name="connsiteX7" fmla="*/ 967947 w 11264472"/>
              <a:gd name="connsiteY7" fmla="*/ 5162855 h 5170968"/>
              <a:gd name="connsiteX8" fmla="*/ 11264472 w 11264472"/>
              <a:gd name="connsiteY8" fmla="*/ 5153330 h 5170968"/>
              <a:gd name="connsiteX9" fmla="*/ 11112072 w 11264472"/>
              <a:gd name="connsiteY9" fmla="*/ 648005 h 5170968"/>
              <a:gd name="connsiteX0" fmla="*/ 11112072 w 11143736"/>
              <a:gd name="connsiteY0" fmla="*/ 648005 h 5174235"/>
              <a:gd name="connsiteX1" fmla="*/ 8168847 w 11143736"/>
              <a:gd name="connsiteY1" fmla="*/ 838505 h 5174235"/>
              <a:gd name="connsiteX2" fmla="*/ 4968447 w 11143736"/>
              <a:gd name="connsiteY2" fmla="*/ 2610155 h 5174235"/>
              <a:gd name="connsiteX3" fmla="*/ 3034872 w 11143736"/>
              <a:gd name="connsiteY3" fmla="*/ 2838755 h 5174235"/>
              <a:gd name="connsiteX4" fmla="*/ 1425147 w 11143736"/>
              <a:gd name="connsiteY4" fmla="*/ 3343580 h 5174235"/>
              <a:gd name="connsiteX5" fmla="*/ 177372 w 11143736"/>
              <a:gd name="connsiteY5" fmla="*/ 4429430 h 5174235"/>
              <a:gd name="connsiteX6" fmla="*/ 91647 w 11143736"/>
              <a:gd name="connsiteY6" fmla="*/ 5048555 h 5174235"/>
              <a:gd name="connsiteX7" fmla="*/ 967947 w 11143736"/>
              <a:gd name="connsiteY7" fmla="*/ 5162855 h 5174235"/>
              <a:gd name="connsiteX8" fmla="*/ 10940622 w 11143736"/>
              <a:gd name="connsiteY8" fmla="*/ 5162855 h 5174235"/>
              <a:gd name="connsiteX9" fmla="*/ 11112072 w 11143736"/>
              <a:gd name="connsiteY9" fmla="*/ 648005 h 5174235"/>
              <a:gd name="connsiteX0" fmla="*/ 11112072 w 11174304"/>
              <a:gd name="connsiteY0" fmla="*/ 648005 h 5174235"/>
              <a:gd name="connsiteX1" fmla="*/ 8168847 w 11174304"/>
              <a:gd name="connsiteY1" fmla="*/ 838505 h 5174235"/>
              <a:gd name="connsiteX2" fmla="*/ 4968447 w 11174304"/>
              <a:gd name="connsiteY2" fmla="*/ 2610155 h 5174235"/>
              <a:gd name="connsiteX3" fmla="*/ 3034872 w 11174304"/>
              <a:gd name="connsiteY3" fmla="*/ 2838755 h 5174235"/>
              <a:gd name="connsiteX4" fmla="*/ 1425147 w 11174304"/>
              <a:gd name="connsiteY4" fmla="*/ 3343580 h 5174235"/>
              <a:gd name="connsiteX5" fmla="*/ 177372 w 11174304"/>
              <a:gd name="connsiteY5" fmla="*/ 4429430 h 5174235"/>
              <a:gd name="connsiteX6" fmla="*/ 91647 w 11174304"/>
              <a:gd name="connsiteY6" fmla="*/ 5048555 h 5174235"/>
              <a:gd name="connsiteX7" fmla="*/ 967947 w 11174304"/>
              <a:gd name="connsiteY7" fmla="*/ 5162855 h 5174235"/>
              <a:gd name="connsiteX8" fmla="*/ 10940622 w 11174304"/>
              <a:gd name="connsiteY8" fmla="*/ 5162855 h 5174235"/>
              <a:gd name="connsiteX9" fmla="*/ 11112072 w 11174304"/>
              <a:gd name="connsiteY9" fmla="*/ 648005 h 5174235"/>
              <a:gd name="connsiteX0" fmla="*/ 11112072 w 11112072"/>
              <a:gd name="connsiteY0" fmla="*/ 648005 h 5174235"/>
              <a:gd name="connsiteX1" fmla="*/ 8168847 w 11112072"/>
              <a:gd name="connsiteY1" fmla="*/ 838505 h 5174235"/>
              <a:gd name="connsiteX2" fmla="*/ 4968447 w 11112072"/>
              <a:gd name="connsiteY2" fmla="*/ 2610155 h 5174235"/>
              <a:gd name="connsiteX3" fmla="*/ 3034872 w 11112072"/>
              <a:gd name="connsiteY3" fmla="*/ 2838755 h 5174235"/>
              <a:gd name="connsiteX4" fmla="*/ 1425147 w 11112072"/>
              <a:gd name="connsiteY4" fmla="*/ 3343580 h 5174235"/>
              <a:gd name="connsiteX5" fmla="*/ 177372 w 11112072"/>
              <a:gd name="connsiteY5" fmla="*/ 4429430 h 5174235"/>
              <a:gd name="connsiteX6" fmla="*/ 91647 w 11112072"/>
              <a:gd name="connsiteY6" fmla="*/ 5048555 h 5174235"/>
              <a:gd name="connsiteX7" fmla="*/ 967947 w 11112072"/>
              <a:gd name="connsiteY7" fmla="*/ 5162855 h 5174235"/>
              <a:gd name="connsiteX8" fmla="*/ 10940622 w 11112072"/>
              <a:gd name="connsiteY8" fmla="*/ 5162855 h 5174235"/>
              <a:gd name="connsiteX9" fmla="*/ 11112072 w 11112072"/>
              <a:gd name="connsiteY9" fmla="*/ 648005 h 5174235"/>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12072 w 11112072"/>
              <a:gd name="connsiteY0" fmla="*/ 132692 h 4658922"/>
              <a:gd name="connsiteX1" fmla="*/ 8168847 w 11112072"/>
              <a:gd name="connsiteY1" fmla="*/ 323192 h 4658922"/>
              <a:gd name="connsiteX2" fmla="*/ 4968447 w 11112072"/>
              <a:gd name="connsiteY2" fmla="*/ 2094842 h 4658922"/>
              <a:gd name="connsiteX3" fmla="*/ 3034872 w 11112072"/>
              <a:gd name="connsiteY3" fmla="*/ 2323442 h 4658922"/>
              <a:gd name="connsiteX4" fmla="*/ 1425147 w 11112072"/>
              <a:gd name="connsiteY4" fmla="*/ 2828267 h 4658922"/>
              <a:gd name="connsiteX5" fmla="*/ 177372 w 11112072"/>
              <a:gd name="connsiteY5" fmla="*/ 3914117 h 4658922"/>
              <a:gd name="connsiteX6" fmla="*/ 91647 w 11112072"/>
              <a:gd name="connsiteY6" fmla="*/ 4533242 h 4658922"/>
              <a:gd name="connsiteX7" fmla="*/ 967947 w 11112072"/>
              <a:gd name="connsiteY7" fmla="*/ 4647542 h 4658922"/>
              <a:gd name="connsiteX8" fmla="*/ 10940622 w 11112072"/>
              <a:gd name="connsiteY8" fmla="*/ 4647542 h 4658922"/>
              <a:gd name="connsiteX9" fmla="*/ 11112072 w 11112072"/>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131084 w 11131084"/>
              <a:gd name="connsiteY0" fmla="*/ 132692 h 4658922"/>
              <a:gd name="connsiteX1" fmla="*/ 8187859 w 11131084"/>
              <a:gd name="connsiteY1" fmla="*/ 323192 h 4658922"/>
              <a:gd name="connsiteX2" fmla="*/ 4987459 w 11131084"/>
              <a:gd name="connsiteY2" fmla="*/ 2094842 h 4658922"/>
              <a:gd name="connsiteX3" fmla="*/ 3053884 w 11131084"/>
              <a:gd name="connsiteY3" fmla="*/ 2323442 h 4658922"/>
              <a:gd name="connsiteX4" fmla="*/ 1444159 w 11131084"/>
              <a:gd name="connsiteY4" fmla="*/ 2828267 h 4658922"/>
              <a:gd name="connsiteX5" fmla="*/ 196384 w 11131084"/>
              <a:gd name="connsiteY5" fmla="*/ 3914117 h 4658922"/>
              <a:gd name="connsiteX6" fmla="*/ 82084 w 11131084"/>
              <a:gd name="connsiteY6" fmla="*/ 4514192 h 4658922"/>
              <a:gd name="connsiteX7" fmla="*/ 986959 w 11131084"/>
              <a:gd name="connsiteY7" fmla="*/ 4647542 h 4658922"/>
              <a:gd name="connsiteX8" fmla="*/ 10959634 w 11131084"/>
              <a:gd name="connsiteY8" fmla="*/ 4647542 h 4658922"/>
              <a:gd name="connsiteX9" fmla="*/ 11131084 w 11131084"/>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049000 w 11049000"/>
              <a:gd name="connsiteY0" fmla="*/ 132692 h 4658922"/>
              <a:gd name="connsiteX1" fmla="*/ 8105775 w 11049000"/>
              <a:gd name="connsiteY1" fmla="*/ 323192 h 4658922"/>
              <a:gd name="connsiteX2" fmla="*/ 4905375 w 11049000"/>
              <a:gd name="connsiteY2" fmla="*/ 2094842 h 4658922"/>
              <a:gd name="connsiteX3" fmla="*/ 2971800 w 11049000"/>
              <a:gd name="connsiteY3" fmla="*/ 2323442 h 4658922"/>
              <a:gd name="connsiteX4" fmla="*/ 1362075 w 11049000"/>
              <a:gd name="connsiteY4" fmla="*/ 2828267 h 4658922"/>
              <a:gd name="connsiteX5" fmla="*/ 114300 w 11049000"/>
              <a:gd name="connsiteY5" fmla="*/ 3914117 h 4658922"/>
              <a:gd name="connsiteX6" fmla="*/ 0 w 11049000"/>
              <a:gd name="connsiteY6" fmla="*/ 4514192 h 4658922"/>
              <a:gd name="connsiteX7" fmla="*/ 904875 w 11049000"/>
              <a:gd name="connsiteY7" fmla="*/ 4647542 h 4658922"/>
              <a:gd name="connsiteX8" fmla="*/ 10877550 w 11049000"/>
              <a:gd name="connsiteY8" fmla="*/ 4647542 h 4658922"/>
              <a:gd name="connsiteX9" fmla="*/ 11049000 w 11049000"/>
              <a:gd name="connsiteY9" fmla="*/ 132692 h 4658922"/>
              <a:gd name="connsiteX0" fmla="*/ 11239500 w 11239500"/>
              <a:gd name="connsiteY0" fmla="*/ 132692 h 4682266"/>
              <a:gd name="connsiteX1" fmla="*/ 8296275 w 11239500"/>
              <a:gd name="connsiteY1" fmla="*/ 323192 h 4682266"/>
              <a:gd name="connsiteX2" fmla="*/ 5095875 w 11239500"/>
              <a:gd name="connsiteY2" fmla="*/ 2094842 h 4682266"/>
              <a:gd name="connsiteX3" fmla="*/ 3162300 w 11239500"/>
              <a:gd name="connsiteY3" fmla="*/ 2323442 h 4682266"/>
              <a:gd name="connsiteX4" fmla="*/ 1552575 w 11239500"/>
              <a:gd name="connsiteY4" fmla="*/ 2828267 h 4682266"/>
              <a:gd name="connsiteX5" fmla="*/ 304800 w 11239500"/>
              <a:gd name="connsiteY5" fmla="*/ 3914117 h 4682266"/>
              <a:gd name="connsiteX6" fmla="*/ 0 w 11239500"/>
              <a:gd name="connsiteY6" fmla="*/ 4638017 h 4682266"/>
              <a:gd name="connsiteX7" fmla="*/ 1095375 w 11239500"/>
              <a:gd name="connsiteY7" fmla="*/ 4647542 h 4682266"/>
              <a:gd name="connsiteX8" fmla="*/ 11068050 w 11239500"/>
              <a:gd name="connsiteY8" fmla="*/ 4647542 h 4682266"/>
              <a:gd name="connsiteX9" fmla="*/ 11239500 w 11239500"/>
              <a:gd name="connsiteY9" fmla="*/ 132692 h 4682266"/>
              <a:gd name="connsiteX0" fmla="*/ 11240229 w 11240229"/>
              <a:gd name="connsiteY0" fmla="*/ 132692 h 4682266"/>
              <a:gd name="connsiteX1" fmla="*/ 8297004 w 11240229"/>
              <a:gd name="connsiteY1" fmla="*/ 323192 h 4682266"/>
              <a:gd name="connsiteX2" fmla="*/ 5096604 w 11240229"/>
              <a:gd name="connsiteY2" fmla="*/ 2094842 h 4682266"/>
              <a:gd name="connsiteX3" fmla="*/ 3163029 w 11240229"/>
              <a:gd name="connsiteY3" fmla="*/ 2323442 h 4682266"/>
              <a:gd name="connsiteX4" fmla="*/ 1553304 w 11240229"/>
              <a:gd name="connsiteY4" fmla="*/ 2828267 h 4682266"/>
              <a:gd name="connsiteX5" fmla="*/ 305529 w 11240229"/>
              <a:gd name="connsiteY5" fmla="*/ 3914117 h 4682266"/>
              <a:gd name="connsiteX6" fmla="*/ 729 w 11240229"/>
              <a:gd name="connsiteY6" fmla="*/ 4638017 h 4682266"/>
              <a:gd name="connsiteX7" fmla="*/ 1096104 w 11240229"/>
              <a:gd name="connsiteY7" fmla="*/ 4647542 h 4682266"/>
              <a:gd name="connsiteX8" fmla="*/ 11068779 w 11240229"/>
              <a:gd name="connsiteY8" fmla="*/ 4647542 h 4682266"/>
              <a:gd name="connsiteX9" fmla="*/ 11240229 w 11240229"/>
              <a:gd name="connsiteY9" fmla="*/ 132692 h 4682266"/>
              <a:gd name="connsiteX0" fmla="*/ 11240229 w 11240229"/>
              <a:gd name="connsiteY0" fmla="*/ 132692 h 4658922"/>
              <a:gd name="connsiteX1" fmla="*/ 8297004 w 11240229"/>
              <a:gd name="connsiteY1" fmla="*/ 323192 h 4658922"/>
              <a:gd name="connsiteX2" fmla="*/ 5096604 w 11240229"/>
              <a:gd name="connsiteY2" fmla="*/ 2094842 h 4658922"/>
              <a:gd name="connsiteX3" fmla="*/ 3163029 w 11240229"/>
              <a:gd name="connsiteY3" fmla="*/ 2323442 h 4658922"/>
              <a:gd name="connsiteX4" fmla="*/ 1553304 w 11240229"/>
              <a:gd name="connsiteY4" fmla="*/ 2828267 h 4658922"/>
              <a:gd name="connsiteX5" fmla="*/ 305529 w 11240229"/>
              <a:gd name="connsiteY5" fmla="*/ 3914117 h 4658922"/>
              <a:gd name="connsiteX6" fmla="*/ 729 w 11240229"/>
              <a:gd name="connsiteY6" fmla="*/ 4638017 h 4658922"/>
              <a:gd name="connsiteX7" fmla="*/ 1096104 w 11240229"/>
              <a:gd name="connsiteY7" fmla="*/ 4647542 h 4658922"/>
              <a:gd name="connsiteX8" fmla="*/ 11068779 w 11240229"/>
              <a:gd name="connsiteY8" fmla="*/ 4647542 h 4658922"/>
              <a:gd name="connsiteX9" fmla="*/ 11240229 w 11240229"/>
              <a:gd name="connsiteY9" fmla="*/ 132692 h 4658922"/>
              <a:gd name="connsiteX0" fmla="*/ 11240229 w 11240229"/>
              <a:gd name="connsiteY0" fmla="*/ 56979 h 4583209"/>
              <a:gd name="connsiteX1" fmla="*/ 7344504 w 11240229"/>
              <a:gd name="connsiteY1" fmla="*/ 733254 h 4583209"/>
              <a:gd name="connsiteX2" fmla="*/ 5096604 w 11240229"/>
              <a:gd name="connsiteY2" fmla="*/ 2019129 h 4583209"/>
              <a:gd name="connsiteX3" fmla="*/ 3163029 w 11240229"/>
              <a:gd name="connsiteY3" fmla="*/ 2247729 h 4583209"/>
              <a:gd name="connsiteX4" fmla="*/ 1553304 w 11240229"/>
              <a:gd name="connsiteY4" fmla="*/ 2752554 h 4583209"/>
              <a:gd name="connsiteX5" fmla="*/ 305529 w 11240229"/>
              <a:gd name="connsiteY5" fmla="*/ 3838404 h 4583209"/>
              <a:gd name="connsiteX6" fmla="*/ 729 w 11240229"/>
              <a:gd name="connsiteY6" fmla="*/ 4562304 h 4583209"/>
              <a:gd name="connsiteX7" fmla="*/ 1096104 w 11240229"/>
              <a:gd name="connsiteY7" fmla="*/ 4571829 h 4583209"/>
              <a:gd name="connsiteX8" fmla="*/ 11068779 w 11240229"/>
              <a:gd name="connsiteY8" fmla="*/ 4571829 h 4583209"/>
              <a:gd name="connsiteX9" fmla="*/ 11240229 w 11240229"/>
              <a:gd name="connsiteY9" fmla="*/ 56979 h 4583209"/>
              <a:gd name="connsiteX0" fmla="*/ 11240229 w 11240229"/>
              <a:gd name="connsiteY0" fmla="*/ 68987 h 4595217"/>
              <a:gd name="connsiteX1" fmla="*/ 7344504 w 11240229"/>
              <a:gd name="connsiteY1" fmla="*/ 745262 h 4595217"/>
              <a:gd name="connsiteX2" fmla="*/ 5096604 w 11240229"/>
              <a:gd name="connsiteY2" fmla="*/ 2031137 h 4595217"/>
              <a:gd name="connsiteX3" fmla="*/ 3163029 w 11240229"/>
              <a:gd name="connsiteY3" fmla="*/ 2259737 h 4595217"/>
              <a:gd name="connsiteX4" fmla="*/ 1553304 w 11240229"/>
              <a:gd name="connsiteY4" fmla="*/ 2764562 h 4595217"/>
              <a:gd name="connsiteX5" fmla="*/ 305529 w 11240229"/>
              <a:gd name="connsiteY5" fmla="*/ 3850412 h 4595217"/>
              <a:gd name="connsiteX6" fmla="*/ 729 w 11240229"/>
              <a:gd name="connsiteY6" fmla="*/ 4574312 h 4595217"/>
              <a:gd name="connsiteX7" fmla="*/ 1096104 w 11240229"/>
              <a:gd name="connsiteY7" fmla="*/ 4583837 h 4595217"/>
              <a:gd name="connsiteX8" fmla="*/ 11068779 w 11240229"/>
              <a:gd name="connsiteY8" fmla="*/ 4583837 h 4595217"/>
              <a:gd name="connsiteX9" fmla="*/ 11240229 w 11240229"/>
              <a:gd name="connsiteY9" fmla="*/ 68987 h 4595217"/>
              <a:gd name="connsiteX0" fmla="*/ 11239641 w 11239641"/>
              <a:gd name="connsiteY0" fmla="*/ 68987 h 4595217"/>
              <a:gd name="connsiteX1" fmla="*/ 7343916 w 11239641"/>
              <a:gd name="connsiteY1" fmla="*/ 745262 h 4595217"/>
              <a:gd name="connsiteX2" fmla="*/ 5096016 w 11239641"/>
              <a:gd name="connsiteY2" fmla="*/ 2031137 h 4595217"/>
              <a:gd name="connsiteX3" fmla="*/ 3162441 w 11239641"/>
              <a:gd name="connsiteY3" fmla="*/ 2259737 h 4595217"/>
              <a:gd name="connsiteX4" fmla="*/ 1552716 w 11239641"/>
              <a:gd name="connsiteY4" fmla="*/ 2764562 h 4595217"/>
              <a:gd name="connsiteX5" fmla="*/ 581166 w 11239641"/>
              <a:gd name="connsiteY5" fmla="*/ 3431312 h 4595217"/>
              <a:gd name="connsiteX6" fmla="*/ 141 w 11239641"/>
              <a:gd name="connsiteY6" fmla="*/ 4574312 h 4595217"/>
              <a:gd name="connsiteX7" fmla="*/ 1095516 w 11239641"/>
              <a:gd name="connsiteY7" fmla="*/ 4583837 h 4595217"/>
              <a:gd name="connsiteX8" fmla="*/ 11068191 w 11239641"/>
              <a:gd name="connsiteY8" fmla="*/ 4583837 h 4595217"/>
              <a:gd name="connsiteX9" fmla="*/ 11239641 w 11239641"/>
              <a:gd name="connsiteY9" fmla="*/ 68987 h 4595217"/>
              <a:gd name="connsiteX0" fmla="*/ 11239743 w 11239743"/>
              <a:gd name="connsiteY0" fmla="*/ 68987 h 4595217"/>
              <a:gd name="connsiteX1" fmla="*/ 7344018 w 11239743"/>
              <a:gd name="connsiteY1" fmla="*/ 745262 h 4595217"/>
              <a:gd name="connsiteX2" fmla="*/ 5096118 w 11239743"/>
              <a:gd name="connsiteY2" fmla="*/ 2031137 h 4595217"/>
              <a:gd name="connsiteX3" fmla="*/ 3162543 w 11239743"/>
              <a:gd name="connsiteY3" fmla="*/ 2259737 h 4595217"/>
              <a:gd name="connsiteX4" fmla="*/ 1552818 w 11239743"/>
              <a:gd name="connsiteY4" fmla="*/ 2764562 h 4595217"/>
              <a:gd name="connsiteX5" fmla="*/ 438393 w 11239743"/>
              <a:gd name="connsiteY5" fmla="*/ 3393212 h 4595217"/>
              <a:gd name="connsiteX6" fmla="*/ 243 w 11239743"/>
              <a:gd name="connsiteY6" fmla="*/ 4574312 h 4595217"/>
              <a:gd name="connsiteX7" fmla="*/ 1095618 w 11239743"/>
              <a:gd name="connsiteY7" fmla="*/ 4583837 h 4595217"/>
              <a:gd name="connsiteX8" fmla="*/ 11068293 w 11239743"/>
              <a:gd name="connsiteY8" fmla="*/ 4583837 h 4595217"/>
              <a:gd name="connsiteX9" fmla="*/ 11239743 w 11239743"/>
              <a:gd name="connsiteY9" fmla="*/ 68987 h 4595217"/>
              <a:gd name="connsiteX0" fmla="*/ 11143151 w 11143151"/>
              <a:gd name="connsiteY0" fmla="*/ 44908 h 4825663"/>
              <a:gd name="connsiteX1" fmla="*/ 7344018 w 11143151"/>
              <a:gd name="connsiteY1" fmla="*/ 975708 h 4825663"/>
              <a:gd name="connsiteX2" fmla="*/ 5096118 w 11143151"/>
              <a:gd name="connsiteY2" fmla="*/ 2261583 h 4825663"/>
              <a:gd name="connsiteX3" fmla="*/ 3162543 w 11143151"/>
              <a:gd name="connsiteY3" fmla="*/ 2490183 h 4825663"/>
              <a:gd name="connsiteX4" fmla="*/ 1552818 w 11143151"/>
              <a:gd name="connsiteY4" fmla="*/ 2995008 h 4825663"/>
              <a:gd name="connsiteX5" fmla="*/ 438393 w 11143151"/>
              <a:gd name="connsiteY5" fmla="*/ 3623658 h 4825663"/>
              <a:gd name="connsiteX6" fmla="*/ 243 w 11143151"/>
              <a:gd name="connsiteY6" fmla="*/ 4804758 h 4825663"/>
              <a:gd name="connsiteX7" fmla="*/ 1095618 w 11143151"/>
              <a:gd name="connsiteY7" fmla="*/ 4814283 h 4825663"/>
              <a:gd name="connsiteX8" fmla="*/ 11068293 w 11143151"/>
              <a:gd name="connsiteY8" fmla="*/ 4814283 h 4825663"/>
              <a:gd name="connsiteX9" fmla="*/ 11143151 w 11143151"/>
              <a:gd name="connsiteY9" fmla="*/ 44908 h 4825663"/>
              <a:gd name="connsiteX0" fmla="*/ 11143151 w 11147335"/>
              <a:gd name="connsiteY0" fmla="*/ 44908 h 4825663"/>
              <a:gd name="connsiteX1" fmla="*/ 7344018 w 11147335"/>
              <a:gd name="connsiteY1" fmla="*/ 975708 h 4825663"/>
              <a:gd name="connsiteX2" fmla="*/ 5096118 w 11147335"/>
              <a:gd name="connsiteY2" fmla="*/ 2261583 h 4825663"/>
              <a:gd name="connsiteX3" fmla="*/ 3162543 w 11147335"/>
              <a:gd name="connsiteY3" fmla="*/ 2490183 h 4825663"/>
              <a:gd name="connsiteX4" fmla="*/ 1552818 w 11147335"/>
              <a:gd name="connsiteY4" fmla="*/ 2995008 h 4825663"/>
              <a:gd name="connsiteX5" fmla="*/ 438393 w 11147335"/>
              <a:gd name="connsiteY5" fmla="*/ 3623658 h 4825663"/>
              <a:gd name="connsiteX6" fmla="*/ 243 w 11147335"/>
              <a:gd name="connsiteY6" fmla="*/ 4804758 h 4825663"/>
              <a:gd name="connsiteX7" fmla="*/ 1095618 w 11147335"/>
              <a:gd name="connsiteY7" fmla="*/ 4814283 h 4825663"/>
              <a:gd name="connsiteX8" fmla="*/ 11068293 w 11147335"/>
              <a:gd name="connsiteY8" fmla="*/ 4814283 h 4825663"/>
              <a:gd name="connsiteX9" fmla="*/ 11143151 w 11147335"/>
              <a:gd name="connsiteY9" fmla="*/ 44908 h 4825663"/>
              <a:gd name="connsiteX0" fmla="*/ 11143151 w 11147335"/>
              <a:gd name="connsiteY0" fmla="*/ 0 h 4780755"/>
              <a:gd name="connsiteX1" fmla="*/ 7344018 w 11147335"/>
              <a:gd name="connsiteY1" fmla="*/ 930800 h 4780755"/>
              <a:gd name="connsiteX2" fmla="*/ 5096118 w 11147335"/>
              <a:gd name="connsiteY2" fmla="*/ 2216675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44018 w 11147335"/>
              <a:gd name="connsiteY1" fmla="*/ 930800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51 w 11147335"/>
              <a:gd name="connsiteY0" fmla="*/ 0 h 4780755"/>
              <a:gd name="connsiteX1" fmla="*/ 7317675 w 11147335"/>
              <a:gd name="connsiteY1" fmla="*/ 882647 h 4780755"/>
              <a:gd name="connsiteX2" fmla="*/ 5289301 w 11147335"/>
              <a:gd name="connsiteY2" fmla="*/ 2154764 h 4780755"/>
              <a:gd name="connsiteX3" fmla="*/ 3162543 w 11147335"/>
              <a:gd name="connsiteY3" fmla="*/ 2445275 h 4780755"/>
              <a:gd name="connsiteX4" fmla="*/ 1552818 w 11147335"/>
              <a:gd name="connsiteY4" fmla="*/ 2950100 h 4780755"/>
              <a:gd name="connsiteX5" fmla="*/ 438393 w 11147335"/>
              <a:gd name="connsiteY5" fmla="*/ 3578750 h 4780755"/>
              <a:gd name="connsiteX6" fmla="*/ 243 w 11147335"/>
              <a:gd name="connsiteY6" fmla="*/ 4759850 h 4780755"/>
              <a:gd name="connsiteX7" fmla="*/ 1095618 w 11147335"/>
              <a:gd name="connsiteY7" fmla="*/ 4769375 h 4780755"/>
              <a:gd name="connsiteX8" fmla="*/ 11068293 w 11147335"/>
              <a:gd name="connsiteY8" fmla="*/ 4769375 h 4780755"/>
              <a:gd name="connsiteX9" fmla="*/ 11143151 w 11147335"/>
              <a:gd name="connsiteY9" fmla="*/ 0 h 4780755"/>
              <a:gd name="connsiteX0" fmla="*/ 11143133 w 11147317"/>
              <a:gd name="connsiteY0" fmla="*/ 0 h 4780755"/>
              <a:gd name="connsiteX1" fmla="*/ 7317657 w 11147317"/>
              <a:gd name="connsiteY1" fmla="*/ 882647 h 4780755"/>
              <a:gd name="connsiteX2" fmla="*/ 5289283 w 11147317"/>
              <a:gd name="connsiteY2" fmla="*/ 2154764 h 4780755"/>
              <a:gd name="connsiteX3" fmla="*/ 3162525 w 11147317"/>
              <a:gd name="connsiteY3" fmla="*/ 2445275 h 4780755"/>
              <a:gd name="connsiteX4" fmla="*/ 1456208 w 11147317"/>
              <a:gd name="connsiteY4" fmla="*/ 2888188 h 4780755"/>
              <a:gd name="connsiteX5" fmla="*/ 438375 w 11147317"/>
              <a:gd name="connsiteY5" fmla="*/ 3578750 h 4780755"/>
              <a:gd name="connsiteX6" fmla="*/ 225 w 11147317"/>
              <a:gd name="connsiteY6" fmla="*/ 4759850 h 4780755"/>
              <a:gd name="connsiteX7" fmla="*/ 1095600 w 11147317"/>
              <a:gd name="connsiteY7" fmla="*/ 4769375 h 4780755"/>
              <a:gd name="connsiteX8" fmla="*/ 11068275 w 11147317"/>
              <a:gd name="connsiteY8" fmla="*/ 4769375 h 4780755"/>
              <a:gd name="connsiteX9" fmla="*/ 11143133 w 11147317"/>
              <a:gd name="connsiteY9" fmla="*/ 0 h 4780755"/>
              <a:gd name="connsiteX0" fmla="*/ 11143318 w 11147502"/>
              <a:gd name="connsiteY0" fmla="*/ 0 h 4780755"/>
              <a:gd name="connsiteX1" fmla="*/ 7317842 w 11147502"/>
              <a:gd name="connsiteY1" fmla="*/ 882647 h 4780755"/>
              <a:gd name="connsiteX2" fmla="*/ 5289468 w 11147502"/>
              <a:gd name="connsiteY2" fmla="*/ 2154764 h 4780755"/>
              <a:gd name="connsiteX3" fmla="*/ 3162710 w 11147502"/>
              <a:gd name="connsiteY3" fmla="*/ 2445275 h 4780755"/>
              <a:gd name="connsiteX4" fmla="*/ 1456393 w 11147502"/>
              <a:gd name="connsiteY4" fmla="*/ 2888188 h 4780755"/>
              <a:gd name="connsiteX5" fmla="*/ 341968 w 11147502"/>
              <a:gd name="connsiteY5" fmla="*/ 3523717 h 4780755"/>
              <a:gd name="connsiteX6" fmla="*/ 410 w 11147502"/>
              <a:gd name="connsiteY6" fmla="*/ 4759850 h 4780755"/>
              <a:gd name="connsiteX7" fmla="*/ 1095785 w 11147502"/>
              <a:gd name="connsiteY7" fmla="*/ 4769375 h 4780755"/>
              <a:gd name="connsiteX8" fmla="*/ 11068460 w 11147502"/>
              <a:gd name="connsiteY8" fmla="*/ 4769375 h 4780755"/>
              <a:gd name="connsiteX9" fmla="*/ 11143318 w 11147502"/>
              <a:gd name="connsiteY9" fmla="*/ 0 h 47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47502" h="4780755">
                <a:moveTo>
                  <a:pt x="11143318" y="0"/>
                </a:moveTo>
                <a:cubicBezTo>
                  <a:pt x="8675963" y="39155"/>
                  <a:pt x="8311046" y="392817"/>
                  <a:pt x="7317842" y="882647"/>
                </a:cubicBezTo>
                <a:cubicBezTo>
                  <a:pt x="6324638" y="1372477"/>
                  <a:pt x="5981990" y="1894326"/>
                  <a:pt x="5289468" y="2154764"/>
                </a:cubicBezTo>
                <a:cubicBezTo>
                  <a:pt x="4596946" y="2415202"/>
                  <a:pt x="3801556" y="2323038"/>
                  <a:pt x="3162710" y="2445275"/>
                </a:cubicBezTo>
                <a:cubicBezTo>
                  <a:pt x="2523864" y="2567512"/>
                  <a:pt x="1926517" y="2708448"/>
                  <a:pt x="1456393" y="2888188"/>
                </a:cubicBezTo>
                <a:cubicBezTo>
                  <a:pt x="986269" y="3067928"/>
                  <a:pt x="584632" y="3211773"/>
                  <a:pt x="341968" y="3523717"/>
                </a:cubicBezTo>
                <a:cubicBezTo>
                  <a:pt x="99304" y="3835661"/>
                  <a:pt x="-7527" y="3923238"/>
                  <a:pt x="410" y="4759850"/>
                </a:cubicBezTo>
                <a:lnTo>
                  <a:pt x="1095785" y="4769375"/>
                </a:lnTo>
                <a:cubicBezTo>
                  <a:pt x="2957922" y="4786837"/>
                  <a:pt x="759235" y="4782075"/>
                  <a:pt x="11068460" y="4769375"/>
                </a:cubicBezTo>
                <a:cubicBezTo>
                  <a:pt x="11233560" y="260875"/>
                  <a:pt x="11078084" y="4794775"/>
                  <a:pt x="11143318" y="0"/>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
          <p:cNvSpPr/>
          <p:nvPr userDrawn="1"/>
        </p:nvSpPr>
        <p:spPr>
          <a:xfrm>
            <a:off x="1139425" y="-12604"/>
            <a:ext cx="7992657" cy="6870604"/>
          </a:xfrm>
          <a:custGeom>
            <a:avLst/>
            <a:gdLst>
              <a:gd name="connsiteX0" fmla="*/ 0 w 7620000"/>
              <a:gd name="connsiteY0" fmla="*/ 0 h 3276600"/>
              <a:gd name="connsiteX1" fmla="*/ 7620000 w 7620000"/>
              <a:gd name="connsiteY1" fmla="*/ 0 h 3276600"/>
              <a:gd name="connsiteX2" fmla="*/ 7620000 w 7620000"/>
              <a:gd name="connsiteY2" fmla="*/ 3276600 h 3276600"/>
              <a:gd name="connsiteX3" fmla="*/ 0 w 7620000"/>
              <a:gd name="connsiteY3" fmla="*/ 3276600 h 3276600"/>
              <a:gd name="connsiteX4" fmla="*/ 0 w 7620000"/>
              <a:gd name="connsiteY4" fmla="*/ 0 h 3276600"/>
              <a:gd name="connsiteX0" fmla="*/ 4791075 w 7620000"/>
              <a:gd name="connsiteY0" fmla="*/ 1952625 h 3276600"/>
              <a:gd name="connsiteX1" fmla="*/ 7620000 w 7620000"/>
              <a:gd name="connsiteY1" fmla="*/ 0 h 3276600"/>
              <a:gd name="connsiteX2" fmla="*/ 7620000 w 7620000"/>
              <a:gd name="connsiteY2" fmla="*/ 3276600 h 3276600"/>
              <a:gd name="connsiteX3" fmla="*/ 0 w 7620000"/>
              <a:gd name="connsiteY3" fmla="*/ 3276600 h 3276600"/>
              <a:gd name="connsiteX4" fmla="*/ 4791075 w 7620000"/>
              <a:gd name="connsiteY4" fmla="*/ 19526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5562007 w 7638457"/>
              <a:gd name="connsiteY0" fmla="*/ 2231111 h 3288386"/>
              <a:gd name="connsiteX1" fmla="*/ 7638457 w 7638457"/>
              <a:gd name="connsiteY1" fmla="*/ 11786 h 3288386"/>
              <a:gd name="connsiteX2" fmla="*/ 7638457 w 7638457"/>
              <a:gd name="connsiteY2" fmla="*/ 3288386 h 3288386"/>
              <a:gd name="connsiteX3" fmla="*/ 18457 w 7638457"/>
              <a:gd name="connsiteY3" fmla="*/ 3288386 h 3288386"/>
              <a:gd name="connsiteX4" fmla="*/ 5562007 w 7638457"/>
              <a:gd name="connsiteY4" fmla="*/ 2231111 h 3288386"/>
              <a:gd name="connsiteX0" fmla="*/ 5561159 w 7637609"/>
              <a:gd name="connsiteY0" fmla="*/ 2233594 h 3290869"/>
              <a:gd name="connsiteX1" fmla="*/ 7637609 w 7637609"/>
              <a:gd name="connsiteY1" fmla="*/ 14269 h 3290869"/>
              <a:gd name="connsiteX2" fmla="*/ 7637609 w 7637609"/>
              <a:gd name="connsiteY2" fmla="*/ 3290869 h 3290869"/>
              <a:gd name="connsiteX3" fmla="*/ 17609 w 7637609"/>
              <a:gd name="connsiteY3" fmla="*/ 3290869 h 3290869"/>
              <a:gd name="connsiteX4" fmla="*/ 5561159 w 7637609"/>
              <a:gd name="connsiteY4" fmla="*/ 2233594 h 3290869"/>
              <a:gd name="connsiteX0" fmla="*/ 5543550 w 7620000"/>
              <a:gd name="connsiteY0" fmla="*/ 2233594 h 3290869"/>
              <a:gd name="connsiteX1" fmla="*/ 7620000 w 7620000"/>
              <a:gd name="connsiteY1" fmla="*/ 14269 h 3290869"/>
              <a:gd name="connsiteX2" fmla="*/ 7620000 w 7620000"/>
              <a:gd name="connsiteY2" fmla="*/ 3290869 h 3290869"/>
              <a:gd name="connsiteX3" fmla="*/ 0 w 7620000"/>
              <a:gd name="connsiteY3" fmla="*/ 3290869 h 3290869"/>
              <a:gd name="connsiteX4" fmla="*/ 5543550 w 7620000"/>
              <a:gd name="connsiteY4" fmla="*/ 2233594 h 3290869"/>
              <a:gd name="connsiteX0" fmla="*/ 5543550 w 7620000"/>
              <a:gd name="connsiteY0" fmla="*/ 2219325 h 3276600"/>
              <a:gd name="connsiteX1" fmla="*/ 7620000 w 7620000"/>
              <a:gd name="connsiteY1" fmla="*/ 0 h 3276600"/>
              <a:gd name="connsiteX2" fmla="*/ 7620000 w 7620000"/>
              <a:gd name="connsiteY2" fmla="*/ 3276600 h 3276600"/>
              <a:gd name="connsiteX3" fmla="*/ 0 w 7620000"/>
              <a:gd name="connsiteY3" fmla="*/ 3276600 h 3276600"/>
              <a:gd name="connsiteX4" fmla="*/ 5543550 w 7620000"/>
              <a:gd name="connsiteY4" fmla="*/ 2219325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4004575 w 7620000"/>
              <a:gd name="connsiteY0" fmla="*/ 1871641 h 3276600"/>
              <a:gd name="connsiteX1" fmla="*/ 7620000 w 7620000"/>
              <a:gd name="connsiteY1" fmla="*/ 0 h 3276600"/>
              <a:gd name="connsiteX2" fmla="*/ 7620000 w 7620000"/>
              <a:gd name="connsiteY2" fmla="*/ 3276600 h 3276600"/>
              <a:gd name="connsiteX3" fmla="*/ 0 w 7620000"/>
              <a:gd name="connsiteY3" fmla="*/ 3276600 h 3276600"/>
              <a:gd name="connsiteX4" fmla="*/ 4004575 w 7620000"/>
              <a:gd name="connsiteY4" fmla="*/ 1871641 h 3276600"/>
              <a:gd name="connsiteX0" fmla="*/ 3792303 w 7620000"/>
              <a:gd name="connsiteY0" fmla="*/ 1818605 h 3276600"/>
              <a:gd name="connsiteX1" fmla="*/ 7620000 w 7620000"/>
              <a:gd name="connsiteY1" fmla="*/ 0 h 3276600"/>
              <a:gd name="connsiteX2" fmla="*/ 7620000 w 7620000"/>
              <a:gd name="connsiteY2" fmla="*/ 3276600 h 3276600"/>
              <a:gd name="connsiteX3" fmla="*/ 0 w 7620000"/>
              <a:gd name="connsiteY3" fmla="*/ 3276600 h 3276600"/>
              <a:gd name="connsiteX4" fmla="*/ 3792303 w 7620000"/>
              <a:gd name="connsiteY4" fmla="*/ 1818605 h 3276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00" h="3276600">
                <a:moveTo>
                  <a:pt x="3792303" y="1818605"/>
                </a:moveTo>
                <a:cubicBezTo>
                  <a:pt x="5169121" y="1032046"/>
                  <a:pt x="6397625" y="166687"/>
                  <a:pt x="7620000" y="0"/>
                </a:cubicBezTo>
                <a:lnTo>
                  <a:pt x="7620000" y="3276600"/>
                </a:lnTo>
                <a:lnTo>
                  <a:pt x="0" y="3276600"/>
                </a:lnTo>
                <a:cubicBezTo>
                  <a:pt x="720725" y="2433638"/>
                  <a:pt x="2415485" y="2605164"/>
                  <a:pt x="3792303" y="1818605"/>
                </a:cubicBezTo>
                <a:close/>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26"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2399" y="0"/>
            <a:ext cx="3623799" cy="6845396"/>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ctrTitle"/>
          </p:nvPr>
        </p:nvSpPr>
        <p:spPr>
          <a:xfrm>
            <a:off x="126912" y="1295403"/>
            <a:ext cx="3302088" cy="3713763"/>
          </a:xfrm>
        </p:spPr>
        <p:txBody>
          <a:bodyPr anchor="t" anchorCtr="0"/>
          <a:lstStyle>
            <a:lvl1pPr algn="ctr">
              <a:defRPr sz="3600"/>
            </a:lvl1pPr>
          </a:lstStyle>
          <a:p>
            <a:r>
              <a:rPr lang="en-US" dirty="0"/>
              <a:t>Click to edit Master title style</a:t>
            </a:r>
          </a:p>
        </p:txBody>
      </p:sp>
      <p:sp>
        <p:nvSpPr>
          <p:cNvPr id="43" name="Title 1"/>
          <p:cNvSpPr txBox="1">
            <a:spLocks/>
          </p:cNvSpPr>
          <p:nvPr userDrawn="1"/>
        </p:nvSpPr>
        <p:spPr>
          <a:xfrm>
            <a:off x="4487514" y="228601"/>
            <a:ext cx="4146367" cy="914400"/>
          </a:xfrm>
          <a:prstGeom prst="rect">
            <a:avLst/>
          </a:prstGeom>
        </p:spPr>
        <p:txBody>
          <a:bodyPr vert="horz" lIns="121835" tIns="60917" rIns="121835" bIns="60917" rtlCol="0" anchor="t" anchorCtr="0">
            <a:noAutofit/>
          </a:bodyPr>
          <a:lstStyle>
            <a:lvl1pPr algn="ctr" defTabSz="1218347" rtl="0" eaLnBrk="1" latinLnBrk="0" hangingPunct="1">
              <a:spcBef>
                <a:spcPct val="0"/>
              </a:spcBef>
              <a:buNone/>
              <a:defRPr sz="4000" kern="1200">
                <a:solidFill>
                  <a:schemeClr val="tx1"/>
                </a:solidFill>
                <a:effectLst>
                  <a:outerShdw blurRad="38100" dist="38100" dir="2700000" algn="tl">
                    <a:srgbClr val="000000">
                      <a:alpha val="43137"/>
                    </a:srgbClr>
                  </a:outerShdw>
                </a:effectLst>
                <a:latin typeface="Calibri" panose="020F0502020204030204" pitchFamily="34" charset="0"/>
                <a:ea typeface="+mj-ea"/>
                <a:cs typeface="+mj-cs"/>
              </a:defRPr>
            </a:lvl1pPr>
          </a:lstStyle>
          <a:p>
            <a:endParaRPr lang="en-US" dirty="0"/>
          </a:p>
        </p:txBody>
      </p:sp>
      <p:sp>
        <p:nvSpPr>
          <p:cNvPr id="3" name="Subtitle 2"/>
          <p:cNvSpPr>
            <a:spLocks noGrp="1"/>
          </p:cNvSpPr>
          <p:nvPr>
            <p:ph type="subTitle" idx="1"/>
          </p:nvPr>
        </p:nvSpPr>
        <p:spPr>
          <a:xfrm>
            <a:off x="3733800" y="1330389"/>
            <a:ext cx="5209014" cy="5070413"/>
          </a:xfrm>
          <a:solidFill>
            <a:srgbClr val="FFFFFF">
              <a:alpha val="67843"/>
            </a:srgbClr>
          </a:solidFill>
          <a:effectLst>
            <a:softEdge rad="127000"/>
          </a:effectLst>
        </p:spPr>
        <p:txBody>
          <a:bodyPr tIns="182880"/>
          <a:lstStyle>
            <a:lvl1pPr marL="457200" indent="-457200" algn="l">
              <a:buFont typeface="Arial" panose="020B0604020202020204" pitchFamily="34" charset="0"/>
              <a:buChar char="•"/>
              <a:defRPr>
                <a:solidFill>
                  <a:schemeClr val="tx1">
                    <a:lumMod val="85000"/>
                    <a:lumOff val="15000"/>
                  </a:schemeClr>
                </a:solidFill>
              </a:defRPr>
            </a:lvl1pPr>
            <a:lvl2pPr marL="609173" indent="0" algn="ctr">
              <a:buNone/>
              <a:defRPr>
                <a:solidFill>
                  <a:schemeClr val="tx1">
                    <a:tint val="75000"/>
                  </a:schemeClr>
                </a:solidFill>
              </a:defRPr>
            </a:lvl2pPr>
            <a:lvl3pPr marL="1218347" indent="0" algn="ctr">
              <a:buNone/>
              <a:defRPr>
                <a:solidFill>
                  <a:schemeClr val="tx1">
                    <a:tint val="75000"/>
                  </a:schemeClr>
                </a:solidFill>
              </a:defRPr>
            </a:lvl3pPr>
            <a:lvl4pPr marL="1827520" indent="0" algn="ctr">
              <a:buNone/>
              <a:defRPr>
                <a:solidFill>
                  <a:schemeClr val="tx1">
                    <a:tint val="75000"/>
                  </a:schemeClr>
                </a:solidFill>
              </a:defRPr>
            </a:lvl4pPr>
            <a:lvl5pPr marL="2436693" indent="0" algn="ctr">
              <a:buNone/>
              <a:defRPr>
                <a:solidFill>
                  <a:schemeClr val="tx1">
                    <a:tint val="75000"/>
                  </a:schemeClr>
                </a:solidFill>
              </a:defRPr>
            </a:lvl5pPr>
            <a:lvl6pPr marL="3045866" indent="0" algn="ctr">
              <a:buNone/>
              <a:defRPr>
                <a:solidFill>
                  <a:schemeClr val="tx1">
                    <a:tint val="75000"/>
                  </a:schemeClr>
                </a:solidFill>
              </a:defRPr>
            </a:lvl6pPr>
            <a:lvl7pPr marL="3655040" indent="0" algn="ctr">
              <a:buNone/>
              <a:defRPr>
                <a:solidFill>
                  <a:schemeClr val="tx1">
                    <a:tint val="75000"/>
                  </a:schemeClr>
                </a:solidFill>
              </a:defRPr>
            </a:lvl7pPr>
            <a:lvl8pPr marL="4264213" indent="0" algn="ctr">
              <a:buNone/>
              <a:defRPr>
                <a:solidFill>
                  <a:schemeClr val="tx1">
                    <a:tint val="75000"/>
                  </a:schemeClr>
                </a:solidFill>
              </a:defRPr>
            </a:lvl8pPr>
            <a:lvl9pPr marL="4873386" indent="0" algn="ctr">
              <a:buNone/>
              <a:defRPr>
                <a:solidFill>
                  <a:schemeClr val="tx1">
                    <a:tint val="75000"/>
                  </a:schemeClr>
                </a:solidFill>
              </a:defRPr>
            </a:lvl9pPr>
          </a:lstStyle>
          <a:p>
            <a:r>
              <a:rPr lang="en-US" dirty="0"/>
              <a:t>Click to edit Master subtitle style</a:t>
            </a:r>
          </a:p>
        </p:txBody>
      </p:sp>
      <p:sp>
        <p:nvSpPr>
          <p:cNvPr id="44" name="Rectangle 43"/>
          <p:cNvSpPr>
            <a:spLocks noChangeArrowheads="1"/>
          </p:cNvSpPr>
          <p:nvPr userDrawn="1"/>
        </p:nvSpPr>
        <p:spPr bwMode="auto">
          <a:xfrm>
            <a:off x="8692090" y="6474026"/>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rgbClr val="006032"/>
                </a:solidFill>
              </a:rPr>
              <a:pPr algn="r"/>
              <a:t>‹#›</a:t>
            </a:fld>
            <a:endParaRPr lang="en-US" altLang="zh-CN" sz="1400" b="1" dirty="0">
              <a:solidFill>
                <a:srgbClr val="006032"/>
              </a:solidFill>
            </a:endParaRPr>
          </a:p>
        </p:txBody>
      </p:sp>
      <p:pic>
        <p:nvPicPr>
          <p:cNvPr id="18" name="Picture 1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96515" y="206830"/>
            <a:ext cx="2827686" cy="646328"/>
          </a:xfrm>
          <a:prstGeom prst="rect">
            <a:avLst/>
          </a:prstGeom>
        </p:spPr>
      </p:pic>
      <p:sp>
        <p:nvSpPr>
          <p:cNvPr id="19" name="AutoShape 7"/>
          <p:cNvSpPr>
            <a:spLocks noChangeArrowheads="1"/>
          </p:cNvSpPr>
          <p:nvPr userDrawn="1"/>
        </p:nvSpPr>
        <p:spPr bwMode="auto">
          <a:xfrm flipH="1" flipV="1">
            <a:off x="3505201" y="1066800"/>
            <a:ext cx="5631147" cy="45719"/>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spTree>
    <p:extLst>
      <p:ext uri="{BB962C8B-B14F-4D97-AF65-F5344CB8AC3E}">
        <p14:creationId xmlns:p14="http://schemas.microsoft.com/office/powerpoint/2010/main" val="16511315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392311" cy="688996"/>
          </a:xfrm>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p:cNvGrpSpPr/>
          <p:nvPr userDrawn="1"/>
        </p:nvGrpSpPr>
        <p:grpSpPr>
          <a:xfrm flipH="1">
            <a:off x="109653" y="917596"/>
            <a:ext cx="7322829" cy="73004"/>
            <a:chOff x="-75664663" y="1320878"/>
            <a:chExt cx="87088313" cy="610894"/>
          </a:xfrm>
        </p:grpSpPr>
        <p:sp>
          <p:nvSpPr>
            <p:cNvPr id="5" name="Oval 4"/>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6"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spTree>
    <p:extLst>
      <p:ext uri="{BB962C8B-B14F-4D97-AF65-F5344CB8AC3E}">
        <p14:creationId xmlns:p14="http://schemas.microsoft.com/office/powerpoint/2010/main" val="40814033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392311" cy="688996"/>
          </a:xfrm>
        </p:spPr>
        <p:txBody>
          <a:bodyPr/>
          <a:lstStyle/>
          <a:p>
            <a:r>
              <a:rPr lang="en-US" dirty="0"/>
              <a:t>Click to edit Master title style</a:t>
            </a:r>
          </a:p>
        </p:txBody>
      </p:sp>
      <p:grpSp>
        <p:nvGrpSpPr>
          <p:cNvPr id="4" name="Group 3"/>
          <p:cNvGrpSpPr/>
          <p:nvPr userDrawn="1"/>
        </p:nvGrpSpPr>
        <p:grpSpPr>
          <a:xfrm flipH="1">
            <a:off x="109653" y="917596"/>
            <a:ext cx="7322829" cy="73004"/>
            <a:chOff x="-75664663" y="1320878"/>
            <a:chExt cx="87088313" cy="610894"/>
          </a:xfrm>
        </p:grpSpPr>
        <p:sp>
          <p:nvSpPr>
            <p:cNvPr id="5" name="Oval 4"/>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6"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46423" y="3822253"/>
            <a:ext cx="4527769" cy="3035747"/>
          </a:xfrm>
          <a:prstGeom prst="rect">
            <a:avLst/>
          </a:prstGeom>
        </p:spPr>
      </p:pic>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3101423" y="4999757"/>
            <a:ext cx="4307049" cy="1844566"/>
          </a:xfrm>
          <a:prstGeom prst="rect">
            <a:avLst/>
          </a:prstGeom>
        </p:spPr>
      </p:pic>
      <p:pic>
        <p:nvPicPr>
          <p:cNvPr id="9" name="Picture 8"/>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5334000" y="4534046"/>
            <a:ext cx="3615666" cy="2323954"/>
          </a:xfrm>
          <a:prstGeom prst="rect">
            <a:avLst/>
          </a:prstGeom>
        </p:spPr>
      </p:pic>
      <p:pic>
        <p:nvPicPr>
          <p:cNvPr id="10" name="Picture 9"/>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958402" y="5166424"/>
            <a:ext cx="5204216" cy="1677899"/>
          </a:xfrm>
          <a:prstGeom prst="rect">
            <a:avLst/>
          </a:prstGeom>
        </p:spPr>
      </p:pic>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66935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grpSp>
        <p:nvGrpSpPr>
          <p:cNvPr id="3" name="Group 2"/>
          <p:cNvGrpSpPr/>
          <p:nvPr userDrawn="1"/>
        </p:nvGrpSpPr>
        <p:grpSpPr>
          <a:xfrm flipH="1">
            <a:off x="109653" y="917596"/>
            <a:ext cx="7322829" cy="73004"/>
            <a:chOff x="-75664663" y="1320878"/>
            <a:chExt cx="87088313" cy="610894"/>
          </a:xfrm>
        </p:grpSpPr>
        <p:sp>
          <p:nvSpPr>
            <p:cNvPr id="4" name="Oval 3"/>
            <p:cNvSpPr/>
            <p:nvPr userDrawn="1"/>
          </p:nvSpPr>
          <p:spPr>
            <a:xfrm>
              <a:off x="10814050" y="1322172"/>
              <a:ext cx="609600" cy="609600"/>
            </a:xfrm>
            <a:prstGeom prst="ellipse">
              <a:avLst/>
            </a:prstGeom>
            <a:solidFill>
              <a:srgbClr val="006032"/>
            </a:solidFill>
            <a:ln>
              <a:noFill/>
            </a:ln>
          </p:spPr>
          <p:txBody>
            <a:bodyPr wrap="none" anchor="ctr"/>
            <a:lstStyle/>
            <a:p>
              <a:pPr lvl="0"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5"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spTree>
    <p:extLst>
      <p:ext uri="{BB962C8B-B14F-4D97-AF65-F5344CB8AC3E}">
        <p14:creationId xmlns:p14="http://schemas.microsoft.com/office/powerpoint/2010/main" val="1953124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9173986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7" name="Rectangle 6"/>
          <p:cNvSpPr/>
          <p:nvPr userDrawn="1"/>
        </p:nvSpPr>
        <p:spPr>
          <a:xfrm>
            <a:off x="4769" y="1"/>
            <a:ext cx="9143999" cy="6857999"/>
          </a:xfrm>
          <a:prstGeom prst="rect">
            <a:avLst/>
          </a:prstGeom>
          <a:pattFill prst="dkUpDiag">
            <a:fgClr>
              <a:srgbClr val="00703C"/>
            </a:fgClr>
            <a:bgClr>
              <a:srgbClr val="7BC143"/>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2" name="Rectangle 1"/>
          <p:cNvSpPr/>
          <p:nvPr userDrawn="1"/>
        </p:nvSpPr>
        <p:spPr>
          <a:xfrm>
            <a:off x="1" y="0"/>
            <a:ext cx="9140652" cy="6858000"/>
          </a:xfrm>
          <a:prstGeom prst="rect">
            <a:avLst/>
          </a:prstGeom>
          <a:gradFill>
            <a:gsLst>
              <a:gs pos="100000">
                <a:srgbClr val="00703C">
                  <a:alpha val="97000"/>
                </a:srgbClr>
              </a:gs>
              <a:gs pos="0">
                <a:srgbClr val="00703C">
                  <a:alpha val="98000"/>
                </a:srgbClr>
              </a:gs>
              <a:gs pos="29000">
                <a:schemeClr val="bg1">
                  <a:lumMod val="95000"/>
                  <a:alpha val="81000"/>
                </a:schemeClr>
              </a:gs>
              <a:gs pos="7000">
                <a:srgbClr val="7BC143">
                  <a:alpha val="96000"/>
                </a:srgbClr>
              </a:gs>
              <a:gs pos="93000">
                <a:srgbClr val="7BC143">
                  <a:alpha val="97000"/>
                </a:srgbClr>
              </a:gs>
              <a:gs pos="69000">
                <a:schemeClr val="bg1">
                  <a:alpha val="77000"/>
                </a:schemeClr>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351" dirty="0"/>
          </a:p>
        </p:txBody>
      </p:sp>
      <p:sp>
        <p:nvSpPr>
          <p:cNvPr id="3" name="Rectangle 2"/>
          <p:cNvSpPr/>
          <p:nvPr userDrawn="1"/>
        </p:nvSpPr>
        <p:spPr>
          <a:xfrm>
            <a:off x="0" y="19052"/>
            <a:ext cx="9139232" cy="6857999"/>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
        <p:nvSpPr>
          <p:cNvPr id="5" name="Rectangle 4"/>
          <p:cNvSpPr>
            <a:spLocks noChangeArrowheads="1"/>
          </p:cNvSpPr>
          <p:nvPr userDrawn="1"/>
        </p:nvSpPr>
        <p:spPr bwMode="auto">
          <a:xfrm>
            <a:off x="8799033" y="6603956"/>
            <a:ext cx="344967" cy="25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051" b="1">
                <a:solidFill>
                  <a:srgbClr val="006032"/>
                </a:solidFill>
              </a:rPr>
              <a:pPr algn="r"/>
              <a:t>‹#›</a:t>
            </a:fld>
            <a:endParaRPr lang="en-US" altLang="zh-CN" sz="1051" b="1" dirty="0">
              <a:solidFill>
                <a:srgbClr val="006032"/>
              </a:solidFill>
            </a:endParaRPr>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0466" y="6519638"/>
            <a:ext cx="1312858" cy="300082"/>
          </a:xfrm>
          <a:prstGeom prst="rect">
            <a:avLst/>
          </a:prstGeom>
        </p:spPr>
      </p:pic>
    </p:spTree>
    <p:extLst>
      <p:ext uri="{BB962C8B-B14F-4D97-AF65-F5344CB8AC3E}">
        <p14:creationId xmlns:p14="http://schemas.microsoft.com/office/powerpoint/2010/main" val="31461510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6" name="Rectangle 15"/>
          <p:cNvSpPr/>
          <p:nvPr userDrawn="1"/>
        </p:nvSpPr>
        <p:spPr>
          <a:xfrm>
            <a:off x="0" y="0"/>
            <a:ext cx="9148767" cy="6858000"/>
          </a:xfrm>
          <a:prstGeom prst="rect">
            <a:avLst/>
          </a:pr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ed Rectangle 57"/>
          <p:cNvSpPr/>
          <p:nvPr userDrawn="1"/>
        </p:nvSpPr>
        <p:spPr>
          <a:xfrm>
            <a:off x="78933" y="105669"/>
            <a:ext cx="8743651" cy="5887237"/>
          </a:xfrm>
          <a:prstGeom prst="roundRect">
            <a:avLst>
              <a:gd name="adj" fmla="val 1695"/>
            </a:avLst>
          </a:pr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p:cNvGrpSpPr/>
          <p:nvPr userDrawn="1"/>
        </p:nvGrpSpPr>
        <p:grpSpPr>
          <a:xfrm>
            <a:off x="1654311" y="2286000"/>
            <a:ext cx="7431993" cy="4419600"/>
            <a:chOff x="3153239" y="1294968"/>
            <a:chExt cx="6618037" cy="2954750"/>
          </a:xfrm>
        </p:grpSpPr>
        <p:sp>
          <p:nvSpPr>
            <p:cNvPr id="22" name="Cloud 2"/>
            <p:cNvSpPr/>
            <p:nvPr/>
          </p:nvSpPr>
          <p:spPr>
            <a:xfrm>
              <a:off x="5123076" y="1294968"/>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sp>
          <p:nvSpPr>
            <p:cNvPr id="23" name="Cloud 2"/>
            <p:cNvSpPr/>
            <p:nvPr/>
          </p:nvSpPr>
          <p:spPr>
            <a:xfrm>
              <a:off x="4002308" y="149787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gs>
                <a:gs pos="100000">
                  <a:srgbClr val="006032"/>
                </a:gs>
                <a:gs pos="29000">
                  <a:schemeClr val="bg1">
                    <a:lumMod val="95000"/>
                  </a:schemeClr>
                </a:gs>
                <a:gs pos="6000">
                  <a:srgbClr val="97C642"/>
                </a:gs>
                <a:gs pos="87000">
                  <a:srgbClr val="97C642"/>
                </a:gs>
                <a:gs pos="69000">
                  <a:schemeClr val="bg1"/>
                </a:gs>
              </a:gsLst>
              <a:lin ang="30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Cloud 2"/>
            <p:cNvSpPr/>
            <p:nvPr/>
          </p:nvSpPr>
          <p:spPr>
            <a:xfrm>
              <a:off x="3153239" y="1752599"/>
              <a:ext cx="4648200" cy="2497119"/>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rgbClr val="006032">
                    <a:alpha val="48000"/>
                  </a:srgbClr>
                </a:gs>
                <a:gs pos="100000">
                  <a:srgbClr val="006032">
                    <a:alpha val="52000"/>
                  </a:srgbClr>
                </a:gs>
                <a:gs pos="34000">
                  <a:schemeClr val="bg1">
                    <a:lumMod val="95000"/>
                    <a:alpha val="50000"/>
                  </a:schemeClr>
                </a:gs>
                <a:gs pos="6000">
                  <a:srgbClr val="97C642">
                    <a:alpha val="52000"/>
                  </a:srgbClr>
                </a:gs>
                <a:gs pos="91000">
                  <a:srgbClr val="97C642">
                    <a:alpha val="51000"/>
                  </a:srgbClr>
                </a:gs>
                <a:gs pos="62000">
                  <a:schemeClr val="bg1">
                    <a:alpha val="48000"/>
                  </a:schemeClr>
                </a:gs>
              </a:gsLst>
              <a:lin ang="8400000" scaled="0"/>
            </a:gradFill>
            <a:ln w="9525">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endParaRPr>
            </a:p>
          </p:txBody>
        </p:sp>
      </p:grpSp>
      <p:sp>
        <p:nvSpPr>
          <p:cNvPr id="4" name="Rectangle 3"/>
          <p:cNvSpPr/>
          <p:nvPr userDrawn="1"/>
        </p:nvSpPr>
        <p:spPr>
          <a:xfrm>
            <a:off x="1139425" y="105668"/>
            <a:ext cx="7478184" cy="6295132"/>
          </a:xfrm>
          <a:prstGeom prst="rect">
            <a:avLst/>
          </a:prstGeom>
          <a:gradFill>
            <a:gsLst>
              <a:gs pos="89000">
                <a:schemeClr val="bg1"/>
              </a:gs>
              <a:gs pos="18000">
                <a:schemeClr val="bg1"/>
              </a:gs>
              <a:gs pos="5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userDrawn="1"/>
        </p:nvSpPr>
        <p:spPr>
          <a:xfrm>
            <a:off x="22873" y="917597"/>
            <a:ext cx="4491917" cy="5940403"/>
          </a:xfrm>
          <a:prstGeom prst="rect">
            <a:avLst/>
          </a:prstGeom>
          <a:gradFill>
            <a:gsLst>
              <a:gs pos="87000">
                <a:schemeClr val="bg1"/>
              </a:gs>
              <a:gs pos="25000">
                <a:schemeClr val="bg1"/>
              </a:gs>
              <a:gs pos="9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51" name="Rectangle 50"/>
          <p:cNvSpPr/>
          <p:nvPr userDrawn="1"/>
        </p:nvSpPr>
        <p:spPr>
          <a:xfrm>
            <a:off x="4420839" y="10298"/>
            <a:ext cx="4327462" cy="6847702"/>
          </a:xfrm>
          <a:prstGeom prst="rect">
            <a:avLst/>
          </a:prstGeom>
          <a:gradFill>
            <a:gsLst>
              <a:gs pos="89000">
                <a:schemeClr val="bg1"/>
              </a:gs>
              <a:gs pos="18000">
                <a:schemeClr val="bg1"/>
              </a:gs>
              <a:gs pos="100000">
                <a:schemeClr val="bg1">
                  <a:alpha val="0"/>
                </a:schemeClr>
              </a:gs>
              <a:gs pos="5000">
                <a:schemeClr val="bg1">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ectangle 51"/>
          <p:cNvSpPr/>
          <p:nvPr userDrawn="1"/>
        </p:nvSpPr>
        <p:spPr>
          <a:xfrm rot="10800000">
            <a:off x="8519462" y="105664"/>
            <a:ext cx="629306" cy="6510751"/>
          </a:xfrm>
          <a:prstGeom prst="rect">
            <a:avLst/>
          </a:prstGeom>
          <a:gradFill>
            <a:gsLst>
              <a:gs pos="87000">
                <a:schemeClr val="bg1"/>
              </a:gs>
              <a:gs pos="17000">
                <a:schemeClr val="bg1"/>
              </a:gs>
              <a:gs pos="1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9" name="Rectangle 8"/>
          <p:cNvSpPr>
            <a:spLocks noChangeArrowheads="1"/>
          </p:cNvSpPr>
          <p:nvPr userDrawn="1"/>
        </p:nvSpPr>
        <p:spPr bwMode="auto">
          <a:xfrm>
            <a:off x="8749300" y="6550224"/>
            <a:ext cx="399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fld id="{137707FA-DA0D-44A4-94B1-8EAC83670A87}" type="slidenum">
              <a:rPr lang="zh-CN" altLang="en-US" sz="1400" b="1">
                <a:solidFill>
                  <a:schemeClr val="bg1"/>
                </a:solidFill>
              </a:rPr>
              <a:pPr algn="r"/>
              <a:t>‹#›</a:t>
            </a:fld>
            <a:endParaRPr lang="en-US" altLang="zh-CN" sz="1400" b="1" dirty="0">
              <a:solidFill>
                <a:schemeClr val="bg1"/>
              </a:solidFill>
            </a:endParaRPr>
          </a:p>
        </p:txBody>
      </p:sp>
      <p:sp>
        <p:nvSpPr>
          <p:cNvPr id="5" name="Rounded Rectangle 4"/>
          <p:cNvSpPr/>
          <p:nvPr userDrawn="1"/>
        </p:nvSpPr>
        <p:spPr>
          <a:xfrm>
            <a:off x="166862" y="228601"/>
            <a:ext cx="8791677" cy="6387814"/>
          </a:xfrm>
          <a:prstGeom prst="roundRect">
            <a:avLst>
              <a:gd name="adj" fmla="val 11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Placeholder 1"/>
          <p:cNvSpPr>
            <a:spLocks noGrp="1"/>
          </p:cNvSpPr>
          <p:nvPr>
            <p:ph type="title"/>
          </p:nvPr>
        </p:nvSpPr>
        <p:spPr>
          <a:xfrm>
            <a:off x="166861" y="228600"/>
            <a:ext cx="8667254" cy="697244"/>
          </a:xfrm>
          <a:prstGeom prst="rect">
            <a:avLst/>
          </a:prstGeom>
        </p:spPr>
        <p:txBody>
          <a:bodyPr vert="horz" lIns="121835" tIns="60917" rIns="121835" bIns="60917" rtlCol="0" anchor="ctr">
            <a:noAutofit/>
          </a:bodyPr>
          <a:lstStyle/>
          <a:p>
            <a:r>
              <a:rPr lang="en-US" dirty="0"/>
              <a:t>Click to edit Master title style</a:t>
            </a:r>
          </a:p>
        </p:txBody>
      </p:sp>
      <p:pic>
        <p:nvPicPr>
          <p:cNvPr id="17" name="Picture 16"/>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30466" y="6519638"/>
            <a:ext cx="1312858" cy="300082"/>
          </a:xfrm>
          <a:prstGeom prst="rect">
            <a:avLst/>
          </a:prstGeom>
        </p:spPr>
      </p:pic>
      <p:sp>
        <p:nvSpPr>
          <p:cNvPr id="6" name="Rectangle 5"/>
          <p:cNvSpPr/>
          <p:nvPr userDrawn="1"/>
        </p:nvSpPr>
        <p:spPr>
          <a:xfrm>
            <a:off x="3866419" y="6324599"/>
            <a:ext cx="1543781" cy="5334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Placeholder 2"/>
          <p:cNvSpPr>
            <a:spLocks noGrp="1"/>
          </p:cNvSpPr>
          <p:nvPr>
            <p:ph type="body" idx="1"/>
          </p:nvPr>
        </p:nvSpPr>
        <p:spPr>
          <a:xfrm>
            <a:off x="166862" y="1079788"/>
            <a:ext cx="8732598" cy="54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342900" lvl="0" indent="-342900" eaLnBrk="0" fontAlgn="base" hangingPunct="0">
              <a:spcAft>
                <a:spcPct val="0"/>
              </a:spcAft>
              <a:buClr>
                <a:srgbClr val="006032"/>
              </a:buClr>
              <a:buSzPct val="75000"/>
              <a:buFont typeface="Wingdings" charset="2"/>
              <a:buChar char="l"/>
            </a:pPr>
            <a:r>
              <a:rPr lang="en-US" dirty="0"/>
              <a:t>Click to edit Master text styles</a:t>
            </a:r>
          </a:p>
          <a:p>
            <a:pPr marL="742950" lvl="1" indent="-285750" eaLnBrk="0" fontAlgn="base" hangingPunct="0">
              <a:spcAft>
                <a:spcPct val="0"/>
              </a:spcAft>
              <a:buClr>
                <a:srgbClr val="006032"/>
              </a:buClr>
              <a:buSzPct val="75000"/>
            </a:pPr>
            <a:r>
              <a:rPr lang="en-US" dirty="0"/>
              <a:t>Second level</a:t>
            </a:r>
          </a:p>
          <a:p>
            <a:pPr marL="1143000" lvl="2" indent="-228600" eaLnBrk="0" fontAlgn="base" hangingPunct="0">
              <a:spcAft>
                <a:spcPct val="0"/>
              </a:spcAft>
              <a:buClr>
                <a:srgbClr val="006032"/>
              </a:buClr>
              <a:buSzPct val="75000"/>
              <a:buFont typeface="Wingdings" charset="2"/>
              <a:buChar char="l"/>
            </a:pPr>
            <a:r>
              <a:rPr lang="en-US" dirty="0"/>
              <a:t>Third level</a:t>
            </a:r>
          </a:p>
          <a:p>
            <a:pPr marL="1600200" lvl="3" indent="-228600" eaLnBrk="0" fontAlgn="base" hangingPunct="0">
              <a:spcAft>
                <a:spcPct val="0"/>
              </a:spcAft>
              <a:buClr>
                <a:srgbClr val="006032"/>
              </a:buClr>
              <a:buSzPct val="75000"/>
            </a:pPr>
            <a:r>
              <a:rPr lang="en-US" dirty="0"/>
              <a:t>Fourth level</a:t>
            </a:r>
          </a:p>
          <a:p>
            <a:pPr marL="2057400" lvl="4" indent="-228600" eaLnBrk="0" fontAlgn="base" hangingPunct="0">
              <a:spcAft>
                <a:spcPct val="0"/>
              </a:spcAft>
              <a:buClr>
                <a:srgbClr val="006032"/>
              </a:buClr>
              <a:buSzPct val="75000"/>
              <a:buFont typeface="Wingdings" charset="2"/>
              <a:buChar char="l"/>
            </a:pPr>
            <a:r>
              <a:rPr lang="en-US" dirty="0"/>
              <a:t>Fifth level</a:t>
            </a:r>
          </a:p>
        </p:txBody>
      </p:sp>
      <p:sp>
        <p:nvSpPr>
          <p:cNvPr id="18" name="Rectangle 17"/>
          <p:cNvSpPr/>
          <p:nvPr userDrawn="1"/>
        </p:nvSpPr>
        <p:spPr>
          <a:xfrm>
            <a:off x="795738" y="6639554"/>
            <a:ext cx="849913" cy="246221"/>
          </a:xfrm>
          <a:prstGeom prst="rect">
            <a:avLst/>
          </a:prstGeom>
        </p:spPr>
        <p:txBody>
          <a:bodyPr wrap="none">
            <a:spAutoFit/>
          </a:bodyPr>
          <a:lstStyle/>
          <a:p>
            <a:r>
              <a:rPr lang="en-US" sz="1000" dirty="0">
                <a:effectLst>
                  <a:outerShdw blurRad="38100" dist="38100" dir="2700000" algn="tl">
                    <a:srgbClr val="000000">
                      <a:alpha val="43137"/>
                    </a:srgbClr>
                  </a:outerShdw>
                </a:effectLst>
              </a:rPr>
              <a:t>bbf2016.508</a:t>
            </a:r>
          </a:p>
        </p:txBody>
      </p:sp>
    </p:spTree>
    <p:extLst>
      <p:ext uri="{BB962C8B-B14F-4D97-AF65-F5344CB8AC3E}">
        <p14:creationId xmlns:p14="http://schemas.microsoft.com/office/powerpoint/2010/main" val="1834252453"/>
      </p:ext>
    </p:extLst>
  </p:cSld>
  <p:clrMap bg1="lt1" tx1="dk1" bg2="lt2" tx2="dk2" accent1="accent1" accent2="accent2" accent3="accent3" accent4="accent4" accent5="accent5" accent6="accent6" hlink="hlink" folHlink="folHlink"/>
  <p:sldLayoutIdLst>
    <p:sldLayoutId id="2147483661" r:id="rId1"/>
    <p:sldLayoutId id="2147483668" r:id="rId2"/>
    <p:sldLayoutId id="2147483662" r:id="rId3"/>
    <p:sldLayoutId id="2147483663" r:id="rId4"/>
    <p:sldLayoutId id="2147483667" r:id="rId5"/>
    <p:sldLayoutId id="2147483664" r:id="rId6"/>
    <p:sldLayoutId id="2147483665" r:id="rId7"/>
    <p:sldLayoutId id="2147483669" r:id="rId8"/>
  </p:sldLayoutIdLst>
  <p:txStyles>
    <p:titleStyle>
      <a:lvl1pPr algn="l" defTabSz="1218347" rtl="0" eaLnBrk="1" latinLnBrk="0" hangingPunct="1">
        <a:spcBef>
          <a:spcPct val="0"/>
        </a:spcBef>
        <a:buNone/>
        <a:defRPr sz="4000" kern="1200">
          <a:solidFill>
            <a:schemeClr val="tx1"/>
          </a:solidFill>
          <a:effectLst>
            <a:outerShdw blurRad="38100" dist="38100" dir="2700000" algn="tl">
              <a:srgbClr val="000000">
                <a:alpha val="43137"/>
              </a:srgbClr>
            </a:outerShdw>
          </a:effectLst>
          <a:latin typeface="Calibri" panose="020F0502020204030204" pitchFamily="34" charset="0"/>
          <a:ea typeface="+mj-ea"/>
          <a:cs typeface="+mj-cs"/>
        </a:defRPr>
      </a:lvl1pPr>
    </p:titleStyle>
    <p:body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218347" rtl="0" eaLnBrk="1" latinLnBrk="0" hangingPunct="1">
        <a:defRPr sz="2400" kern="1200">
          <a:solidFill>
            <a:schemeClr val="tx1"/>
          </a:solidFill>
          <a:latin typeface="+mn-lt"/>
          <a:ea typeface="+mn-ea"/>
          <a:cs typeface="+mn-cs"/>
        </a:defRPr>
      </a:lvl1pPr>
      <a:lvl2pPr marL="609173" algn="l" defTabSz="1218347" rtl="0" eaLnBrk="1" latinLnBrk="0" hangingPunct="1">
        <a:defRPr sz="2400" kern="1200">
          <a:solidFill>
            <a:schemeClr val="tx1"/>
          </a:solidFill>
          <a:latin typeface="+mn-lt"/>
          <a:ea typeface="+mn-ea"/>
          <a:cs typeface="+mn-cs"/>
        </a:defRPr>
      </a:lvl2pPr>
      <a:lvl3pPr marL="1218347" algn="l" defTabSz="1218347" rtl="0" eaLnBrk="1" latinLnBrk="0" hangingPunct="1">
        <a:defRPr sz="2400" kern="1200">
          <a:solidFill>
            <a:schemeClr val="tx1"/>
          </a:solidFill>
          <a:latin typeface="+mn-lt"/>
          <a:ea typeface="+mn-ea"/>
          <a:cs typeface="+mn-cs"/>
        </a:defRPr>
      </a:lvl3pPr>
      <a:lvl4pPr marL="1827520" algn="l" defTabSz="1218347" rtl="0" eaLnBrk="1" latinLnBrk="0" hangingPunct="1">
        <a:defRPr sz="2400" kern="1200">
          <a:solidFill>
            <a:schemeClr val="tx1"/>
          </a:solidFill>
          <a:latin typeface="+mn-lt"/>
          <a:ea typeface="+mn-ea"/>
          <a:cs typeface="+mn-cs"/>
        </a:defRPr>
      </a:lvl4pPr>
      <a:lvl5pPr marL="2436693" algn="l" defTabSz="1218347" rtl="0" eaLnBrk="1" latinLnBrk="0" hangingPunct="1">
        <a:defRPr sz="2400" kern="1200">
          <a:solidFill>
            <a:schemeClr val="tx1"/>
          </a:solidFill>
          <a:latin typeface="+mn-lt"/>
          <a:ea typeface="+mn-ea"/>
          <a:cs typeface="+mn-cs"/>
        </a:defRPr>
      </a:lvl5pPr>
      <a:lvl6pPr marL="3045866" algn="l" defTabSz="1218347" rtl="0" eaLnBrk="1" latinLnBrk="0" hangingPunct="1">
        <a:defRPr sz="2400" kern="1200">
          <a:solidFill>
            <a:schemeClr val="tx1"/>
          </a:solidFill>
          <a:latin typeface="+mn-lt"/>
          <a:ea typeface="+mn-ea"/>
          <a:cs typeface="+mn-cs"/>
        </a:defRPr>
      </a:lvl6pPr>
      <a:lvl7pPr marL="3655040" algn="l" defTabSz="1218347" rtl="0" eaLnBrk="1" latinLnBrk="0" hangingPunct="1">
        <a:defRPr sz="2400" kern="1200">
          <a:solidFill>
            <a:schemeClr val="tx1"/>
          </a:solidFill>
          <a:latin typeface="+mn-lt"/>
          <a:ea typeface="+mn-ea"/>
          <a:cs typeface="+mn-cs"/>
        </a:defRPr>
      </a:lvl7pPr>
      <a:lvl8pPr marL="4264213" algn="l" defTabSz="1218347" rtl="0" eaLnBrk="1" latinLnBrk="0" hangingPunct="1">
        <a:defRPr sz="2400" kern="1200">
          <a:solidFill>
            <a:schemeClr val="tx1"/>
          </a:solidFill>
          <a:latin typeface="+mn-lt"/>
          <a:ea typeface="+mn-ea"/>
          <a:cs typeface="+mn-cs"/>
        </a:defRPr>
      </a:lvl8pPr>
      <a:lvl9pPr marL="4873386" algn="l" defTabSz="1218347"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27.png"/><Relationship Id="rId7"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28.png"/><Relationship Id="rId4" Type="http://schemas.openxmlformats.org/officeDocument/2006/relationships/image" Target="../media/image23.jpeg"/><Relationship Id="rId9"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jpe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11.jpeg"/><Relationship Id="rId7"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4.xml"/><Relationship Id="rId6" Type="http://schemas.openxmlformats.org/officeDocument/2006/relationships/image" Target="../media/image23.jpeg"/><Relationship Id="rId5" Type="http://schemas.openxmlformats.org/officeDocument/2006/relationships/image" Target="../media/image29.png"/><Relationship Id="rId4" Type="http://schemas.openxmlformats.org/officeDocument/2006/relationships/image" Target="../media/image19.jpeg"/><Relationship Id="rId9" Type="http://schemas.openxmlformats.org/officeDocument/2006/relationships/image" Target="../media/image39.png"/></Relationships>
</file>

<file path=ppt/slides/_rels/slide1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11.jpeg"/><Relationship Id="rId7" Type="http://schemas.openxmlformats.org/officeDocument/2006/relationships/image" Target="../media/image38.png"/><Relationship Id="rId2" Type="http://schemas.openxmlformats.org/officeDocument/2006/relationships/image" Target="../media/image37.jpeg"/><Relationship Id="rId1" Type="http://schemas.openxmlformats.org/officeDocument/2006/relationships/slideLayout" Target="../slideLayouts/slideLayout6.xml"/><Relationship Id="rId6" Type="http://schemas.openxmlformats.org/officeDocument/2006/relationships/image" Target="../media/image23.jpeg"/><Relationship Id="rId5" Type="http://schemas.openxmlformats.org/officeDocument/2006/relationships/image" Target="../media/image29.png"/><Relationship Id="rId10" Type="http://schemas.openxmlformats.org/officeDocument/2006/relationships/image" Target="../media/image39.png"/><Relationship Id="rId4" Type="http://schemas.openxmlformats.org/officeDocument/2006/relationships/image" Target="../media/image19.jpeg"/><Relationship Id="rId9" Type="http://schemas.openxmlformats.org/officeDocument/2006/relationships/image" Target="../media/image40.jpeg"/></Relationships>
</file>

<file path=ppt/slides/_rels/slide15.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32.png"/><Relationship Id="rId7" Type="http://schemas.openxmlformats.org/officeDocument/2006/relationships/image" Target="../media/image29.png"/><Relationship Id="rId2" Type="http://schemas.openxmlformats.org/officeDocument/2006/relationships/image" Target="../media/image38.png"/><Relationship Id="rId1" Type="http://schemas.openxmlformats.org/officeDocument/2006/relationships/slideLayout" Target="../slideLayouts/slideLayout4.xml"/><Relationship Id="rId6" Type="http://schemas.openxmlformats.org/officeDocument/2006/relationships/image" Target="../media/image19.jpeg"/><Relationship Id="rId5" Type="http://schemas.openxmlformats.org/officeDocument/2006/relationships/image" Target="../media/image11.jpeg"/><Relationship Id="rId4" Type="http://schemas.openxmlformats.org/officeDocument/2006/relationships/image" Target="../media/image37.jpeg"/><Relationship Id="rId9" Type="http://schemas.openxmlformats.org/officeDocument/2006/relationships/image" Target="../media/image40.jpeg"/></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37.jpeg"/><Relationship Id="rId7" Type="http://schemas.openxmlformats.org/officeDocument/2006/relationships/image" Target="../media/image23.jpeg"/><Relationship Id="rId2" Type="http://schemas.openxmlformats.org/officeDocument/2006/relationships/image" Target="../media/image38.png"/><Relationship Id="rId1" Type="http://schemas.openxmlformats.org/officeDocument/2006/relationships/slideLayout" Target="../slideLayouts/slideLayout4.xml"/><Relationship Id="rId6" Type="http://schemas.openxmlformats.org/officeDocument/2006/relationships/image" Target="../media/image29.png"/><Relationship Id="rId5" Type="http://schemas.openxmlformats.org/officeDocument/2006/relationships/image" Target="../media/image19.jpeg"/><Relationship Id="rId4" Type="http://schemas.openxmlformats.org/officeDocument/2006/relationships/image" Target="../media/image11.jpeg"/></Relationships>
</file>

<file path=ppt/slides/_rels/slide18.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11.jpeg"/><Relationship Id="rId7" Type="http://schemas.openxmlformats.org/officeDocument/2006/relationships/image" Target="../media/image41.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18.jpeg"/><Relationship Id="rId5" Type="http://schemas.openxmlformats.org/officeDocument/2006/relationships/image" Target="../media/image23.jpeg"/><Relationship Id="rId4" Type="http://schemas.openxmlformats.org/officeDocument/2006/relationships/image" Target="../media/image19.jpeg"/></Relationships>
</file>

<file path=ppt/slides/_rels/slide1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3.jpe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46.jpeg"/><Relationship Id="rId7" Type="http://schemas.openxmlformats.org/officeDocument/2006/relationships/image" Target="../media/image49.jpeg"/><Relationship Id="rId12" Type="http://schemas.openxmlformats.org/officeDocument/2006/relationships/image" Target="../media/image39.png"/><Relationship Id="rId2" Type="http://schemas.openxmlformats.org/officeDocument/2006/relationships/notesSlide" Target="../notesSlides/notesSlide14.xml"/><Relationship Id="rId1" Type="http://schemas.openxmlformats.org/officeDocument/2006/relationships/slideLayout" Target="../slideLayouts/slideLayout4.xml"/><Relationship Id="rId6" Type="http://schemas.openxmlformats.org/officeDocument/2006/relationships/image" Target="../media/image48.png"/><Relationship Id="rId11" Type="http://schemas.openxmlformats.org/officeDocument/2006/relationships/image" Target="../media/image29.png"/><Relationship Id="rId5" Type="http://schemas.openxmlformats.org/officeDocument/2006/relationships/image" Target="../media/image23.jpeg"/><Relationship Id="rId10" Type="http://schemas.openxmlformats.org/officeDocument/2006/relationships/image" Target="../media/image50.jpeg"/><Relationship Id="rId4" Type="http://schemas.openxmlformats.org/officeDocument/2006/relationships/image" Target="../media/image47.png"/><Relationship Id="rId9" Type="http://schemas.openxmlformats.org/officeDocument/2006/relationships/image" Target="../media/image19.jpeg"/></Relationships>
</file>

<file path=ppt/slides/_rels/slide2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image" Target="../media/image56.png"/><Relationship Id="rId1" Type="http://schemas.openxmlformats.org/officeDocument/2006/relationships/slideLayout" Target="../slideLayouts/slideLayout4.xml"/><Relationship Id="rId6" Type="http://schemas.openxmlformats.org/officeDocument/2006/relationships/image" Target="../media/image14.jpeg"/><Relationship Id="rId11" Type="http://schemas.openxmlformats.org/officeDocument/2006/relationships/image" Target="../media/image58.png"/><Relationship Id="rId5" Type="http://schemas.openxmlformats.org/officeDocument/2006/relationships/image" Target="../media/image13.jpeg"/><Relationship Id="rId10" Type="http://schemas.openxmlformats.org/officeDocument/2006/relationships/image" Target="../media/image57.jpeg"/><Relationship Id="rId4" Type="http://schemas.openxmlformats.org/officeDocument/2006/relationships/image" Target="../media/image12.jpeg"/><Relationship Id="rId9" Type="http://schemas.openxmlformats.org/officeDocument/2006/relationships/image" Target="../media/image17.jpeg"/></Relationships>
</file>

<file path=ppt/slides/_rels/slide36.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15.jpeg"/><Relationship Id="rId3" Type="http://schemas.openxmlformats.org/officeDocument/2006/relationships/image" Target="../media/image23.jpeg"/><Relationship Id="rId7" Type="http://schemas.openxmlformats.org/officeDocument/2006/relationships/image" Target="../media/image60.jpeg"/><Relationship Id="rId12" Type="http://schemas.openxmlformats.org/officeDocument/2006/relationships/image" Target="../media/image14.jpeg"/><Relationship Id="rId17" Type="http://schemas.openxmlformats.org/officeDocument/2006/relationships/image" Target="../media/image62.png"/><Relationship Id="rId2" Type="http://schemas.openxmlformats.org/officeDocument/2006/relationships/notesSlide" Target="../notesSlides/notesSlide17.xml"/><Relationship Id="rId16" Type="http://schemas.openxmlformats.org/officeDocument/2006/relationships/image" Target="../media/image61.jpeg"/><Relationship Id="rId1" Type="http://schemas.openxmlformats.org/officeDocument/2006/relationships/slideLayout" Target="../slideLayouts/slideLayout6.xml"/><Relationship Id="rId6" Type="http://schemas.openxmlformats.org/officeDocument/2006/relationships/image" Target="../media/image19.jpeg"/><Relationship Id="rId11" Type="http://schemas.openxmlformats.org/officeDocument/2006/relationships/image" Target="../media/image13.jpeg"/><Relationship Id="rId5" Type="http://schemas.openxmlformats.org/officeDocument/2006/relationships/image" Target="../media/image11.jpeg"/><Relationship Id="rId15" Type="http://schemas.openxmlformats.org/officeDocument/2006/relationships/image" Target="../media/image17.jpeg"/><Relationship Id="rId10" Type="http://schemas.openxmlformats.org/officeDocument/2006/relationships/image" Target="../media/image12.jpeg"/><Relationship Id="rId4" Type="http://schemas.openxmlformats.org/officeDocument/2006/relationships/image" Target="../media/image59.jpeg"/><Relationship Id="rId9" Type="http://schemas.openxmlformats.org/officeDocument/2006/relationships/image" Target="../media/image56.png"/><Relationship Id="rId14" Type="http://schemas.openxmlformats.org/officeDocument/2006/relationships/image" Target="../media/image16.jpeg"/></Relationships>
</file>

<file path=ppt/slides/_rels/slide37.xml.rels><?xml version="1.0" encoding="UTF-8" standalone="yes"?>
<Relationships xmlns="http://schemas.openxmlformats.org/package/2006/relationships"><Relationship Id="rId8" Type="http://schemas.openxmlformats.org/officeDocument/2006/relationships/image" Target="../media/image16.jpeg"/><Relationship Id="rId13" Type="http://schemas.openxmlformats.org/officeDocument/2006/relationships/image" Target="../media/image66.jpeg"/><Relationship Id="rId18" Type="http://schemas.openxmlformats.org/officeDocument/2006/relationships/image" Target="../media/image56.png"/><Relationship Id="rId3" Type="http://schemas.openxmlformats.org/officeDocument/2006/relationships/image" Target="../media/image11.jpeg"/><Relationship Id="rId7" Type="http://schemas.openxmlformats.org/officeDocument/2006/relationships/image" Target="../media/image15.jpeg"/><Relationship Id="rId12" Type="http://schemas.openxmlformats.org/officeDocument/2006/relationships/image" Target="../media/image65.jpeg"/><Relationship Id="rId17" Type="http://schemas.openxmlformats.org/officeDocument/2006/relationships/image" Target="../media/image29.png"/><Relationship Id="rId2" Type="http://schemas.openxmlformats.org/officeDocument/2006/relationships/notesSlide" Target="../notesSlides/notesSlide18.xml"/><Relationship Id="rId16" Type="http://schemas.openxmlformats.org/officeDocument/2006/relationships/image" Target="../media/image18.jpeg"/><Relationship Id="rId1" Type="http://schemas.openxmlformats.org/officeDocument/2006/relationships/slideLayout" Target="../slideLayouts/slideLayout6.xml"/><Relationship Id="rId6" Type="http://schemas.openxmlformats.org/officeDocument/2006/relationships/image" Target="../media/image14.jpeg"/><Relationship Id="rId11" Type="http://schemas.openxmlformats.org/officeDocument/2006/relationships/image" Target="../media/image64.jpeg"/><Relationship Id="rId5" Type="http://schemas.openxmlformats.org/officeDocument/2006/relationships/image" Target="../media/image13.jpeg"/><Relationship Id="rId15" Type="http://schemas.openxmlformats.org/officeDocument/2006/relationships/image" Target="../media/image19.jpeg"/><Relationship Id="rId10" Type="http://schemas.openxmlformats.org/officeDocument/2006/relationships/image" Target="../media/image63.jpeg"/><Relationship Id="rId19" Type="http://schemas.openxmlformats.org/officeDocument/2006/relationships/image" Target="../media/image30.png"/><Relationship Id="rId4" Type="http://schemas.openxmlformats.org/officeDocument/2006/relationships/image" Target="../media/image12.jpeg"/><Relationship Id="rId9" Type="http://schemas.openxmlformats.org/officeDocument/2006/relationships/image" Target="../media/image17.jpeg"/><Relationship Id="rId14" Type="http://schemas.openxmlformats.org/officeDocument/2006/relationships/image" Target="../media/image67.jpeg"/></Relationships>
</file>

<file path=ppt/slides/_rels/slide3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70.png"/><Relationship Id="rId4" Type="http://schemas.openxmlformats.org/officeDocument/2006/relationships/image" Target="../media/image69.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tags" Target="../tags/tag1.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8" Type="http://schemas.openxmlformats.org/officeDocument/2006/relationships/image" Target="../media/image16.jpeg"/><Relationship Id="rId13" Type="http://schemas.openxmlformats.org/officeDocument/2006/relationships/image" Target="../media/image21.jpeg"/><Relationship Id="rId18" Type="http://schemas.openxmlformats.org/officeDocument/2006/relationships/image" Target="../media/image26.jpeg"/><Relationship Id="rId3" Type="http://schemas.openxmlformats.org/officeDocument/2006/relationships/image" Target="../media/image11.jpeg"/><Relationship Id="rId7" Type="http://schemas.openxmlformats.org/officeDocument/2006/relationships/image" Target="../media/image15.jpeg"/><Relationship Id="rId12" Type="http://schemas.openxmlformats.org/officeDocument/2006/relationships/image" Target="../media/image20.png"/><Relationship Id="rId17" Type="http://schemas.openxmlformats.org/officeDocument/2006/relationships/image" Target="../media/image25.jpeg"/><Relationship Id="rId2" Type="http://schemas.openxmlformats.org/officeDocument/2006/relationships/notesSlide" Target="../notesSlides/notesSlide5.xml"/><Relationship Id="rId16" Type="http://schemas.openxmlformats.org/officeDocument/2006/relationships/image" Target="../media/image24.png"/><Relationship Id="rId1" Type="http://schemas.openxmlformats.org/officeDocument/2006/relationships/slideLayout" Target="../slideLayouts/slideLayout4.xml"/><Relationship Id="rId6" Type="http://schemas.openxmlformats.org/officeDocument/2006/relationships/image" Target="../media/image14.jpeg"/><Relationship Id="rId11" Type="http://schemas.openxmlformats.org/officeDocument/2006/relationships/image" Target="../media/image19.jpeg"/><Relationship Id="rId5" Type="http://schemas.openxmlformats.org/officeDocument/2006/relationships/image" Target="../media/image13.jpeg"/><Relationship Id="rId15" Type="http://schemas.openxmlformats.org/officeDocument/2006/relationships/image" Target="../media/image23.jpeg"/><Relationship Id="rId10" Type="http://schemas.openxmlformats.org/officeDocument/2006/relationships/image" Target="../media/image18.jpeg"/><Relationship Id="rId4" Type="http://schemas.openxmlformats.org/officeDocument/2006/relationships/image" Target="../media/image12.jpeg"/><Relationship Id="rId9" Type="http://schemas.openxmlformats.org/officeDocument/2006/relationships/image" Target="../media/image17.jpeg"/><Relationship Id="rId14" Type="http://schemas.openxmlformats.org/officeDocument/2006/relationships/image" Target="../media/image22.jpeg"/></Relationships>
</file>

<file path=ppt/slides/_rels/slide8.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27.png"/><Relationship Id="rId7" Type="http://schemas.openxmlformats.org/officeDocument/2006/relationships/image" Target="../media/image21.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0.png"/><Relationship Id="rId5" Type="http://schemas.openxmlformats.org/officeDocument/2006/relationships/image" Target="../media/image28.png"/><Relationship Id="rId4" Type="http://schemas.openxmlformats.org/officeDocument/2006/relationships/image" Target="../media/image23.jpeg"/><Relationship Id="rId9" Type="http://schemas.openxmlformats.org/officeDocument/2006/relationships/image" Target="../media/image29.png"/></Relationships>
</file>

<file path=ppt/slides/_rels/slide9.xml.rels><?xml version="1.0" encoding="UTF-8" standalone="yes"?>
<Relationships xmlns="http://schemas.openxmlformats.org/package/2006/relationships"><Relationship Id="rId8" Type="http://schemas.openxmlformats.org/officeDocument/2006/relationships/image" Target="../media/image22.jpeg"/><Relationship Id="rId13" Type="http://schemas.openxmlformats.org/officeDocument/2006/relationships/image" Target="../media/image12.jpeg"/><Relationship Id="rId18" Type="http://schemas.openxmlformats.org/officeDocument/2006/relationships/image" Target="../media/image17.jpeg"/><Relationship Id="rId3" Type="http://schemas.openxmlformats.org/officeDocument/2006/relationships/image" Target="../media/image30.png"/><Relationship Id="rId21" Type="http://schemas.openxmlformats.org/officeDocument/2006/relationships/image" Target="../media/image27.png"/><Relationship Id="rId7" Type="http://schemas.openxmlformats.org/officeDocument/2006/relationships/image" Target="../media/image21.jpeg"/><Relationship Id="rId12" Type="http://schemas.openxmlformats.org/officeDocument/2006/relationships/image" Target="../media/image18.jpeg"/><Relationship Id="rId17" Type="http://schemas.openxmlformats.org/officeDocument/2006/relationships/image" Target="../media/image16.jpeg"/><Relationship Id="rId2" Type="http://schemas.openxmlformats.org/officeDocument/2006/relationships/notesSlide" Target="../notesSlides/notesSlide7.xml"/><Relationship Id="rId16" Type="http://schemas.openxmlformats.org/officeDocument/2006/relationships/image" Target="../media/image15.jpeg"/><Relationship Id="rId20" Type="http://schemas.openxmlformats.org/officeDocument/2006/relationships/image" Target="../media/image26.jpeg"/><Relationship Id="rId1" Type="http://schemas.openxmlformats.org/officeDocument/2006/relationships/slideLayout" Target="../slideLayouts/slideLayout6.xml"/><Relationship Id="rId6" Type="http://schemas.openxmlformats.org/officeDocument/2006/relationships/image" Target="../media/image20.png"/><Relationship Id="rId11" Type="http://schemas.openxmlformats.org/officeDocument/2006/relationships/image" Target="../media/image23.jpeg"/><Relationship Id="rId5" Type="http://schemas.openxmlformats.org/officeDocument/2006/relationships/image" Target="../media/image32.png"/><Relationship Id="rId15" Type="http://schemas.openxmlformats.org/officeDocument/2006/relationships/image" Target="../media/image14.jpeg"/><Relationship Id="rId10" Type="http://schemas.openxmlformats.org/officeDocument/2006/relationships/image" Target="../media/image19.jpeg"/><Relationship Id="rId19" Type="http://schemas.openxmlformats.org/officeDocument/2006/relationships/image" Target="../media/image25.jpeg"/><Relationship Id="rId4" Type="http://schemas.openxmlformats.org/officeDocument/2006/relationships/image" Target="../media/image31.png"/><Relationship Id="rId9" Type="http://schemas.openxmlformats.org/officeDocument/2006/relationships/image" Target="../media/image11.jpeg"/><Relationship Id="rId14" Type="http://schemas.openxmlformats.org/officeDocument/2006/relationships/image" Target="../media/image1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7"/>
          <p:cNvSpPr>
            <a:spLocks noChangeArrowheads="1"/>
          </p:cNvSpPr>
          <p:nvPr/>
        </p:nvSpPr>
        <p:spPr bwMode="auto">
          <a:xfrm flipH="1" flipV="1">
            <a:off x="7654" y="3313506"/>
            <a:ext cx="9136347" cy="50291"/>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latin typeface="+mn-lt"/>
              <a:ea typeface="ＭＳ Ｐゴシック" charset="-128"/>
            </a:endParaRPr>
          </a:p>
        </p:txBody>
      </p:sp>
      <p:sp>
        <p:nvSpPr>
          <p:cNvPr id="2" name="Rectangle 1"/>
          <p:cNvSpPr/>
          <p:nvPr/>
        </p:nvSpPr>
        <p:spPr>
          <a:xfrm>
            <a:off x="29858" y="3313506"/>
            <a:ext cx="9136349" cy="1538883"/>
          </a:xfrm>
          <a:prstGeom prst="rect">
            <a:avLst/>
          </a:prstGeom>
        </p:spPr>
        <p:txBody>
          <a:bodyPr wrap="square">
            <a:spAutoFit/>
          </a:bodyPr>
          <a:lstStyle/>
          <a:p>
            <a:pPr algn="ctr"/>
            <a:r>
              <a:rPr lang="en-US" sz="2800" b="1" dirty="0">
                <a:solidFill>
                  <a:srgbClr val="00703C"/>
                </a:solidFill>
                <a:effectLst>
                  <a:outerShdw blurRad="38100" dist="38100" dir="2700000" algn="tl">
                    <a:srgbClr val="000000">
                      <a:alpha val="43137"/>
                    </a:srgbClr>
                  </a:outerShdw>
                </a:effectLst>
              </a:rPr>
              <a:t>Broadband Assured IP Services</a:t>
            </a:r>
          </a:p>
          <a:p>
            <a:pPr algn="ctr"/>
            <a:endParaRPr lang="en-US" sz="2800" b="1" dirty="0">
              <a:solidFill>
                <a:srgbClr val="00703C"/>
              </a:solidFill>
              <a:effectLst>
                <a:outerShdw blurRad="38100" dist="38100" dir="2700000" algn="tl">
                  <a:srgbClr val="000000">
                    <a:alpha val="43137"/>
                  </a:srgbClr>
                </a:outerShdw>
              </a:effectLst>
            </a:endParaRPr>
          </a:p>
          <a:p>
            <a:pPr algn="ctr"/>
            <a:r>
              <a:rPr lang="en-US" sz="2000" b="1" dirty="0"/>
              <a:t>“BAS” Overview Presentation</a:t>
            </a:r>
          </a:p>
          <a:p>
            <a:pPr algn="ctr"/>
            <a:r>
              <a:rPr lang="en-US" dirty="0"/>
              <a:t>bbf2016.508.01 </a:t>
            </a:r>
            <a:endParaRPr lang="en-US" b="1" dirty="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6798" y="2280274"/>
            <a:ext cx="2946094" cy="854367"/>
          </a:xfrm>
          <a:prstGeom prst="rect">
            <a:avLst/>
          </a:prstGeom>
        </p:spPr>
      </p:pic>
      <p:sp>
        <p:nvSpPr>
          <p:cNvPr id="3" name="TextBox 2"/>
          <p:cNvSpPr txBox="1"/>
          <p:nvPr/>
        </p:nvSpPr>
        <p:spPr>
          <a:xfrm>
            <a:off x="742104" y="5715000"/>
            <a:ext cx="8173295" cy="369332"/>
          </a:xfrm>
          <a:prstGeom prst="rect">
            <a:avLst/>
          </a:prstGeom>
          <a:noFill/>
        </p:spPr>
        <p:txBody>
          <a:bodyPr wrap="square" rtlCol="0">
            <a:spAutoFit/>
          </a:bodyPr>
          <a:lstStyle/>
          <a:p>
            <a:r>
              <a:rPr lang="en-US" dirty="0"/>
              <a:t>Related Contributions SD-377: 2016.370, Liaison: 2016.262, NPIF: 2016.369, 2016.471</a:t>
            </a:r>
          </a:p>
        </p:txBody>
      </p:sp>
    </p:spTree>
    <p:extLst>
      <p:ext uri="{BB962C8B-B14F-4D97-AF65-F5344CB8AC3E}">
        <p14:creationId xmlns:p14="http://schemas.microsoft.com/office/powerpoint/2010/main" val="340128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Assurance Attributes by Service Type</a:t>
            </a:r>
          </a:p>
        </p:txBody>
      </p:sp>
      <p:sp>
        <p:nvSpPr>
          <p:cNvPr id="171" name="TextBox 170"/>
          <p:cNvSpPr txBox="1"/>
          <p:nvPr/>
        </p:nvSpPr>
        <p:spPr>
          <a:xfrm>
            <a:off x="982219" y="6075154"/>
            <a:ext cx="7851896" cy="58477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Notes:  For</a:t>
            </a:r>
            <a:r>
              <a:rPr kumimoji="0" lang="en-US" sz="1600" b="0" i="0" u="none" strike="noStrike" kern="0" cap="none" spc="0" normalizeH="0" noProof="0" dirty="0">
                <a:ln>
                  <a:noFill/>
                </a:ln>
                <a:solidFill>
                  <a:sysClr val="windowText" lastClr="000000"/>
                </a:solidFill>
                <a:effectLst/>
                <a:uLnTx/>
                <a:uFillTx/>
                <a:sym typeface="Wingdings" panose="05000000000000000000" pitchFamily="2" charset="2"/>
              </a:rPr>
              <a:t> c</a:t>
            </a: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ellular</a:t>
            </a:r>
            <a:r>
              <a:rPr kumimoji="0" lang="en-US" sz="1600" b="0" i="0" u="none" strike="noStrike" kern="0" cap="none" spc="0" normalizeH="0" noProof="0" dirty="0">
                <a:ln>
                  <a:noFill/>
                </a:ln>
                <a:solidFill>
                  <a:sysClr val="windowText" lastClr="000000"/>
                </a:solidFill>
                <a:effectLst/>
                <a:uLnTx/>
                <a:uFillTx/>
                <a:sym typeface="Wingdings" panose="05000000000000000000" pitchFamily="2" charset="2"/>
              </a:rPr>
              <a:t> traffic add call loss. </a:t>
            </a:r>
            <a:r>
              <a:rPr kumimoji="0" lang="en-US" sz="1600" b="0" i="0" u="none" strike="noStrike" kern="0" cap="none" spc="0" normalizeH="0" baseline="0" noProof="0" dirty="0">
                <a:ln>
                  <a:noFill/>
                </a:ln>
                <a:solidFill>
                  <a:sysClr val="windowText" lastClr="000000"/>
                </a:solidFill>
                <a:effectLst/>
                <a:uLnTx/>
                <a:uFillTx/>
                <a:sym typeface="Wingdings" panose="05000000000000000000" pitchFamily="2" charset="2"/>
              </a:rPr>
              <a:t> </a:t>
            </a:r>
            <a:r>
              <a:rPr kumimoji="0" lang="en-US" sz="1600" b="0" i="0" u="none" strike="noStrike" kern="0" cap="none" spc="0" normalizeH="0" baseline="0" noProof="0" dirty="0">
                <a:ln>
                  <a:noFill/>
                </a:ln>
                <a:solidFill>
                  <a:sysClr val="windowText" lastClr="000000"/>
                </a:solidFill>
                <a:effectLst/>
                <a:uLnTx/>
                <a:uFillTx/>
              </a:rPr>
              <a:t>Type: B=Business User, C=Consumer.</a:t>
            </a:r>
          </a:p>
          <a:p>
            <a:pPr marL="0" marR="0" lvl="0" indent="0" defTabSz="914400" eaLnBrk="1" fontAlgn="auto" latinLnBrk="0" hangingPunct="1">
              <a:lnSpc>
                <a:spcPct val="100000"/>
              </a:lnSpc>
              <a:spcBef>
                <a:spcPts val="0"/>
              </a:spcBef>
              <a:spcAft>
                <a:spcPts val="0"/>
              </a:spcAft>
              <a:buClrTx/>
              <a:buSzTx/>
              <a:buFontTx/>
              <a:buNone/>
              <a:tabLst/>
              <a:defRPr/>
            </a:pPr>
            <a:r>
              <a:rPr lang="en-US" sz="1600" kern="0" dirty="0">
                <a:solidFill>
                  <a:sysClr val="windowText" lastClr="000000"/>
                </a:solidFill>
              </a:rPr>
              <a:t>Availability means the time when the SLS is met and also covers protection, reliability</a:t>
            </a:r>
            <a:endParaRPr kumimoji="0" lang="en-US" sz="1600" b="0" i="0" u="none" strike="noStrike" kern="0" cap="none" spc="0" normalizeH="0" baseline="0" noProof="0" dirty="0">
              <a:ln>
                <a:noFill/>
              </a:ln>
              <a:solidFill>
                <a:sysClr val="windowText" lastClr="000000"/>
              </a:solidFill>
              <a:effectLst/>
              <a:uLnTx/>
              <a:uFillTx/>
            </a:endParaRPr>
          </a:p>
        </p:txBody>
      </p:sp>
      <p:graphicFrame>
        <p:nvGraphicFramePr>
          <p:cNvPr id="172" name="Table 171"/>
          <p:cNvGraphicFramePr>
            <a:graphicFrameLocks noGrp="1"/>
          </p:cNvGraphicFramePr>
          <p:nvPr>
            <p:extLst/>
          </p:nvPr>
        </p:nvGraphicFramePr>
        <p:xfrm>
          <a:off x="205183" y="1044457"/>
          <a:ext cx="8807588" cy="5062439"/>
        </p:xfrm>
        <a:graphic>
          <a:graphicData uri="http://schemas.openxmlformats.org/drawingml/2006/table">
            <a:tbl>
              <a:tblPr firstRow="1" bandRow="1">
                <a:tableStyleId>{8799B23B-EC83-4686-B30A-512413B5E67A}</a:tableStyleId>
              </a:tblPr>
              <a:tblGrid>
                <a:gridCol w="3766186">
                  <a:extLst>
                    <a:ext uri="{9D8B030D-6E8A-4147-A177-3AD203B41FA5}">
                      <a16:colId xmlns:a16="http://schemas.microsoft.com/office/drawing/2014/main" val="3156101697"/>
                    </a:ext>
                  </a:extLst>
                </a:gridCol>
                <a:gridCol w="564777">
                  <a:extLst>
                    <a:ext uri="{9D8B030D-6E8A-4147-A177-3AD203B41FA5}">
                      <a16:colId xmlns:a16="http://schemas.microsoft.com/office/drawing/2014/main" val="473636044"/>
                    </a:ext>
                  </a:extLst>
                </a:gridCol>
                <a:gridCol w="860612">
                  <a:extLst>
                    <a:ext uri="{9D8B030D-6E8A-4147-A177-3AD203B41FA5}">
                      <a16:colId xmlns:a16="http://schemas.microsoft.com/office/drawing/2014/main" val="3945443793"/>
                    </a:ext>
                  </a:extLst>
                </a:gridCol>
                <a:gridCol w="510988">
                  <a:extLst>
                    <a:ext uri="{9D8B030D-6E8A-4147-A177-3AD203B41FA5}">
                      <a16:colId xmlns:a16="http://schemas.microsoft.com/office/drawing/2014/main" val="536011529"/>
                    </a:ext>
                  </a:extLst>
                </a:gridCol>
                <a:gridCol w="753035">
                  <a:extLst>
                    <a:ext uri="{9D8B030D-6E8A-4147-A177-3AD203B41FA5}">
                      <a16:colId xmlns:a16="http://schemas.microsoft.com/office/drawing/2014/main" val="1914183470"/>
                    </a:ext>
                  </a:extLst>
                </a:gridCol>
                <a:gridCol w="756986">
                  <a:extLst>
                    <a:ext uri="{9D8B030D-6E8A-4147-A177-3AD203B41FA5}">
                      <a16:colId xmlns:a16="http://schemas.microsoft.com/office/drawing/2014/main" val="3414330088"/>
                    </a:ext>
                  </a:extLst>
                </a:gridCol>
                <a:gridCol w="910449">
                  <a:extLst>
                    <a:ext uri="{9D8B030D-6E8A-4147-A177-3AD203B41FA5}">
                      <a16:colId xmlns:a16="http://schemas.microsoft.com/office/drawing/2014/main" val="1705849050"/>
                    </a:ext>
                  </a:extLst>
                </a:gridCol>
                <a:gridCol w="684555">
                  <a:extLst>
                    <a:ext uri="{9D8B030D-6E8A-4147-A177-3AD203B41FA5}">
                      <a16:colId xmlns:a16="http://schemas.microsoft.com/office/drawing/2014/main" val="1748582370"/>
                    </a:ext>
                  </a:extLst>
                </a:gridCol>
              </a:tblGrid>
              <a:tr h="213336">
                <a:tc rowSpan="2">
                  <a:txBody>
                    <a:bodyPr/>
                    <a:lstStyle/>
                    <a:p>
                      <a:pPr algn="ctr"/>
                      <a:r>
                        <a:rPr lang="en-US" sz="1700" dirty="0"/>
                        <a:t>Quality</a:t>
                      </a:r>
                      <a:r>
                        <a:rPr lang="en-US" sz="1700" baseline="0" dirty="0"/>
                        <a:t> of Service </a:t>
                      </a:r>
                      <a:r>
                        <a:rPr lang="en-US" sz="1700" dirty="0"/>
                        <a:t>sensitivity</a:t>
                      </a:r>
                    </a:p>
                  </a:txBody>
                  <a:tcPr marL="0" marR="0" marT="9144" marB="9144" anchor="b"/>
                </a:tc>
                <a:tc rowSpan="2">
                  <a:txBody>
                    <a:bodyPr/>
                    <a:lstStyle/>
                    <a:p>
                      <a:pPr algn="ctr"/>
                      <a:r>
                        <a:rPr lang="en-US" sz="1300" b="1" dirty="0"/>
                        <a:t>Type</a:t>
                      </a:r>
                    </a:p>
                  </a:txBody>
                  <a:tcPr marL="0" marR="0" marT="9144" marB="9144" anchor="b"/>
                </a:tc>
                <a:tc rowSpan="2">
                  <a:txBody>
                    <a:bodyPr/>
                    <a:lstStyle/>
                    <a:p>
                      <a:pPr algn="ctr"/>
                      <a:r>
                        <a:rPr lang="en-US" sz="1300" b="1" dirty="0"/>
                        <a:t>Assured bandwidth</a:t>
                      </a:r>
                    </a:p>
                  </a:txBody>
                  <a:tcPr marL="0" marR="0" marT="9144" marB="9144" anchor="b"/>
                </a:tc>
                <a:tc gridSpan="4">
                  <a:txBody>
                    <a:bodyPr/>
                    <a:lstStyle/>
                    <a:p>
                      <a:pPr algn="ctr"/>
                      <a:r>
                        <a:rPr lang="en-US" sz="1300" b="1" dirty="0"/>
                        <a:t>QoS</a:t>
                      </a:r>
                      <a:r>
                        <a:rPr lang="en-US" sz="1300" b="1" baseline="0" dirty="0"/>
                        <a:t> metrics</a:t>
                      </a:r>
                      <a:endParaRPr lang="en-US" sz="1300" b="1" dirty="0"/>
                    </a:p>
                  </a:txBody>
                  <a:tcPr marL="0" marR="0" marT="9144" marB="9144" anchor="b">
                    <a:solidFill>
                      <a:srgbClr val="9BBB59">
                        <a:alpha val="20000"/>
                      </a:srgbClr>
                    </a:solidFill>
                  </a:tcPr>
                </a:tc>
                <a:tc hMerge="1">
                  <a:txBody>
                    <a:bodyPr/>
                    <a:lstStyle/>
                    <a:p>
                      <a:pPr algn="ctr"/>
                      <a:endParaRPr lang="en-US" sz="1400" dirty="0"/>
                    </a:p>
                  </a:txBody>
                  <a:tcPr marL="0" marR="0" anchor="b"/>
                </a:tc>
                <a:tc hMerge="1">
                  <a:txBody>
                    <a:bodyPr/>
                    <a:lstStyle/>
                    <a:p>
                      <a:pPr algn="ctr"/>
                      <a:endParaRPr lang="en-US" sz="1400" dirty="0"/>
                    </a:p>
                  </a:txBody>
                  <a:tcPr marL="0" marR="0" anchor="b"/>
                </a:tc>
                <a:tc hMerge="1">
                  <a:txBody>
                    <a:bodyPr/>
                    <a:lstStyle/>
                    <a:p>
                      <a:pPr algn="ctr"/>
                      <a:endParaRPr lang="en-US" sz="1400" dirty="0"/>
                    </a:p>
                  </a:txBody>
                  <a:tcPr marL="0" marR="0" anchor="b"/>
                </a:tc>
                <a:tc rowSpan="2">
                  <a:txBody>
                    <a:bodyPr/>
                    <a:lstStyle/>
                    <a:p>
                      <a:pPr algn="ctr"/>
                      <a:r>
                        <a:rPr lang="en-US" sz="1300" b="1" dirty="0"/>
                        <a:t>Security</a:t>
                      </a:r>
                    </a:p>
                  </a:txBody>
                  <a:tcPr marL="0" marR="0" marT="9144" marB="9144" anchor="b"/>
                </a:tc>
                <a:extLst>
                  <a:ext uri="{0D108BD9-81ED-4DB2-BD59-A6C34878D82A}">
                    <a16:rowId xmlns:a16="http://schemas.microsoft.com/office/drawing/2014/main" val="186460957"/>
                  </a:ext>
                </a:extLst>
              </a:tr>
              <a:tr h="408643">
                <a:tc vMerge="1">
                  <a:txBody>
                    <a:bodyPr/>
                    <a:lstStyle/>
                    <a:p>
                      <a:pPr algn="ctr"/>
                      <a:endParaRPr lang="en-US" sz="1800" dirty="0"/>
                    </a:p>
                  </a:txBody>
                  <a:tcPr marL="0" marR="0" anchor="b"/>
                </a:tc>
                <a:tc vMerge="1">
                  <a:txBody>
                    <a:bodyPr/>
                    <a:lstStyle/>
                    <a:p>
                      <a:pPr algn="ctr"/>
                      <a:endParaRPr lang="en-US" sz="1400" dirty="0"/>
                    </a:p>
                  </a:txBody>
                  <a:tcPr marL="0" marR="0" anchor="b"/>
                </a:tc>
                <a:tc vMerge="1">
                  <a:txBody>
                    <a:bodyPr/>
                    <a:lstStyle/>
                    <a:p>
                      <a:pPr algn="ctr"/>
                      <a:endParaRPr lang="en-US" sz="1400" dirty="0"/>
                    </a:p>
                  </a:txBody>
                  <a:tcPr marL="0" marR="0" anchor="b"/>
                </a:tc>
                <a:tc>
                  <a:txBody>
                    <a:bodyPr/>
                    <a:lstStyle/>
                    <a:p>
                      <a:pPr algn="ctr"/>
                      <a:r>
                        <a:rPr lang="en-US" sz="1300" b="1" dirty="0"/>
                        <a:t>Delay</a:t>
                      </a:r>
                    </a:p>
                  </a:txBody>
                  <a:tcPr marL="0" marR="0" marT="9144" marB="9144" anchor="b"/>
                </a:tc>
                <a:tc>
                  <a:txBody>
                    <a:bodyPr/>
                    <a:lstStyle/>
                    <a:p>
                      <a:pPr algn="ctr"/>
                      <a:r>
                        <a:rPr lang="en-US" sz="1300" b="1" dirty="0"/>
                        <a:t>Delay variation</a:t>
                      </a:r>
                    </a:p>
                  </a:txBody>
                  <a:tcPr marL="0" marR="0" marT="9144" marB="9144" anchor="b"/>
                </a:tc>
                <a:tc>
                  <a:txBody>
                    <a:bodyPr/>
                    <a:lstStyle/>
                    <a:p>
                      <a:pPr algn="ctr"/>
                      <a:r>
                        <a:rPr lang="en-US" sz="1300" b="1" dirty="0"/>
                        <a:t>Packet</a:t>
                      </a:r>
                      <a:br>
                        <a:rPr lang="en-US" sz="1300" b="1" dirty="0"/>
                      </a:br>
                      <a:r>
                        <a:rPr lang="en-US" sz="1300" b="1" dirty="0"/>
                        <a:t>loss ratio</a:t>
                      </a:r>
                    </a:p>
                  </a:txBody>
                  <a:tcPr marL="0" marR="0" marT="9144" marB="9144" anchor="b"/>
                </a:tc>
                <a:tc>
                  <a:txBody>
                    <a:bodyPr/>
                    <a:lstStyle/>
                    <a:p>
                      <a:pPr algn="ctr"/>
                      <a:r>
                        <a:rPr lang="en-US" sz="1300" b="1" dirty="0"/>
                        <a:t>Availability</a:t>
                      </a:r>
                    </a:p>
                  </a:txBody>
                  <a:tcPr marL="0" marR="0" marT="9144" marB="9144" anchor="b">
                    <a:solidFill>
                      <a:srgbClr val="9BBB59">
                        <a:alpha val="20000"/>
                      </a:srgbClr>
                    </a:solidFill>
                  </a:tcPr>
                </a:tc>
                <a:tc vMerge="1">
                  <a:txBody>
                    <a:bodyPr/>
                    <a:lstStyle/>
                    <a:p>
                      <a:pPr algn="ctr"/>
                      <a:endParaRPr lang="en-US" sz="1400" dirty="0"/>
                    </a:p>
                  </a:txBody>
                  <a:tcPr marL="0" marR="0" anchor="b"/>
                </a:tc>
                <a:extLst>
                  <a:ext uri="{0D108BD9-81ED-4DB2-BD59-A6C34878D82A}">
                    <a16:rowId xmlns:a16="http://schemas.microsoft.com/office/drawing/2014/main" val="1058629755"/>
                  </a:ext>
                </a:extLst>
              </a:tr>
              <a:tr h="405916">
                <a:tc>
                  <a:txBody>
                    <a:bodyPr/>
                    <a:lstStyle/>
                    <a:p>
                      <a:pPr marL="684213" indent="0" algn="l"/>
                      <a:r>
                        <a:rPr lang="en-US" sz="1700" dirty="0"/>
                        <a:t>VoIP, </a:t>
                      </a:r>
                      <a:r>
                        <a:rPr lang="en-US" sz="1600" kern="1200" baseline="0" dirty="0">
                          <a:solidFill>
                            <a:schemeClr val="tx1"/>
                          </a:solidFill>
                          <a:latin typeface="+mn-lt"/>
                          <a:ea typeface="+mn-ea"/>
                          <a:cs typeface="+mn-cs"/>
                        </a:rPr>
                        <a:t>mobile voice, Skype, Facetime</a:t>
                      </a:r>
                    </a:p>
                  </a:txBody>
                  <a:tcPr marL="0" marR="0" marT="9144" marB="9144" anchor="ctr"/>
                </a:tc>
                <a:tc>
                  <a:txBody>
                    <a:bodyPr/>
                    <a:lstStyle/>
                    <a:p>
                      <a:pPr algn="ctr"/>
                      <a:r>
                        <a:rPr lang="en-US" sz="1800" dirty="0"/>
                        <a:t>B&amp;C</a:t>
                      </a:r>
                    </a:p>
                  </a:txBody>
                  <a:tcPr marL="0" marR="0" marT="9144" marB="9144" anchor="ctr"/>
                </a:tc>
                <a:tc>
                  <a:txBody>
                    <a:bodyPr/>
                    <a:lstStyle/>
                    <a:p>
                      <a:pPr algn="ctr"/>
                      <a:endParaRPr lang="en-US" sz="2000" dirty="0">
                        <a:solidFill>
                          <a:srgbClr val="00B050"/>
                        </a:solidFill>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3108178909"/>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Online meeting</a:t>
                      </a:r>
                    </a:p>
                  </a:txBody>
                  <a:tcPr marL="0" marR="0" marT="9144" marB="9144" anchor="ctr"/>
                </a:tc>
                <a:tc>
                  <a:txBody>
                    <a:bodyPr/>
                    <a:lstStyle/>
                    <a:p>
                      <a:pPr algn="ctr"/>
                      <a:r>
                        <a:rPr lang="en-US" sz="1800" dirty="0"/>
                        <a:t>B</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35410114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Gaming incl. 4K/8K</a:t>
                      </a:r>
                    </a:p>
                  </a:txBody>
                  <a:tcPr marL="0" marR="0" marT="9144" marB="9144" anchor="ctr"/>
                </a:tc>
                <a:tc>
                  <a:txBody>
                    <a:bodyPr/>
                    <a:lstStyle/>
                    <a:p>
                      <a:pPr algn="ct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2518712290"/>
                  </a:ext>
                </a:extLst>
              </a:tr>
              <a:tr h="372343">
                <a:tc>
                  <a:txBody>
                    <a:bodyPr/>
                    <a:lstStyle/>
                    <a:p>
                      <a:pPr marL="738188" indent="0" algn="l" defTabSz="1218347" rtl="0" eaLnBrk="1" latinLnBrk="0" hangingPunct="1"/>
                      <a:r>
                        <a:rPr lang="en-US" sz="1700" kern="1200" dirty="0">
                          <a:solidFill>
                            <a:schemeClr val="tx1"/>
                          </a:solidFill>
                          <a:latin typeface="+mn-lt"/>
                          <a:ea typeface="+mn-ea"/>
                          <a:cs typeface="+mn-cs"/>
                        </a:rPr>
                        <a:t>Financial transactions</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1714531680"/>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Streamed video</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922830297"/>
                  </a:ext>
                </a:extLst>
              </a:tr>
              <a:tr h="405916">
                <a:tc>
                  <a:txBody>
                    <a:bodyPr/>
                    <a:lstStyle/>
                    <a:p>
                      <a:pPr marL="738188" marR="0" indent="0" algn="l" defTabSz="1218347" rtl="0" eaLnBrk="1" fontAlgn="auto" latinLnBrk="0" hangingPunct="1">
                        <a:lnSpc>
                          <a:spcPct val="100000"/>
                        </a:lnSpc>
                        <a:spcBef>
                          <a:spcPts val="0"/>
                        </a:spcBef>
                        <a:spcAft>
                          <a:spcPts val="0"/>
                        </a:spcAft>
                        <a:buClrTx/>
                        <a:buSzTx/>
                        <a:buFontTx/>
                        <a:buNone/>
                        <a:tabLst/>
                        <a:defRPr/>
                      </a:pPr>
                      <a:r>
                        <a:rPr lang="en-US" sz="1700" kern="1200" dirty="0">
                          <a:solidFill>
                            <a:schemeClr val="tx1"/>
                          </a:solidFill>
                          <a:latin typeface="+mn-lt"/>
                          <a:ea typeface="+mn-ea"/>
                          <a:cs typeface="+mn-cs"/>
                        </a:rPr>
                        <a:t>Live Video incl. 4K/8K</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4114485058"/>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Online trading</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149760615"/>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Cloud storage</a:t>
                      </a:r>
                    </a:p>
                  </a:txBody>
                  <a:tcPr marL="0" marR="0" marT="9144" marB="9144" anchor="ctr"/>
                </a:tc>
                <a:tc>
                  <a:txBody>
                    <a:bodyPr/>
                    <a:lstStyle/>
                    <a:p>
                      <a:pPr algn="ctr"/>
                      <a:r>
                        <a:rPr lang="en-US" sz="1800" dirty="0"/>
                        <a:t>B&amp;C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algn="ctr"/>
                      <a:endParaRPr lang="en-US" sz="1800" dirty="0"/>
                    </a:p>
                  </a:txBody>
                  <a:tcPr marL="0" marR="0" marT="9144" marB="9144" anchor="ctr"/>
                </a:tc>
                <a:extLst>
                  <a:ext uri="{0D108BD9-81ED-4DB2-BD59-A6C34878D82A}">
                    <a16:rowId xmlns:a16="http://schemas.microsoft.com/office/drawing/2014/main" val="271671430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Medical office</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B</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2882314213"/>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Home medical</a:t>
                      </a: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602474281"/>
                  </a:ext>
                </a:extLst>
              </a:tr>
              <a:tr h="405916">
                <a:tc>
                  <a:txBody>
                    <a:bodyPr/>
                    <a:lstStyle/>
                    <a:p>
                      <a:pPr marL="738188" indent="0" algn="l" defTabSz="1218347" rtl="0" eaLnBrk="1" latinLnBrk="0" hangingPunct="1"/>
                      <a:r>
                        <a:rPr lang="en-US" sz="1700" kern="1200" dirty="0">
                          <a:solidFill>
                            <a:schemeClr val="tx1"/>
                          </a:solidFill>
                          <a:latin typeface="+mn-lt"/>
                          <a:ea typeface="+mn-ea"/>
                          <a:cs typeface="+mn-cs"/>
                        </a:rPr>
                        <a:t>    IoT</a:t>
                      </a:r>
                      <a:r>
                        <a:rPr lang="en-US" sz="1700" kern="1200" baseline="0" dirty="0">
                          <a:solidFill>
                            <a:schemeClr val="tx1"/>
                          </a:solidFill>
                          <a:latin typeface="+mn-lt"/>
                          <a:ea typeface="+mn-ea"/>
                          <a:cs typeface="+mn-cs"/>
                        </a:rPr>
                        <a:t> assured</a:t>
                      </a:r>
                      <a:endParaRPr lang="en-US" sz="1700" kern="1200" dirty="0">
                        <a:solidFill>
                          <a:schemeClr val="tx1"/>
                        </a:solidFill>
                        <a:latin typeface="+mn-lt"/>
                        <a:ea typeface="+mn-ea"/>
                        <a:cs typeface="+mn-cs"/>
                      </a:endParaRPr>
                    </a:p>
                  </a:txBody>
                  <a:tcPr marL="0" marR="0" marT="9144" marB="9144" anchor="ctr"/>
                </a:tc>
                <a:tc>
                  <a:txBody>
                    <a:bodyPr/>
                    <a:lstStyle/>
                    <a:p>
                      <a:pPr marL="0" marR="0" indent="0" algn="ctr" defTabSz="1218347" rtl="0" eaLnBrk="1" fontAlgn="auto" latinLnBrk="0" hangingPunct="1">
                        <a:lnSpc>
                          <a:spcPct val="100000"/>
                        </a:lnSpc>
                        <a:spcBef>
                          <a:spcPts val="0"/>
                        </a:spcBef>
                        <a:spcAft>
                          <a:spcPts val="0"/>
                        </a:spcAft>
                        <a:buClrTx/>
                        <a:buSzTx/>
                        <a:buFontTx/>
                        <a:buNone/>
                        <a:tabLst/>
                        <a:defRPr/>
                      </a:pPr>
                      <a:r>
                        <a:rPr lang="en-US" sz="1800" dirty="0"/>
                        <a:t>C</a:t>
                      </a: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tc>
                  <a:txBody>
                    <a:bodyPr/>
                    <a:lstStyle/>
                    <a:p>
                      <a:pPr marL="0" marR="0" lvl="0" indent="0" algn="ctr" defTabSz="121834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B050"/>
                          </a:solidFill>
                          <a:effectLst/>
                          <a:uLnTx/>
                          <a:uFillTx/>
                          <a:latin typeface="Calibri"/>
                          <a:ea typeface="+mn-ea"/>
                          <a:cs typeface="+mn-cs"/>
                          <a:sym typeface="Wingdings" panose="05000000000000000000" pitchFamily="2" charset="2"/>
                        </a:rPr>
                        <a:t></a:t>
                      </a:r>
                      <a:endParaRPr kumimoji="0" lang="en-US" sz="2000" b="0" i="0" u="none" strike="noStrike" kern="1200" cap="none" spc="0" normalizeH="0" baseline="0" noProof="0" dirty="0">
                        <a:ln>
                          <a:noFill/>
                        </a:ln>
                        <a:solidFill>
                          <a:srgbClr val="00B050"/>
                        </a:solidFill>
                        <a:effectLst/>
                        <a:uLnTx/>
                        <a:uFillTx/>
                        <a:latin typeface="Calibri"/>
                        <a:ea typeface="+mn-ea"/>
                        <a:cs typeface="+mn-cs"/>
                      </a:endParaRPr>
                    </a:p>
                  </a:txBody>
                  <a:tcPr marL="0" marR="0" marT="9144" marB="9144" anchor="ctr"/>
                </a:tc>
                <a:extLst>
                  <a:ext uri="{0D108BD9-81ED-4DB2-BD59-A6C34878D82A}">
                    <a16:rowId xmlns:a16="http://schemas.microsoft.com/office/drawing/2014/main" val="3949669291"/>
                  </a:ext>
                </a:extLst>
              </a:tr>
            </a:tbl>
          </a:graphicData>
        </a:graphic>
      </p:graphicFrame>
      <p:grpSp>
        <p:nvGrpSpPr>
          <p:cNvPr id="4" name="Group 3"/>
          <p:cNvGrpSpPr/>
          <p:nvPr/>
        </p:nvGrpSpPr>
        <p:grpSpPr>
          <a:xfrm>
            <a:off x="221222" y="1676395"/>
            <a:ext cx="790295" cy="4430501"/>
            <a:chOff x="77782" y="1676395"/>
            <a:chExt cx="790295" cy="4462897"/>
          </a:xfrm>
        </p:grpSpPr>
        <p:grpSp>
          <p:nvGrpSpPr>
            <p:cNvPr id="101" name="Group 100"/>
            <p:cNvGrpSpPr/>
            <p:nvPr/>
          </p:nvGrpSpPr>
          <p:grpSpPr>
            <a:xfrm>
              <a:off x="100832" y="2520797"/>
              <a:ext cx="512952" cy="342244"/>
              <a:chOff x="2266238" y="4273930"/>
              <a:chExt cx="991733" cy="759738"/>
            </a:xfrm>
            <a:effectLst>
              <a:outerShdw blurRad="50800" dist="38100" dir="2700000" algn="tl" rotWithShape="0">
                <a:prstClr val="black">
                  <a:alpha val="40000"/>
                </a:prstClr>
              </a:outerShdw>
            </a:effectLst>
          </p:grpSpPr>
          <p:sp>
            <p:nvSpPr>
              <p:cNvPr id="102" name="TextBox 101"/>
              <p:cNvSpPr txBox="1"/>
              <p:nvPr/>
            </p:nvSpPr>
            <p:spPr>
              <a:xfrm>
                <a:off x="2268271" y="4493915"/>
                <a:ext cx="923435" cy="37641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103" name="Parallelogram 102"/>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4" name="Parallelogram 103"/>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5" name="Parallelogram 104"/>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cxnSp>
            <p:nvCxnSpPr>
              <p:cNvPr id="106" name="Straight Connector 105"/>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7" name="Straight Connector 106"/>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9" name="Straight Connector 108"/>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110" name="Group 109"/>
            <p:cNvGrpSpPr/>
            <p:nvPr/>
          </p:nvGrpSpPr>
          <p:grpSpPr>
            <a:xfrm>
              <a:off x="89500" y="2087570"/>
              <a:ext cx="665552" cy="422584"/>
              <a:chOff x="2285192" y="2344204"/>
              <a:chExt cx="1057489" cy="822909"/>
            </a:xfrm>
          </p:grpSpPr>
          <p:grpSp>
            <p:nvGrpSpPr>
              <p:cNvPr id="111" name="Group 110"/>
              <p:cNvGrpSpPr/>
              <p:nvPr/>
            </p:nvGrpSpPr>
            <p:grpSpPr>
              <a:xfrm>
                <a:off x="2297289" y="2344204"/>
                <a:ext cx="1045392" cy="822909"/>
                <a:chOff x="4488752" y="4268067"/>
                <a:chExt cx="1042506" cy="938083"/>
              </a:xfrm>
            </p:grpSpPr>
            <p:grpSp>
              <p:nvGrpSpPr>
                <p:cNvPr id="113" name="Group 112"/>
                <p:cNvGrpSpPr/>
                <p:nvPr/>
              </p:nvGrpSpPr>
              <p:grpSpPr>
                <a:xfrm>
                  <a:off x="4581006" y="4301866"/>
                  <a:ext cx="754048" cy="782262"/>
                  <a:chOff x="5424707" y="4529901"/>
                  <a:chExt cx="957095" cy="1649272"/>
                </a:xfrm>
              </p:grpSpPr>
              <p:sp>
                <p:nvSpPr>
                  <p:cNvPr id="118" name="Rectangle 117"/>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19" name="Rectangle 118"/>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14" name="Group 113"/>
                <p:cNvGrpSpPr/>
                <p:nvPr/>
              </p:nvGrpSpPr>
              <p:grpSpPr>
                <a:xfrm>
                  <a:off x="4488752" y="4268067"/>
                  <a:ext cx="1042506" cy="938083"/>
                  <a:chOff x="4488752" y="4268067"/>
                  <a:chExt cx="1042506" cy="938083"/>
                </a:xfrm>
              </p:grpSpPr>
              <p:sp>
                <p:nvSpPr>
                  <p:cNvPr id="115" name="TextBox 114"/>
                  <p:cNvSpPr txBox="1"/>
                  <p:nvPr/>
                </p:nvSpPr>
                <p:spPr>
                  <a:xfrm>
                    <a:off x="4542990" y="42680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116" name="TextBox 115"/>
                  <p:cNvSpPr txBox="1"/>
                  <p:nvPr/>
                </p:nvSpPr>
                <p:spPr>
                  <a:xfrm>
                    <a:off x="4552043" y="47983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117" name="Picture 1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112" name="Rectangle 111"/>
              <p:cNvSpPr/>
              <p:nvPr/>
            </p:nvSpPr>
            <p:spPr>
              <a:xfrm>
                <a:off x="2285192" y="2371766"/>
                <a:ext cx="958081" cy="688310"/>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0" name="Group 119"/>
            <p:cNvGrpSpPr/>
            <p:nvPr/>
          </p:nvGrpSpPr>
          <p:grpSpPr>
            <a:xfrm>
              <a:off x="89501" y="3316060"/>
              <a:ext cx="580707" cy="347422"/>
              <a:chOff x="4598011" y="4469760"/>
              <a:chExt cx="1067488" cy="771233"/>
            </a:xfrm>
          </p:grpSpPr>
          <p:sp>
            <p:nvSpPr>
              <p:cNvPr id="121" name="Rectangle 120"/>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nvGrpSpPr>
              <p:cNvPr id="122" name="Group 121"/>
              <p:cNvGrpSpPr/>
              <p:nvPr/>
            </p:nvGrpSpPr>
            <p:grpSpPr>
              <a:xfrm>
                <a:off x="4627515" y="4505643"/>
                <a:ext cx="75953" cy="702708"/>
                <a:chOff x="2968487" y="4161544"/>
                <a:chExt cx="98943" cy="915408"/>
              </a:xfrm>
            </p:grpSpPr>
            <p:sp>
              <p:nvSpPr>
                <p:cNvPr id="135" name="Rectangle 134"/>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6" name="Rectangle 135"/>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7" name="Rectangle 136"/>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8" name="Rectangle 137"/>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9" name="Rectangle 138"/>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40" name="Rectangle 139"/>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3" name="Group 122"/>
              <p:cNvGrpSpPr/>
              <p:nvPr/>
            </p:nvGrpSpPr>
            <p:grpSpPr>
              <a:xfrm>
                <a:off x="5563428" y="4505643"/>
                <a:ext cx="75953" cy="702708"/>
                <a:chOff x="2968487" y="4161544"/>
                <a:chExt cx="98943" cy="915408"/>
              </a:xfrm>
            </p:grpSpPr>
            <p:sp>
              <p:nvSpPr>
                <p:cNvPr id="129" name="Rectangle 128"/>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0" name="Rectangle 129"/>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1" name="Rectangle 130"/>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2" name="Rectangle 131"/>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3" name="Rectangle 132"/>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4" name="Rectangle 133"/>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4" name="Group 123"/>
              <p:cNvGrpSpPr/>
              <p:nvPr/>
            </p:nvGrpSpPr>
            <p:grpSpPr>
              <a:xfrm>
                <a:off x="4748863" y="4469760"/>
                <a:ext cx="769171" cy="771233"/>
                <a:chOff x="3129338" y="4114800"/>
                <a:chExt cx="1001988" cy="1004674"/>
              </a:xfrm>
            </p:grpSpPr>
            <p:sp>
              <p:nvSpPr>
                <p:cNvPr id="126" name="Rectangle 125"/>
                <p:cNvSpPr/>
                <p:nvPr/>
              </p:nvSpPr>
              <p:spPr>
                <a:xfrm>
                  <a:off x="3129339" y="4322036"/>
                  <a:ext cx="1001987" cy="59406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7" name="Rectangle 126"/>
                <p:cNvSpPr/>
                <p:nvPr/>
              </p:nvSpPr>
              <p:spPr>
                <a:xfrm>
                  <a:off x="3129338" y="4964360"/>
                  <a:ext cx="1001988" cy="155114"/>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8" name="Rectangle 127"/>
                <p:cNvSpPr/>
                <p:nvPr/>
              </p:nvSpPr>
              <p:spPr>
                <a:xfrm>
                  <a:off x="3129338" y="4114800"/>
                  <a:ext cx="1001988" cy="153025"/>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grpSp>
          <p:sp>
            <p:nvSpPr>
              <p:cNvPr id="125" name="TextBox 124"/>
              <p:cNvSpPr txBox="1"/>
              <p:nvPr/>
            </p:nvSpPr>
            <p:spPr>
              <a:xfrm rot="20096523">
                <a:off x="4657957" y="4698534"/>
                <a:ext cx="956188" cy="313678"/>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141" name="Rectangle 140"/>
            <p:cNvSpPr/>
            <p:nvPr/>
          </p:nvSpPr>
          <p:spPr>
            <a:xfrm>
              <a:off x="89501" y="2926683"/>
              <a:ext cx="607112" cy="342709"/>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900" b="0" i="0" u="none" strike="noStrike" kern="0" cap="none" spc="0" normalizeH="0" baseline="0" noProof="0" dirty="0">
                  <a:ln w="0"/>
                  <a:solidFill>
                    <a:schemeClr val="tx1"/>
                  </a:solidFill>
                  <a:effectLst>
                    <a:outerShdw blurRad="38100" dist="19050" dir="2700000" algn="tl" rotWithShape="0">
                      <a:schemeClr val="dk1">
                        <a:alpha val="40000"/>
                      </a:schemeClr>
                    </a:outerShdw>
                  </a:effectLst>
                  <a:uLnTx/>
                  <a:uFillTx/>
                  <a:sym typeface="Wingdings 3" panose="05040102010807070707" pitchFamily="18" charset="2"/>
                </a:rPr>
                <a:t>BANKME</a:t>
              </a:r>
              <a:r>
                <a:rPr kumimoji="0" lang="en-US" sz="6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2" name="Group 141"/>
            <p:cNvGrpSpPr/>
            <p:nvPr/>
          </p:nvGrpSpPr>
          <p:grpSpPr>
            <a:xfrm>
              <a:off x="89501" y="4142636"/>
              <a:ext cx="581385" cy="349316"/>
              <a:chOff x="3594446" y="4184106"/>
              <a:chExt cx="1202717" cy="775438"/>
            </a:xfrm>
          </p:grpSpPr>
          <p:sp>
            <p:nvSpPr>
              <p:cNvPr id="143" name="Rectangle 142"/>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44" name="Rectangle 143"/>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5" name="Group 144"/>
              <p:cNvGrpSpPr/>
              <p:nvPr/>
            </p:nvGrpSpPr>
            <p:grpSpPr>
              <a:xfrm>
                <a:off x="3594446" y="4186340"/>
                <a:ext cx="1202717" cy="770143"/>
                <a:chOff x="4167809" y="1764188"/>
                <a:chExt cx="1202717" cy="770143"/>
              </a:xfrm>
            </p:grpSpPr>
            <p:grpSp>
              <p:nvGrpSpPr>
                <p:cNvPr id="146" name="Group 145"/>
                <p:cNvGrpSpPr/>
                <p:nvPr/>
              </p:nvGrpSpPr>
              <p:grpSpPr>
                <a:xfrm>
                  <a:off x="4167809" y="1764188"/>
                  <a:ext cx="1202717" cy="770143"/>
                  <a:chOff x="5766168" y="871896"/>
                  <a:chExt cx="1012092" cy="770143"/>
                </a:xfrm>
              </p:grpSpPr>
              <p:sp>
                <p:nvSpPr>
                  <p:cNvPr id="148" name="TextBox 147"/>
                  <p:cNvSpPr txBox="1"/>
                  <p:nvPr/>
                </p:nvSpPr>
                <p:spPr>
                  <a:xfrm>
                    <a:off x="5766168" y="871896"/>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149" name="TextBox 148"/>
                  <p:cNvSpPr txBox="1"/>
                  <p:nvPr/>
                </p:nvSpPr>
                <p:spPr>
                  <a:xfrm rot="10800000">
                    <a:off x="5796904" y="1265624"/>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147" name="TextBox 146"/>
                <p:cNvSpPr txBox="1"/>
                <p:nvPr/>
              </p:nvSpPr>
              <p:spPr>
                <a:xfrm rot="20345773">
                  <a:off x="4190999" y="1926190"/>
                  <a:ext cx="1166192" cy="37641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grpSp>
          <p:nvGrpSpPr>
            <p:cNvPr id="153" name="Group 152"/>
            <p:cNvGrpSpPr/>
            <p:nvPr/>
          </p:nvGrpSpPr>
          <p:grpSpPr>
            <a:xfrm>
              <a:off x="91069" y="4542723"/>
              <a:ext cx="547115" cy="342709"/>
              <a:chOff x="3295123" y="2733423"/>
              <a:chExt cx="616154" cy="373228"/>
            </a:xfrm>
          </p:grpSpPr>
          <p:sp>
            <p:nvSpPr>
              <p:cNvPr id="152" name="Rectangle 151"/>
              <p:cNvSpPr/>
              <p:nvPr/>
            </p:nvSpPr>
            <p:spPr>
              <a:xfrm>
                <a:off x="3295123" y="2733423"/>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1" name="Cloud 2"/>
              <p:cNvSpPr/>
              <p:nvPr/>
            </p:nvSpPr>
            <p:spPr>
              <a:xfrm>
                <a:off x="3313616" y="2783800"/>
                <a:ext cx="579167" cy="27247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a:effectLst/>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white"/>
                    </a:solidFill>
                    <a:effectLst/>
                    <a:uLnTx/>
                    <a:uFillTx/>
                  </a:rPr>
                  <a:t>Cloud</a:t>
                </a:r>
                <a:br>
                  <a:rPr kumimoji="0" lang="en-US" sz="800" b="1" i="0" u="none" strike="noStrike" kern="0" cap="none" spc="0" normalizeH="0" baseline="0" noProof="0" dirty="0">
                    <a:ln>
                      <a:noFill/>
                    </a:ln>
                    <a:solidFill>
                      <a:prstClr val="white"/>
                    </a:solidFill>
                    <a:effectLst/>
                    <a:uLnTx/>
                    <a:uFillTx/>
                  </a:rPr>
                </a:br>
                <a:r>
                  <a:rPr kumimoji="0" lang="en-US" sz="800" b="1" i="0" u="none" strike="noStrike" kern="0" cap="none" spc="0" normalizeH="0" baseline="0" noProof="0" dirty="0">
                    <a:ln>
                      <a:noFill/>
                    </a:ln>
                    <a:solidFill>
                      <a:prstClr val="white"/>
                    </a:solidFill>
                    <a:effectLst/>
                    <a:uLnTx/>
                    <a:uFillTx/>
                  </a:rPr>
                  <a:t>Store</a:t>
                </a:r>
              </a:p>
            </p:txBody>
          </p:sp>
        </p:grpSp>
        <p:grpSp>
          <p:nvGrpSpPr>
            <p:cNvPr id="165" name="Group 164"/>
            <p:cNvGrpSpPr/>
            <p:nvPr/>
          </p:nvGrpSpPr>
          <p:grpSpPr>
            <a:xfrm>
              <a:off x="89501" y="1676395"/>
              <a:ext cx="607112" cy="371187"/>
              <a:chOff x="4291365" y="3194650"/>
              <a:chExt cx="616154" cy="404242"/>
            </a:xfrm>
          </p:grpSpPr>
          <p:sp>
            <p:nvSpPr>
              <p:cNvPr id="155" name="Rectangle 154"/>
              <p:cNvSpPr/>
              <p:nvPr/>
            </p:nvSpPr>
            <p:spPr>
              <a:xfrm>
                <a:off x="4291365" y="3225664"/>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7" name="Freeform 156"/>
              <p:cNvSpPr/>
              <p:nvPr/>
            </p:nvSpPr>
            <p:spPr>
              <a:xfrm rot="20965378">
                <a:off x="4566324" y="3257526"/>
                <a:ext cx="304572" cy="299768"/>
              </a:xfrm>
              <a:custGeom>
                <a:avLst/>
                <a:gdLst>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42863 w 481013"/>
                  <a:gd name="connsiteY8" fmla="*/ 333375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84452"/>
                  <a:gd name="connsiteX1" fmla="*/ 376238 w 481013"/>
                  <a:gd name="connsiteY1" fmla="*/ 0 h 484452"/>
                  <a:gd name="connsiteX2" fmla="*/ 481013 w 481013"/>
                  <a:gd name="connsiteY2" fmla="*/ 26194 h 484452"/>
                  <a:gd name="connsiteX3" fmla="*/ 476250 w 481013"/>
                  <a:gd name="connsiteY3" fmla="*/ 152400 h 484452"/>
                  <a:gd name="connsiteX4" fmla="*/ 373857 w 481013"/>
                  <a:gd name="connsiteY4" fmla="*/ 357187 h 484452"/>
                  <a:gd name="connsiteX5" fmla="*/ 173832 w 481013"/>
                  <a:gd name="connsiteY5" fmla="*/ 473869 h 484452"/>
                  <a:gd name="connsiteX6" fmla="*/ 28575 w 481013"/>
                  <a:gd name="connsiteY6" fmla="*/ 473869 h 484452"/>
                  <a:gd name="connsiteX7" fmla="*/ 0 w 481013"/>
                  <a:gd name="connsiteY7" fmla="*/ 392906 h 484452"/>
                  <a:gd name="connsiteX8" fmla="*/ 23813 w 481013"/>
                  <a:gd name="connsiteY8" fmla="*/ 345281 h 484452"/>
                  <a:gd name="connsiteX9" fmla="*/ 161925 w 481013"/>
                  <a:gd name="connsiteY9" fmla="*/ 307181 h 484452"/>
                  <a:gd name="connsiteX10" fmla="*/ 207169 w 481013"/>
                  <a:gd name="connsiteY10" fmla="*/ 357187 h 484452"/>
                  <a:gd name="connsiteX11" fmla="*/ 323850 w 481013"/>
                  <a:gd name="connsiteY11" fmla="*/ 280987 h 484452"/>
                  <a:gd name="connsiteX12" fmla="*/ 361950 w 481013"/>
                  <a:gd name="connsiteY12" fmla="*/ 166687 h 484452"/>
                  <a:gd name="connsiteX13" fmla="*/ 330994 w 481013"/>
                  <a:gd name="connsiteY13" fmla="*/ 152400 h 484452"/>
                  <a:gd name="connsiteX14" fmla="*/ 311944 w 481013"/>
                  <a:gd name="connsiteY14" fmla="*/ 126206 h 484452"/>
                  <a:gd name="connsiteX15" fmla="*/ 333375 w 481013"/>
                  <a:gd name="connsiteY15" fmla="*/ 78581 h 484452"/>
                  <a:gd name="connsiteX0" fmla="*/ 333375 w 481013"/>
                  <a:gd name="connsiteY0" fmla="*/ 78581 h 478102"/>
                  <a:gd name="connsiteX1" fmla="*/ 376238 w 481013"/>
                  <a:gd name="connsiteY1" fmla="*/ 0 h 478102"/>
                  <a:gd name="connsiteX2" fmla="*/ 481013 w 481013"/>
                  <a:gd name="connsiteY2" fmla="*/ 26194 h 478102"/>
                  <a:gd name="connsiteX3" fmla="*/ 476250 w 481013"/>
                  <a:gd name="connsiteY3" fmla="*/ 152400 h 478102"/>
                  <a:gd name="connsiteX4" fmla="*/ 373857 w 481013"/>
                  <a:gd name="connsiteY4" fmla="*/ 357187 h 478102"/>
                  <a:gd name="connsiteX5" fmla="*/ 173832 w 481013"/>
                  <a:gd name="connsiteY5" fmla="*/ 473869 h 478102"/>
                  <a:gd name="connsiteX6" fmla="*/ 28575 w 481013"/>
                  <a:gd name="connsiteY6" fmla="*/ 473869 h 478102"/>
                  <a:gd name="connsiteX7" fmla="*/ 0 w 481013"/>
                  <a:gd name="connsiteY7" fmla="*/ 392906 h 478102"/>
                  <a:gd name="connsiteX8" fmla="*/ 23813 w 481013"/>
                  <a:gd name="connsiteY8" fmla="*/ 345281 h 478102"/>
                  <a:gd name="connsiteX9" fmla="*/ 161925 w 481013"/>
                  <a:gd name="connsiteY9" fmla="*/ 307181 h 478102"/>
                  <a:gd name="connsiteX10" fmla="*/ 207169 w 481013"/>
                  <a:gd name="connsiteY10" fmla="*/ 357187 h 478102"/>
                  <a:gd name="connsiteX11" fmla="*/ 323850 w 481013"/>
                  <a:gd name="connsiteY11" fmla="*/ 280987 h 478102"/>
                  <a:gd name="connsiteX12" fmla="*/ 361950 w 481013"/>
                  <a:gd name="connsiteY12" fmla="*/ 166687 h 478102"/>
                  <a:gd name="connsiteX13" fmla="*/ 330994 w 481013"/>
                  <a:gd name="connsiteY13" fmla="*/ 152400 h 478102"/>
                  <a:gd name="connsiteX14" fmla="*/ 311944 w 481013"/>
                  <a:gd name="connsiteY14" fmla="*/ 126206 h 478102"/>
                  <a:gd name="connsiteX15" fmla="*/ 333375 w 481013"/>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23813 w 491766"/>
                  <a:gd name="connsiteY8" fmla="*/ 345281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4763 w 491766"/>
                  <a:gd name="connsiteY8" fmla="*/ 357187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38100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45243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766" h="484009">
                    <a:moveTo>
                      <a:pt x="333375" y="78581"/>
                    </a:moveTo>
                    <a:lnTo>
                      <a:pt x="376238" y="0"/>
                    </a:lnTo>
                    <a:lnTo>
                      <a:pt x="481013" y="26194"/>
                    </a:lnTo>
                    <a:cubicBezTo>
                      <a:pt x="497682" y="51594"/>
                      <a:pt x="494109" y="97235"/>
                      <a:pt x="476250" y="152400"/>
                    </a:cubicBezTo>
                    <a:cubicBezTo>
                      <a:pt x="458391" y="207566"/>
                      <a:pt x="424260" y="303609"/>
                      <a:pt x="373857" y="357187"/>
                    </a:cubicBezTo>
                    <a:cubicBezTo>
                      <a:pt x="323454" y="410765"/>
                      <a:pt x="228601" y="454819"/>
                      <a:pt x="173832" y="473869"/>
                    </a:cubicBezTo>
                    <a:cubicBezTo>
                      <a:pt x="119063" y="492919"/>
                      <a:pt x="110331" y="481013"/>
                      <a:pt x="45243" y="471488"/>
                    </a:cubicBezTo>
                    <a:cubicBezTo>
                      <a:pt x="1587" y="409576"/>
                      <a:pt x="15081" y="419100"/>
                      <a:pt x="0" y="392906"/>
                    </a:cubicBezTo>
                    <a:lnTo>
                      <a:pt x="4763" y="357187"/>
                    </a:lnTo>
                    <a:lnTo>
                      <a:pt x="161925" y="307181"/>
                    </a:lnTo>
                    <a:lnTo>
                      <a:pt x="207169" y="357187"/>
                    </a:lnTo>
                    <a:cubicBezTo>
                      <a:pt x="232569" y="351631"/>
                      <a:pt x="288528" y="305593"/>
                      <a:pt x="314325" y="273843"/>
                    </a:cubicBezTo>
                    <a:cubicBezTo>
                      <a:pt x="340122" y="242093"/>
                      <a:pt x="359172" y="186928"/>
                      <a:pt x="361950" y="166687"/>
                    </a:cubicBezTo>
                    <a:lnTo>
                      <a:pt x="330994" y="152400"/>
                    </a:lnTo>
                    <a:lnTo>
                      <a:pt x="311944" y="126206"/>
                    </a:lnTo>
                    <a:lnTo>
                      <a:pt x="333375" y="78581"/>
                    </a:lnTo>
                    <a:close/>
                  </a:path>
                </a:pathLst>
              </a:custGeom>
              <a:gradFill>
                <a:gsLst>
                  <a:gs pos="13000">
                    <a:schemeClr val="accent6">
                      <a:shade val="51000"/>
                      <a:satMod val="130000"/>
                    </a:schemeClr>
                  </a:gs>
                  <a:gs pos="66000">
                    <a:srgbClr val="6DFFAF"/>
                  </a:gs>
                  <a:gs pos="100000">
                    <a:schemeClr val="accent6">
                      <a:shade val="93000"/>
                      <a:satMod val="130000"/>
                    </a:schemeClr>
                  </a:gs>
                  <a:gs pos="46000">
                    <a:srgbClr val="6DFFAF"/>
                  </a:gs>
                  <a:gs pos="81000">
                    <a:schemeClr val="accent6">
                      <a:shade val="94000"/>
                      <a:satMod val="135000"/>
                    </a:schemeClr>
                  </a:gs>
                </a:gsLst>
                <a:lin ang="18000000" scaled="0"/>
              </a:gradFill>
              <a:ln w="9525">
                <a:solidFill>
                  <a:srgbClr val="C4762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4" name="Freeform 163"/>
              <p:cNvSpPr/>
              <p:nvPr/>
            </p:nvSpPr>
            <p:spPr>
              <a:xfrm>
                <a:off x="4291365" y="3239949"/>
                <a:ext cx="118693" cy="334925"/>
              </a:xfrm>
              <a:custGeom>
                <a:avLst/>
                <a:gdLst>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99 w 441736"/>
                  <a:gd name="connsiteY0" fmla="*/ 78783 h 963500"/>
                  <a:gd name="connsiteX1" fmla="*/ 274455 w 441736"/>
                  <a:gd name="connsiteY1" fmla="*/ 290714 h 963500"/>
                  <a:gd name="connsiteX2" fmla="*/ 312555 w 441736"/>
                  <a:gd name="connsiteY2" fmla="*/ 257377 h 963500"/>
                  <a:gd name="connsiteX3" fmla="*/ 331605 w 441736"/>
                  <a:gd name="connsiteY3" fmla="*/ 202608 h 963500"/>
                  <a:gd name="connsiteX4" fmla="*/ 376849 w 441736"/>
                  <a:gd name="connsiteY4" fmla="*/ 176414 h 963500"/>
                  <a:gd name="connsiteX5" fmla="*/ 441143 w 441736"/>
                  <a:gd name="connsiteY5" fmla="*/ 250233 h 963500"/>
                  <a:gd name="connsiteX6" fmla="*/ 405424 w 441736"/>
                  <a:gd name="connsiteY6" fmla="*/ 450258 h 963500"/>
                  <a:gd name="connsiteX7" fmla="*/ 348274 w 441736"/>
                  <a:gd name="connsiteY7" fmla="*/ 540746 h 963500"/>
                  <a:gd name="connsiteX8" fmla="*/ 343511 w 441736"/>
                  <a:gd name="connsiteY8" fmla="*/ 602658 h 963500"/>
                  <a:gd name="connsiteX9" fmla="*/ 303030 w 441736"/>
                  <a:gd name="connsiteY9" fmla="*/ 609802 h 963500"/>
                  <a:gd name="connsiteX10" fmla="*/ 281599 w 441736"/>
                  <a:gd name="connsiteY10" fmla="*/ 559796 h 963500"/>
                  <a:gd name="connsiteX11" fmla="*/ 272074 w 441736"/>
                  <a:gd name="connsiteY11" fmla="*/ 557414 h 963500"/>
                  <a:gd name="connsiteX12" fmla="*/ 272074 w 441736"/>
                  <a:gd name="connsiteY12" fmla="*/ 655046 h 963500"/>
                  <a:gd name="connsiteX13" fmla="*/ 176824 w 441736"/>
                  <a:gd name="connsiteY13" fmla="*/ 850307 h 963500"/>
                  <a:gd name="connsiteX14" fmla="*/ 57761 w 441736"/>
                  <a:gd name="connsiteY14" fmla="*/ 962227 h 963500"/>
                  <a:gd name="connsiteX15" fmla="*/ 611 w 441736"/>
                  <a:gd name="connsiteY15" fmla="*/ 621708 h 963500"/>
                  <a:gd name="connsiteX16" fmla="*/ 91099 w 441736"/>
                  <a:gd name="connsiteY16" fmla="*/ 38302 h 963500"/>
                  <a:gd name="connsiteX17" fmla="*/ 243499 w 441736"/>
                  <a:gd name="connsiteY17" fmla="*/ 78783 h 963500"/>
                  <a:gd name="connsiteX0" fmla="*/ 243632 w 441869"/>
                  <a:gd name="connsiteY0" fmla="*/ 78783 h 962793"/>
                  <a:gd name="connsiteX1" fmla="*/ 274588 w 441869"/>
                  <a:gd name="connsiteY1" fmla="*/ 290714 h 962793"/>
                  <a:gd name="connsiteX2" fmla="*/ 312688 w 441869"/>
                  <a:gd name="connsiteY2" fmla="*/ 257377 h 962793"/>
                  <a:gd name="connsiteX3" fmla="*/ 331738 w 441869"/>
                  <a:gd name="connsiteY3" fmla="*/ 202608 h 962793"/>
                  <a:gd name="connsiteX4" fmla="*/ 376982 w 441869"/>
                  <a:gd name="connsiteY4" fmla="*/ 176414 h 962793"/>
                  <a:gd name="connsiteX5" fmla="*/ 441276 w 441869"/>
                  <a:gd name="connsiteY5" fmla="*/ 250233 h 962793"/>
                  <a:gd name="connsiteX6" fmla="*/ 405557 w 441869"/>
                  <a:gd name="connsiteY6" fmla="*/ 450258 h 962793"/>
                  <a:gd name="connsiteX7" fmla="*/ 348407 w 441869"/>
                  <a:gd name="connsiteY7" fmla="*/ 540746 h 962793"/>
                  <a:gd name="connsiteX8" fmla="*/ 343644 w 441869"/>
                  <a:gd name="connsiteY8" fmla="*/ 602658 h 962793"/>
                  <a:gd name="connsiteX9" fmla="*/ 303163 w 441869"/>
                  <a:gd name="connsiteY9" fmla="*/ 609802 h 962793"/>
                  <a:gd name="connsiteX10" fmla="*/ 281732 w 441869"/>
                  <a:gd name="connsiteY10" fmla="*/ 559796 h 962793"/>
                  <a:gd name="connsiteX11" fmla="*/ 272207 w 441869"/>
                  <a:gd name="connsiteY11" fmla="*/ 557414 h 962793"/>
                  <a:gd name="connsiteX12" fmla="*/ 272207 w 441869"/>
                  <a:gd name="connsiteY12" fmla="*/ 655046 h 962793"/>
                  <a:gd name="connsiteX13" fmla="*/ 219819 w 441869"/>
                  <a:gd name="connsiteY13" fmla="*/ 778870 h 962793"/>
                  <a:gd name="connsiteX14" fmla="*/ 57894 w 441869"/>
                  <a:gd name="connsiteY14" fmla="*/ 962227 h 962793"/>
                  <a:gd name="connsiteX15" fmla="*/ 744 w 441869"/>
                  <a:gd name="connsiteY15" fmla="*/ 621708 h 962793"/>
                  <a:gd name="connsiteX16" fmla="*/ 91232 w 441869"/>
                  <a:gd name="connsiteY16" fmla="*/ 38302 h 962793"/>
                  <a:gd name="connsiteX17" fmla="*/ 243632 w 441869"/>
                  <a:gd name="connsiteY17" fmla="*/ 78783 h 962793"/>
                  <a:gd name="connsiteX0" fmla="*/ 246813 w 445050"/>
                  <a:gd name="connsiteY0" fmla="*/ 78783 h 778870"/>
                  <a:gd name="connsiteX1" fmla="*/ 277769 w 445050"/>
                  <a:gd name="connsiteY1" fmla="*/ 290714 h 778870"/>
                  <a:gd name="connsiteX2" fmla="*/ 315869 w 445050"/>
                  <a:gd name="connsiteY2" fmla="*/ 257377 h 778870"/>
                  <a:gd name="connsiteX3" fmla="*/ 334919 w 445050"/>
                  <a:gd name="connsiteY3" fmla="*/ 202608 h 778870"/>
                  <a:gd name="connsiteX4" fmla="*/ 380163 w 445050"/>
                  <a:gd name="connsiteY4" fmla="*/ 176414 h 778870"/>
                  <a:gd name="connsiteX5" fmla="*/ 444457 w 445050"/>
                  <a:gd name="connsiteY5" fmla="*/ 250233 h 778870"/>
                  <a:gd name="connsiteX6" fmla="*/ 408738 w 445050"/>
                  <a:gd name="connsiteY6" fmla="*/ 450258 h 778870"/>
                  <a:gd name="connsiteX7" fmla="*/ 351588 w 445050"/>
                  <a:gd name="connsiteY7" fmla="*/ 540746 h 778870"/>
                  <a:gd name="connsiteX8" fmla="*/ 346825 w 445050"/>
                  <a:gd name="connsiteY8" fmla="*/ 602658 h 778870"/>
                  <a:gd name="connsiteX9" fmla="*/ 306344 w 445050"/>
                  <a:gd name="connsiteY9" fmla="*/ 609802 h 778870"/>
                  <a:gd name="connsiteX10" fmla="*/ 284913 w 445050"/>
                  <a:gd name="connsiteY10" fmla="*/ 559796 h 778870"/>
                  <a:gd name="connsiteX11" fmla="*/ 275388 w 445050"/>
                  <a:gd name="connsiteY11" fmla="*/ 557414 h 778870"/>
                  <a:gd name="connsiteX12" fmla="*/ 275388 w 445050"/>
                  <a:gd name="connsiteY12" fmla="*/ 655046 h 778870"/>
                  <a:gd name="connsiteX13" fmla="*/ 223000 w 445050"/>
                  <a:gd name="connsiteY13" fmla="*/ 778870 h 778870"/>
                  <a:gd name="connsiteX14" fmla="*/ 3925 w 445050"/>
                  <a:gd name="connsiteY14" fmla="*/ 621708 h 778870"/>
                  <a:gd name="connsiteX15" fmla="*/ 94413 w 445050"/>
                  <a:gd name="connsiteY15" fmla="*/ 38302 h 778870"/>
                  <a:gd name="connsiteX16" fmla="*/ 246813 w 445050"/>
                  <a:gd name="connsiteY16" fmla="*/ 78783 h 778870"/>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24553 w 222790"/>
                  <a:gd name="connsiteY0" fmla="*/ 15522 h 715609"/>
                  <a:gd name="connsiteX1" fmla="*/ 55509 w 222790"/>
                  <a:gd name="connsiteY1" fmla="*/ 227453 h 715609"/>
                  <a:gd name="connsiteX2" fmla="*/ 93609 w 222790"/>
                  <a:gd name="connsiteY2" fmla="*/ 194116 h 715609"/>
                  <a:gd name="connsiteX3" fmla="*/ 112659 w 222790"/>
                  <a:gd name="connsiteY3" fmla="*/ 139347 h 715609"/>
                  <a:gd name="connsiteX4" fmla="*/ 157903 w 222790"/>
                  <a:gd name="connsiteY4" fmla="*/ 113153 h 715609"/>
                  <a:gd name="connsiteX5" fmla="*/ 222197 w 222790"/>
                  <a:gd name="connsiteY5" fmla="*/ 186972 h 715609"/>
                  <a:gd name="connsiteX6" fmla="*/ 186478 w 222790"/>
                  <a:gd name="connsiteY6" fmla="*/ 386997 h 715609"/>
                  <a:gd name="connsiteX7" fmla="*/ 129328 w 222790"/>
                  <a:gd name="connsiteY7" fmla="*/ 477485 h 715609"/>
                  <a:gd name="connsiteX8" fmla="*/ 124565 w 222790"/>
                  <a:gd name="connsiteY8" fmla="*/ 539397 h 715609"/>
                  <a:gd name="connsiteX9" fmla="*/ 84084 w 222790"/>
                  <a:gd name="connsiteY9" fmla="*/ 546541 h 715609"/>
                  <a:gd name="connsiteX10" fmla="*/ 62653 w 222790"/>
                  <a:gd name="connsiteY10" fmla="*/ 496535 h 715609"/>
                  <a:gd name="connsiteX11" fmla="*/ 53128 w 222790"/>
                  <a:gd name="connsiteY11" fmla="*/ 494153 h 715609"/>
                  <a:gd name="connsiteX12" fmla="*/ 53128 w 222790"/>
                  <a:gd name="connsiteY12" fmla="*/ 591785 h 715609"/>
                  <a:gd name="connsiteX13" fmla="*/ 740 w 222790"/>
                  <a:gd name="connsiteY13" fmla="*/ 715609 h 715609"/>
                  <a:gd name="connsiteX14" fmla="*/ 24553 w 222790"/>
                  <a:gd name="connsiteY14" fmla="*/ 15522 h 715609"/>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91228 w 222790"/>
                  <a:gd name="connsiteY3" fmla="*/ 41644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5041 w 222790"/>
                  <a:gd name="connsiteY3" fmla="*/ 122606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39266"/>
                  <a:gd name="connsiteY0" fmla="*/ 15450 h 715537"/>
                  <a:gd name="connsiteX1" fmla="*/ 55509 w 239266"/>
                  <a:gd name="connsiteY1" fmla="*/ 227381 h 715537"/>
                  <a:gd name="connsiteX2" fmla="*/ 91228 w 239266"/>
                  <a:gd name="connsiteY2" fmla="*/ 184519 h 715537"/>
                  <a:gd name="connsiteX3" fmla="*/ 115041 w 239266"/>
                  <a:gd name="connsiteY3" fmla="*/ 122606 h 715537"/>
                  <a:gd name="connsiteX4" fmla="*/ 157903 w 239266"/>
                  <a:gd name="connsiteY4" fmla="*/ 113081 h 715537"/>
                  <a:gd name="connsiteX5" fmla="*/ 238866 w 239266"/>
                  <a:gd name="connsiteY5" fmla="*/ 191662 h 715537"/>
                  <a:gd name="connsiteX6" fmla="*/ 186478 w 239266"/>
                  <a:gd name="connsiteY6" fmla="*/ 386925 h 715537"/>
                  <a:gd name="connsiteX7" fmla="*/ 129328 w 239266"/>
                  <a:gd name="connsiteY7" fmla="*/ 477413 h 715537"/>
                  <a:gd name="connsiteX8" fmla="*/ 124565 w 239266"/>
                  <a:gd name="connsiteY8" fmla="*/ 539325 h 715537"/>
                  <a:gd name="connsiteX9" fmla="*/ 84084 w 239266"/>
                  <a:gd name="connsiteY9" fmla="*/ 546469 h 715537"/>
                  <a:gd name="connsiteX10" fmla="*/ 62653 w 239266"/>
                  <a:gd name="connsiteY10" fmla="*/ 496463 h 715537"/>
                  <a:gd name="connsiteX11" fmla="*/ 53128 w 239266"/>
                  <a:gd name="connsiteY11" fmla="*/ 494081 h 715537"/>
                  <a:gd name="connsiteX12" fmla="*/ 53128 w 239266"/>
                  <a:gd name="connsiteY12" fmla="*/ 591713 h 715537"/>
                  <a:gd name="connsiteX13" fmla="*/ 740 w 239266"/>
                  <a:gd name="connsiteY13" fmla="*/ 715537 h 715537"/>
                  <a:gd name="connsiteX14" fmla="*/ 24553 w 239266"/>
                  <a:gd name="connsiteY14" fmla="*/ 15450 h 715537"/>
                  <a:gd name="connsiteX0" fmla="*/ 24553 w 250731"/>
                  <a:gd name="connsiteY0" fmla="*/ 15450 h 715537"/>
                  <a:gd name="connsiteX1" fmla="*/ 55509 w 250731"/>
                  <a:gd name="connsiteY1" fmla="*/ 227381 h 715537"/>
                  <a:gd name="connsiteX2" fmla="*/ 91228 w 250731"/>
                  <a:gd name="connsiteY2" fmla="*/ 184519 h 715537"/>
                  <a:gd name="connsiteX3" fmla="*/ 115041 w 250731"/>
                  <a:gd name="connsiteY3" fmla="*/ 122606 h 715537"/>
                  <a:gd name="connsiteX4" fmla="*/ 157903 w 250731"/>
                  <a:gd name="connsiteY4" fmla="*/ 113081 h 715537"/>
                  <a:gd name="connsiteX5" fmla="*/ 238866 w 250731"/>
                  <a:gd name="connsiteY5" fmla="*/ 191662 h 715537"/>
                  <a:gd name="connsiteX6" fmla="*/ 186478 w 250731"/>
                  <a:gd name="connsiteY6" fmla="*/ 386925 h 715537"/>
                  <a:gd name="connsiteX7" fmla="*/ 129328 w 250731"/>
                  <a:gd name="connsiteY7" fmla="*/ 477413 h 715537"/>
                  <a:gd name="connsiteX8" fmla="*/ 124565 w 250731"/>
                  <a:gd name="connsiteY8" fmla="*/ 539325 h 715537"/>
                  <a:gd name="connsiteX9" fmla="*/ 84084 w 250731"/>
                  <a:gd name="connsiteY9" fmla="*/ 546469 h 715537"/>
                  <a:gd name="connsiteX10" fmla="*/ 62653 w 250731"/>
                  <a:gd name="connsiteY10" fmla="*/ 496463 h 715537"/>
                  <a:gd name="connsiteX11" fmla="*/ 53128 w 250731"/>
                  <a:gd name="connsiteY11" fmla="*/ 494081 h 715537"/>
                  <a:gd name="connsiteX12" fmla="*/ 53128 w 250731"/>
                  <a:gd name="connsiteY12" fmla="*/ 591713 h 715537"/>
                  <a:gd name="connsiteX13" fmla="*/ 740 w 250731"/>
                  <a:gd name="connsiteY13" fmla="*/ 715537 h 715537"/>
                  <a:gd name="connsiteX14" fmla="*/ 24553 w 250731"/>
                  <a:gd name="connsiteY14" fmla="*/ 15450 h 715537"/>
                  <a:gd name="connsiteX0" fmla="*/ 24553 w 239190"/>
                  <a:gd name="connsiteY0" fmla="*/ 15450 h 715537"/>
                  <a:gd name="connsiteX1" fmla="*/ 55509 w 239190"/>
                  <a:gd name="connsiteY1" fmla="*/ 227381 h 715537"/>
                  <a:gd name="connsiteX2" fmla="*/ 91228 w 239190"/>
                  <a:gd name="connsiteY2" fmla="*/ 184519 h 715537"/>
                  <a:gd name="connsiteX3" fmla="*/ 115041 w 239190"/>
                  <a:gd name="connsiteY3" fmla="*/ 122606 h 715537"/>
                  <a:gd name="connsiteX4" fmla="*/ 157903 w 239190"/>
                  <a:gd name="connsiteY4" fmla="*/ 113081 h 715537"/>
                  <a:gd name="connsiteX5" fmla="*/ 238866 w 239190"/>
                  <a:gd name="connsiteY5" fmla="*/ 191662 h 715537"/>
                  <a:gd name="connsiteX6" fmla="*/ 184097 w 239190"/>
                  <a:gd name="connsiteY6" fmla="*/ 382162 h 715537"/>
                  <a:gd name="connsiteX7" fmla="*/ 129328 w 239190"/>
                  <a:gd name="connsiteY7" fmla="*/ 477413 h 715537"/>
                  <a:gd name="connsiteX8" fmla="*/ 124565 w 239190"/>
                  <a:gd name="connsiteY8" fmla="*/ 539325 h 715537"/>
                  <a:gd name="connsiteX9" fmla="*/ 84084 w 239190"/>
                  <a:gd name="connsiteY9" fmla="*/ 546469 h 715537"/>
                  <a:gd name="connsiteX10" fmla="*/ 62653 w 239190"/>
                  <a:gd name="connsiteY10" fmla="*/ 496463 h 715537"/>
                  <a:gd name="connsiteX11" fmla="*/ 53128 w 239190"/>
                  <a:gd name="connsiteY11" fmla="*/ 494081 h 715537"/>
                  <a:gd name="connsiteX12" fmla="*/ 53128 w 239190"/>
                  <a:gd name="connsiteY12" fmla="*/ 591713 h 715537"/>
                  <a:gd name="connsiteX13" fmla="*/ 740 w 239190"/>
                  <a:gd name="connsiteY13" fmla="*/ 715537 h 715537"/>
                  <a:gd name="connsiteX14" fmla="*/ 24553 w 239190"/>
                  <a:gd name="connsiteY14" fmla="*/ 15450 h 715537"/>
                  <a:gd name="connsiteX0" fmla="*/ 24553 w 239601"/>
                  <a:gd name="connsiteY0" fmla="*/ 15450 h 715537"/>
                  <a:gd name="connsiteX1" fmla="*/ 55509 w 239601"/>
                  <a:gd name="connsiteY1" fmla="*/ 227381 h 715537"/>
                  <a:gd name="connsiteX2" fmla="*/ 91228 w 239601"/>
                  <a:gd name="connsiteY2" fmla="*/ 184519 h 715537"/>
                  <a:gd name="connsiteX3" fmla="*/ 115041 w 239601"/>
                  <a:gd name="connsiteY3" fmla="*/ 122606 h 715537"/>
                  <a:gd name="connsiteX4" fmla="*/ 157903 w 239601"/>
                  <a:gd name="connsiteY4" fmla="*/ 113081 h 715537"/>
                  <a:gd name="connsiteX5" fmla="*/ 238866 w 239601"/>
                  <a:gd name="connsiteY5" fmla="*/ 191662 h 715537"/>
                  <a:gd name="connsiteX6" fmla="*/ 184097 w 239601"/>
                  <a:gd name="connsiteY6" fmla="*/ 382162 h 715537"/>
                  <a:gd name="connsiteX7" fmla="*/ 129328 w 239601"/>
                  <a:gd name="connsiteY7" fmla="*/ 477413 h 715537"/>
                  <a:gd name="connsiteX8" fmla="*/ 124565 w 239601"/>
                  <a:gd name="connsiteY8" fmla="*/ 539325 h 715537"/>
                  <a:gd name="connsiteX9" fmla="*/ 84084 w 239601"/>
                  <a:gd name="connsiteY9" fmla="*/ 546469 h 715537"/>
                  <a:gd name="connsiteX10" fmla="*/ 62653 w 239601"/>
                  <a:gd name="connsiteY10" fmla="*/ 496463 h 715537"/>
                  <a:gd name="connsiteX11" fmla="*/ 53128 w 239601"/>
                  <a:gd name="connsiteY11" fmla="*/ 494081 h 715537"/>
                  <a:gd name="connsiteX12" fmla="*/ 53128 w 239601"/>
                  <a:gd name="connsiteY12" fmla="*/ 591713 h 715537"/>
                  <a:gd name="connsiteX13" fmla="*/ 740 w 239601"/>
                  <a:gd name="connsiteY13" fmla="*/ 715537 h 715537"/>
                  <a:gd name="connsiteX14" fmla="*/ 24553 w 239601"/>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84084 w 248473"/>
                  <a:gd name="connsiteY9" fmla="*/ 546469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15040 w 248473"/>
                  <a:gd name="connsiteY8" fmla="*/ 527419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8817 h 718904"/>
                  <a:gd name="connsiteX1" fmla="*/ 65750 w 248473"/>
                  <a:gd name="connsiteY1" fmla="*/ 172724 h 718904"/>
                  <a:gd name="connsiteX2" fmla="*/ 91228 w 248473"/>
                  <a:gd name="connsiteY2" fmla="*/ 187886 h 718904"/>
                  <a:gd name="connsiteX3" fmla="*/ 115041 w 248473"/>
                  <a:gd name="connsiteY3" fmla="*/ 125973 h 718904"/>
                  <a:gd name="connsiteX4" fmla="*/ 157903 w 248473"/>
                  <a:gd name="connsiteY4" fmla="*/ 116448 h 718904"/>
                  <a:gd name="connsiteX5" fmla="*/ 238866 w 248473"/>
                  <a:gd name="connsiteY5" fmla="*/ 195029 h 718904"/>
                  <a:gd name="connsiteX6" fmla="*/ 184097 w 248473"/>
                  <a:gd name="connsiteY6" fmla="*/ 385529 h 718904"/>
                  <a:gd name="connsiteX7" fmla="*/ 129328 w 248473"/>
                  <a:gd name="connsiteY7" fmla="*/ 480780 h 718904"/>
                  <a:gd name="connsiteX8" fmla="*/ 115040 w 248473"/>
                  <a:gd name="connsiteY8" fmla="*/ 530786 h 718904"/>
                  <a:gd name="connsiteX9" fmla="*/ 79322 w 248473"/>
                  <a:gd name="connsiteY9" fmla="*/ 535549 h 718904"/>
                  <a:gd name="connsiteX10" fmla="*/ 62653 w 248473"/>
                  <a:gd name="connsiteY10" fmla="*/ 499830 h 718904"/>
                  <a:gd name="connsiteX11" fmla="*/ 53128 w 248473"/>
                  <a:gd name="connsiteY11" fmla="*/ 497448 h 718904"/>
                  <a:gd name="connsiteX12" fmla="*/ 53128 w 248473"/>
                  <a:gd name="connsiteY12" fmla="*/ 595080 h 718904"/>
                  <a:gd name="connsiteX13" fmla="*/ 740 w 248473"/>
                  <a:gd name="connsiteY13" fmla="*/ 718904 h 718904"/>
                  <a:gd name="connsiteX14" fmla="*/ 24553 w 248473"/>
                  <a:gd name="connsiteY14" fmla="*/ 18817 h 718904"/>
                  <a:gd name="connsiteX0" fmla="*/ 0 w 247733"/>
                  <a:gd name="connsiteY0" fmla="*/ 607752 h 607752"/>
                  <a:gd name="connsiteX1" fmla="*/ 65010 w 247733"/>
                  <a:gd name="connsiteY1" fmla="*/ 61572 h 607752"/>
                  <a:gd name="connsiteX2" fmla="*/ 90488 w 247733"/>
                  <a:gd name="connsiteY2" fmla="*/ 76734 h 607752"/>
                  <a:gd name="connsiteX3" fmla="*/ 114301 w 247733"/>
                  <a:gd name="connsiteY3" fmla="*/ 14821 h 607752"/>
                  <a:gd name="connsiteX4" fmla="*/ 157163 w 247733"/>
                  <a:gd name="connsiteY4" fmla="*/ 5296 h 607752"/>
                  <a:gd name="connsiteX5" fmla="*/ 238126 w 247733"/>
                  <a:gd name="connsiteY5" fmla="*/ 83877 h 607752"/>
                  <a:gd name="connsiteX6" fmla="*/ 183357 w 247733"/>
                  <a:gd name="connsiteY6" fmla="*/ 274377 h 607752"/>
                  <a:gd name="connsiteX7" fmla="*/ 128588 w 247733"/>
                  <a:gd name="connsiteY7" fmla="*/ 369628 h 607752"/>
                  <a:gd name="connsiteX8" fmla="*/ 114300 w 247733"/>
                  <a:gd name="connsiteY8" fmla="*/ 419634 h 607752"/>
                  <a:gd name="connsiteX9" fmla="*/ 78582 w 247733"/>
                  <a:gd name="connsiteY9" fmla="*/ 424397 h 607752"/>
                  <a:gd name="connsiteX10" fmla="*/ 61913 w 247733"/>
                  <a:gd name="connsiteY10" fmla="*/ 388678 h 607752"/>
                  <a:gd name="connsiteX11" fmla="*/ 52388 w 247733"/>
                  <a:gd name="connsiteY11" fmla="*/ 386296 h 607752"/>
                  <a:gd name="connsiteX12" fmla="*/ 52388 w 247733"/>
                  <a:gd name="connsiteY12" fmla="*/ 483928 h 607752"/>
                  <a:gd name="connsiteX13" fmla="*/ 0 w 247733"/>
                  <a:gd name="connsiteY13" fmla="*/ 607752 h 607752"/>
                  <a:gd name="connsiteX0" fmla="*/ 72 w 247805"/>
                  <a:gd name="connsiteY0" fmla="*/ 607752 h 615689"/>
                  <a:gd name="connsiteX1" fmla="*/ 65082 w 247805"/>
                  <a:gd name="connsiteY1" fmla="*/ 61572 h 615689"/>
                  <a:gd name="connsiteX2" fmla="*/ 90560 w 247805"/>
                  <a:gd name="connsiteY2" fmla="*/ 76734 h 615689"/>
                  <a:gd name="connsiteX3" fmla="*/ 114373 w 247805"/>
                  <a:gd name="connsiteY3" fmla="*/ 14821 h 615689"/>
                  <a:gd name="connsiteX4" fmla="*/ 157235 w 247805"/>
                  <a:gd name="connsiteY4" fmla="*/ 5296 h 615689"/>
                  <a:gd name="connsiteX5" fmla="*/ 238198 w 247805"/>
                  <a:gd name="connsiteY5" fmla="*/ 83877 h 615689"/>
                  <a:gd name="connsiteX6" fmla="*/ 183429 w 247805"/>
                  <a:gd name="connsiteY6" fmla="*/ 274377 h 615689"/>
                  <a:gd name="connsiteX7" fmla="*/ 128660 w 247805"/>
                  <a:gd name="connsiteY7" fmla="*/ 369628 h 615689"/>
                  <a:gd name="connsiteX8" fmla="*/ 114372 w 247805"/>
                  <a:gd name="connsiteY8" fmla="*/ 419634 h 615689"/>
                  <a:gd name="connsiteX9" fmla="*/ 78654 w 247805"/>
                  <a:gd name="connsiteY9" fmla="*/ 424397 h 615689"/>
                  <a:gd name="connsiteX10" fmla="*/ 61985 w 247805"/>
                  <a:gd name="connsiteY10" fmla="*/ 388678 h 615689"/>
                  <a:gd name="connsiteX11" fmla="*/ 52460 w 247805"/>
                  <a:gd name="connsiteY11" fmla="*/ 386296 h 615689"/>
                  <a:gd name="connsiteX12" fmla="*/ 72 w 247805"/>
                  <a:gd name="connsiteY12" fmla="*/ 607752 h 615689"/>
                  <a:gd name="connsiteX0" fmla="*/ 380 w 203737"/>
                  <a:gd name="connsiteY0" fmla="*/ 413899 h 433020"/>
                  <a:gd name="connsiteX1" fmla="*/ 21014 w 203737"/>
                  <a:gd name="connsiteY1" fmla="*/ 61572 h 433020"/>
                  <a:gd name="connsiteX2" fmla="*/ 46492 w 203737"/>
                  <a:gd name="connsiteY2" fmla="*/ 76734 h 433020"/>
                  <a:gd name="connsiteX3" fmla="*/ 70305 w 203737"/>
                  <a:gd name="connsiteY3" fmla="*/ 14821 h 433020"/>
                  <a:gd name="connsiteX4" fmla="*/ 113167 w 203737"/>
                  <a:gd name="connsiteY4" fmla="*/ 5296 h 433020"/>
                  <a:gd name="connsiteX5" fmla="*/ 194130 w 203737"/>
                  <a:gd name="connsiteY5" fmla="*/ 83877 h 433020"/>
                  <a:gd name="connsiteX6" fmla="*/ 139361 w 203737"/>
                  <a:gd name="connsiteY6" fmla="*/ 274377 h 433020"/>
                  <a:gd name="connsiteX7" fmla="*/ 84592 w 203737"/>
                  <a:gd name="connsiteY7" fmla="*/ 369628 h 433020"/>
                  <a:gd name="connsiteX8" fmla="*/ 70304 w 203737"/>
                  <a:gd name="connsiteY8" fmla="*/ 419634 h 433020"/>
                  <a:gd name="connsiteX9" fmla="*/ 34586 w 203737"/>
                  <a:gd name="connsiteY9" fmla="*/ 424397 h 433020"/>
                  <a:gd name="connsiteX10" fmla="*/ 17917 w 203737"/>
                  <a:gd name="connsiteY10" fmla="*/ 388678 h 433020"/>
                  <a:gd name="connsiteX11" fmla="*/ 8392 w 203737"/>
                  <a:gd name="connsiteY11" fmla="*/ 386296 h 433020"/>
                  <a:gd name="connsiteX12" fmla="*/ 380 w 203737"/>
                  <a:gd name="connsiteY12" fmla="*/ 413899 h 433020"/>
                  <a:gd name="connsiteX0" fmla="*/ 380 w 194300"/>
                  <a:gd name="connsiteY0" fmla="*/ 414950 h 434071"/>
                  <a:gd name="connsiteX1" fmla="*/ 21014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14950 h 434071"/>
                  <a:gd name="connsiteX1" fmla="*/ 5422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43253 h 462374"/>
                  <a:gd name="connsiteX1" fmla="*/ 5422 w 194300"/>
                  <a:gd name="connsiteY1" fmla="*/ 90926 h 462374"/>
                  <a:gd name="connsiteX2" fmla="*/ 46492 w 194300"/>
                  <a:gd name="connsiteY2" fmla="*/ 106088 h 462374"/>
                  <a:gd name="connsiteX3" fmla="*/ 70305 w 194300"/>
                  <a:gd name="connsiteY3" fmla="*/ 44175 h 462374"/>
                  <a:gd name="connsiteX4" fmla="*/ 128528 w 194300"/>
                  <a:gd name="connsiteY4" fmla="*/ 33331 h 462374"/>
                  <a:gd name="connsiteX5" fmla="*/ 194130 w 194300"/>
                  <a:gd name="connsiteY5" fmla="*/ 113231 h 462374"/>
                  <a:gd name="connsiteX6" fmla="*/ 139361 w 194300"/>
                  <a:gd name="connsiteY6" fmla="*/ 303731 h 462374"/>
                  <a:gd name="connsiteX7" fmla="*/ 84592 w 194300"/>
                  <a:gd name="connsiteY7" fmla="*/ 398982 h 462374"/>
                  <a:gd name="connsiteX8" fmla="*/ 70304 w 194300"/>
                  <a:gd name="connsiteY8" fmla="*/ 448988 h 462374"/>
                  <a:gd name="connsiteX9" fmla="*/ 34586 w 194300"/>
                  <a:gd name="connsiteY9" fmla="*/ 453751 h 462374"/>
                  <a:gd name="connsiteX10" fmla="*/ 17917 w 194300"/>
                  <a:gd name="connsiteY10" fmla="*/ 418032 h 462374"/>
                  <a:gd name="connsiteX11" fmla="*/ 8392 w 194300"/>
                  <a:gd name="connsiteY11" fmla="*/ 415650 h 462374"/>
                  <a:gd name="connsiteX12" fmla="*/ 380 w 194300"/>
                  <a:gd name="connsiteY12" fmla="*/ 443253 h 462374"/>
                  <a:gd name="connsiteX0" fmla="*/ 380 w 194300"/>
                  <a:gd name="connsiteY0" fmla="*/ 414952 h 434073"/>
                  <a:gd name="connsiteX1" fmla="*/ 5422 w 194300"/>
                  <a:gd name="connsiteY1" fmla="*/ 62625 h 434073"/>
                  <a:gd name="connsiteX2" fmla="*/ 46492 w 194300"/>
                  <a:gd name="connsiteY2" fmla="*/ 77787 h 434073"/>
                  <a:gd name="connsiteX3" fmla="*/ 70305 w 194300"/>
                  <a:gd name="connsiteY3" fmla="*/ 15874 h 434073"/>
                  <a:gd name="connsiteX4" fmla="*/ 128528 w 194300"/>
                  <a:gd name="connsiteY4" fmla="*/ 5030 h 434073"/>
                  <a:gd name="connsiteX5" fmla="*/ 194130 w 194300"/>
                  <a:gd name="connsiteY5" fmla="*/ 84930 h 434073"/>
                  <a:gd name="connsiteX6" fmla="*/ 139361 w 194300"/>
                  <a:gd name="connsiteY6" fmla="*/ 275430 h 434073"/>
                  <a:gd name="connsiteX7" fmla="*/ 84592 w 194300"/>
                  <a:gd name="connsiteY7" fmla="*/ 370681 h 434073"/>
                  <a:gd name="connsiteX8" fmla="*/ 70304 w 194300"/>
                  <a:gd name="connsiteY8" fmla="*/ 420687 h 434073"/>
                  <a:gd name="connsiteX9" fmla="*/ 34586 w 194300"/>
                  <a:gd name="connsiteY9" fmla="*/ 425450 h 434073"/>
                  <a:gd name="connsiteX10" fmla="*/ 17917 w 194300"/>
                  <a:gd name="connsiteY10" fmla="*/ 389731 h 434073"/>
                  <a:gd name="connsiteX11" fmla="*/ 8392 w 194300"/>
                  <a:gd name="connsiteY11" fmla="*/ 387349 h 434073"/>
                  <a:gd name="connsiteX12" fmla="*/ 380 w 194300"/>
                  <a:gd name="connsiteY12" fmla="*/ 414952 h 43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00" h="434073">
                    <a:moveTo>
                      <a:pt x="380" y="414952"/>
                    </a:moveTo>
                    <a:cubicBezTo>
                      <a:pt x="2484" y="360831"/>
                      <a:pt x="1636" y="174369"/>
                      <a:pt x="5422" y="62625"/>
                    </a:cubicBezTo>
                    <a:cubicBezTo>
                      <a:pt x="9208" y="-49119"/>
                      <a:pt x="35678" y="85579"/>
                      <a:pt x="46492" y="77787"/>
                    </a:cubicBezTo>
                    <a:cubicBezTo>
                      <a:pt x="57306" y="69995"/>
                      <a:pt x="56632" y="28000"/>
                      <a:pt x="70305" y="15874"/>
                    </a:cubicBezTo>
                    <a:cubicBezTo>
                      <a:pt x="83978" y="3748"/>
                      <a:pt x="107891" y="-6479"/>
                      <a:pt x="128528" y="5030"/>
                    </a:cubicBezTo>
                    <a:cubicBezTo>
                      <a:pt x="149165" y="16539"/>
                      <a:pt x="192325" y="39863"/>
                      <a:pt x="194130" y="84930"/>
                    </a:cubicBezTo>
                    <a:cubicBezTo>
                      <a:pt x="195935" y="129997"/>
                      <a:pt x="183811" y="201611"/>
                      <a:pt x="139361" y="275430"/>
                    </a:cubicBezTo>
                    <a:cubicBezTo>
                      <a:pt x="94911" y="349249"/>
                      <a:pt x="96101" y="346472"/>
                      <a:pt x="84592" y="370681"/>
                    </a:cubicBezTo>
                    <a:cubicBezTo>
                      <a:pt x="73083" y="394890"/>
                      <a:pt x="78638" y="411559"/>
                      <a:pt x="70304" y="420687"/>
                    </a:cubicBezTo>
                    <a:cubicBezTo>
                      <a:pt x="61970" y="429815"/>
                      <a:pt x="43317" y="430609"/>
                      <a:pt x="34586" y="425450"/>
                    </a:cubicBezTo>
                    <a:cubicBezTo>
                      <a:pt x="25855" y="420291"/>
                      <a:pt x="22283" y="396081"/>
                      <a:pt x="17917" y="389731"/>
                    </a:cubicBezTo>
                    <a:cubicBezTo>
                      <a:pt x="13551" y="383381"/>
                      <a:pt x="11315" y="383146"/>
                      <a:pt x="8392" y="387349"/>
                    </a:cubicBezTo>
                    <a:cubicBezTo>
                      <a:pt x="5469" y="391552"/>
                      <a:pt x="-1724" y="469073"/>
                      <a:pt x="380" y="414952"/>
                    </a:cubicBezTo>
                    <a:close/>
                  </a:path>
                </a:pathLst>
              </a:custGeom>
              <a:gradFill>
                <a:gsLst>
                  <a:gs pos="16000">
                    <a:srgbClr val="C47627"/>
                  </a:gs>
                  <a:gs pos="93528">
                    <a:srgbClr val="6DFFAF"/>
                  </a:gs>
                  <a:gs pos="80000">
                    <a:srgbClr val="6DFFAF"/>
                  </a:gs>
                </a:gsLst>
                <a:path path="circle">
                  <a:fillToRect l="100000" t="100000"/>
                </a:path>
              </a:gradFill>
              <a:ln w="3175">
                <a:solidFill>
                  <a:srgbClr val="FF66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158" name="Group 157"/>
              <p:cNvGrpSpPr/>
              <p:nvPr/>
            </p:nvGrpSpPr>
            <p:grpSpPr>
              <a:xfrm rot="18817632" flipH="1">
                <a:off x="4471612" y="3172359"/>
                <a:ext cx="396951" cy="441534"/>
                <a:chOff x="2514600" y="4724399"/>
                <a:chExt cx="609600" cy="651513"/>
              </a:xfrm>
            </p:grpSpPr>
            <p:sp>
              <p:nvSpPr>
                <p:cNvPr id="159" name="Arc 158"/>
                <p:cNvSpPr/>
                <p:nvPr/>
              </p:nvSpPr>
              <p:spPr>
                <a:xfrm>
                  <a:off x="2667000" y="4876800"/>
                  <a:ext cx="304800" cy="332742"/>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0" name="Arc 159"/>
                <p:cNvSpPr/>
                <p:nvPr/>
              </p:nvSpPr>
              <p:spPr>
                <a:xfrm>
                  <a:off x="2590327" y="4800368"/>
                  <a:ext cx="458147" cy="500147"/>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1" name="Arc 160"/>
                <p:cNvSpPr/>
                <p:nvPr/>
              </p:nvSpPr>
              <p:spPr>
                <a:xfrm>
                  <a:off x="2514600" y="4724399"/>
                  <a:ext cx="609600" cy="651513"/>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grpSp>
          <p:nvGrpSpPr>
            <p:cNvPr id="168" name="Group 167"/>
            <p:cNvGrpSpPr/>
            <p:nvPr/>
          </p:nvGrpSpPr>
          <p:grpSpPr>
            <a:xfrm>
              <a:off x="118880" y="5379450"/>
              <a:ext cx="546026" cy="342709"/>
              <a:chOff x="5332254" y="2763554"/>
              <a:chExt cx="554158" cy="373228"/>
            </a:xfrm>
          </p:grpSpPr>
          <p:sp>
            <p:nvSpPr>
              <p:cNvPr id="169" name="Rectangle 168"/>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0" name="Picture 169"/>
              <p:cNvPicPr>
                <a:picLocks noChangeAspect="1"/>
              </p:cNvPicPr>
              <p:nvPr/>
            </p:nvPicPr>
            <p:blipFill>
              <a:blip r:embed="rId5"/>
              <a:stretch>
                <a:fillRect/>
              </a:stretch>
            </p:blipFill>
            <p:spPr>
              <a:xfrm>
                <a:off x="5426942" y="2763554"/>
                <a:ext cx="341402" cy="373228"/>
              </a:xfrm>
              <a:prstGeom prst="rect">
                <a:avLst/>
              </a:prstGeom>
            </p:spPr>
          </p:pic>
        </p:grpSp>
        <p:grpSp>
          <p:nvGrpSpPr>
            <p:cNvPr id="173" name="Group 172"/>
            <p:cNvGrpSpPr/>
            <p:nvPr/>
          </p:nvGrpSpPr>
          <p:grpSpPr>
            <a:xfrm>
              <a:off x="118880" y="4954095"/>
              <a:ext cx="546026" cy="342709"/>
              <a:chOff x="5332254" y="2763554"/>
              <a:chExt cx="554158" cy="373228"/>
            </a:xfrm>
          </p:grpSpPr>
          <p:sp>
            <p:nvSpPr>
              <p:cNvPr id="174" name="Rectangle 173"/>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5" name="Picture 174"/>
              <p:cNvPicPr>
                <a:picLocks noChangeAspect="1"/>
              </p:cNvPicPr>
              <p:nvPr/>
            </p:nvPicPr>
            <p:blipFill>
              <a:blip r:embed="rId5"/>
              <a:stretch>
                <a:fillRect/>
              </a:stretch>
            </p:blipFill>
            <p:spPr>
              <a:xfrm>
                <a:off x="5426942" y="2763554"/>
                <a:ext cx="341402" cy="373228"/>
              </a:xfrm>
              <a:prstGeom prst="rect">
                <a:avLst/>
              </a:prstGeom>
            </p:spPr>
          </p:pic>
        </p:grpSp>
        <p:grpSp>
          <p:nvGrpSpPr>
            <p:cNvPr id="207" name="Group 206"/>
            <p:cNvGrpSpPr/>
            <p:nvPr/>
          </p:nvGrpSpPr>
          <p:grpSpPr>
            <a:xfrm>
              <a:off x="140485" y="5789448"/>
              <a:ext cx="727592" cy="349844"/>
              <a:chOff x="9343609" y="4507050"/>
              <a:chExt cx="1117256" cy="558094"/>
            </a:xfrm>
          </p:grpSpPr>
          <p:pic>
            <p:nvPicPr>
              <p:cNvPr id="176"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659495" y="4507050"/>
                <a:ext cx="351387" cy="351387"/>
              </a:xfrm>
              <a:prstGeom prst="rect">
                <a:avLst/>
              </a:prstGeom>
              <a:noFill/>
              <a:extLst>
                <a:ext uri="{909E8E84-426E-40DD-AFC4-6F175D3DCCD1}">
                  <a14:hiddenFill xmlns:a14="http://schemas.microsoft.com/office/drawing/2010/main">
                    <a:solidFill>
                      <a:srgbClr val="FFFFFF"/>
                    </a:solidFill>
                  </a14:hiddenFill>
                </a:ext>
              </a:extLst>
            </p:spPr>
          </p:pic>
          <p:grpSp>
            <p:nvGrpSpPr>
              <p:cNvPr id="177" name="Group 176"/>
              <p:cNvGrpSpPr/>
              <p:nvPr/>
            </p:nvGrpSpPr>
            <p:grpSpPr>
              <a:xfrm>
                <a:off x="9343609" y="4536612"/>
                <a:ext cx="338125" cy="511891"/>
                <a:chOff x="14400830" y="4753932"/>
                <a:chExt cx="869616" cy="1316522"/>
              </a:xfrm>
            </p:grpSpPr>
            <p:sp>
              <p:nvSpPr>
                <p:cNvPr id="178" name="Rectangle 177"/>
                <p:cNvSpPr/>
                <p:nvPr/>
              </p:nvSpPr>
              <p:spPr>
                <a:xfrm rot="16200000">
                  <a:off x="14177377" y="4977385"/>
                  <a:ext cx="1316521" cy="869616"/>
                </a:xfrm>
                <a:prstGeom prst="rect">
                  <a:avLst/>
                </a:prstGeom>
                <a:blipFill>
                  <a:blip r:embed="rId7"/>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79" name="Rectangle 178"/>
                <p:cNvSpPr/>
                <p:nvPr/>
              </p:nvSpPr>
              <p:spPr>
                <a:xfrm rot="16200000">
                  <a:off x="14207971" y="5047203"/>
                  <a:ext cx="1255333" cy="791169"/>
                </a:xfrm>
                <a:prstGeom prst="rect">
                  <a:avLst/>
                </a:prstGeom>
                <a:blipFill>
                  <a:blip r:embed="rId8"/>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nvGrpSpPr>
                <p:cNvPr id="180" name="Group 179"/>
                <p:cNvGrpSpPr/>
                <p:nvPr/>
              </p:nvGrpSpPr>
              <p:grpSpPr>
                <a:xfrm>
                  <a:off x="14476416" y="4953000"/>
                  <a:ext cx="718442" cy="990600"/>
                  <a:chOff x="14473557" y="4953000"/>
                  <a:chExt cx="718442" cy="990600"/>
                </a:xfrm>
              </p:grpSpPr>
              <p:grpSp>
                <p:nvGrpSpPr>
                  <p:cNvPr id="181" name="Group 180"/>
                  <p:cNvGrpSpPr/>
                  <p:nvPr/>
                </p:nvGrpSpPr>
                <p:grpSpPr>
                  <a:xfrm>
                    <a:off x="14473557" y="4953000"/>
                    <a:ext cx="689608" cy="411893"/>
                    <a:chOff x="14473557" y="5379307"/>
                    <a:chExt cx="689608" cy="411893"/>
                  </a:xfrm>
                </p:grpSpPr>
                <p:sp>
                  <p:nvSpPr>
                    <p:cNvPr id="186" name="Rectangle 185"/>
                    <p:cNvSpPr/>
                    <p:nvPr/>
                  </p:nvSpPr>
                  <p:spPr>
                    <a:xfrm rot="16200000">
                      <a:off x="14418837"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7" name="Rectangle 186"/>
                    <p:cNvSpPr/>
                    <p:nvPr/>
                  </p:nvSpPr>
                  <p:spPr>
                    <a:xfrm rot="16200000">
                      <a:off x="14805992"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grpSp>
                <p:nvGrpSpPr>
                  <p:cNvPr id="182" name="Group 181"/>
                  <p:cNvGrpSpPr/>
                  <p:nvPr/>
                </p:nvGrpSpPr>
                <p:grpSpPr>
                  <a:xfrm>
                    <a:off x="14473557" y="5531707"/>
                    <a:ext cx="689608" cy="411893"/>
                    <a:chOff x="14625957" y="5531707"/>
                    <a:chExt cx="689608" cy="411893"/>
                  </a:xfrm>
                </p:grpSpPr>
                <p:sp>
                  <p:nvSpPr>
                    <p:cNvPr id="184" name="Rectangle 183"/>
                    <p:cNvSpPr/>
                    <p:nvPr/>
                  </p:nvSpPr>
                  <p:spPr>
                    <a:xfrm rot="16200000">
                      <a:off x="14571237"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5" name="Rectangle 184"/>
                    <p:cNvSpPr/>
                    <p:nvPr/>
                  </p:nvSpPr>
                  <p:spPr>
                    <a:xfrm rot="16200000">
                      <a:off x="14958392"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sp>
                <p:nvSpPr>
                  <p:cNvPr id="183" name="Oval 182"/>
                  <p:cNvSpPr/>
                  <p:nvPr/>
                </p:nvSpPr>
                <p:spPr>
                  <a:xfrm>
                    <a:off x="15032165" y="5380892"/>
                    <a:ext cx="159834" cy="159834"/>
                  </a:xfrm>
                  <a:prstGeom prst="ellipse">
                    <a:avLst/>
                  </a:prstGeom>
                  <a:solidFill>
                    <a:schemeClr val="bg1">
                      <a:lumMod val="75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sysClr val="windowText" lastClr="000000"/>
                      </a:solidFill>
                      <a:effectLst/>
                      <a:uLnTx/>
                      <a:uFillTx/>
                    </a:endParaRPr>
                  </a:p>
                </p:txBody>
              </p:sp>
            </p:grpSp>
          </p:grpSp>
          <p:grpSp>
            <p:nvGrpSpPr>
              <p:cNvPr id="188" name="Group 187"/>
              <p:cNvGrpSpPr/>
              <p:nvPr/>
            </p:nvGrpSpPr>
            <p:grpSpPr>
              <a:xfrm>
                <a:off x="10036967" y="4536612"/>
                <a:ext cx="423898" cy="292468"/>
                <a:chOff x="11084254" y="4480050"/>
                <a:chExt cx="423898" cy="292468"/>
              </a:xfrm>
            </p:grpSpPr>
            <p:sp>
              <p:nvSpPr>
                <p:cNvPr id="189" name="Rectangle 188"/>
                <p:cNvSpPr/>
                <p:nvPr/>
              </p:nvSpPr>
              <p:spPr>
                <a:xfrm rot="2344965">
                  <a:off x="11275728" y="4689005"/>
                  <a:ext cx="185492" cy="83513"/>
                </a:xfrm>
                <a:prstGeom prst="rect">
                  <a:avLst/>
                </a:prstGeom>
                <a:gradFill>
                  <a:gsLst>
                    <a:gs pos="19000">
                      <a:schemeClr val="tx1">
                        <a:lumMod val="75000"/>
                        <a:lumOff val="25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0" name="Rectangle 189"/>
                <p:cNvSpPr/>
                <p:nvPr/>
              </p:nvSpPr>
              <p:spPr>
                <a:xfrm>
                  <a:off x="11084254" y="4480050"/>
                  <a:ext cx="423898" cy="1970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81" b="0" i="0" u="none" strike="noStrike" kern="0" cap="none" spc="0" normalizeH="0" baseline="0" noProof="0" dirty="0">
                    <a:ln>
                      <a:noFill/>
                    </a:ln>
                    <a:solidFill>
                      <a:prstClr val="white"/>
                    </a:solidFill>
                    <a:effectLst/>
                    <a:uLnTx/>
                    <a:uFillTx/>
                  </a:endParaRPr>
                </a:p>
              </p:txBody>
            </p:sp>
            <p:sp>
              <p:nvSpPr>
                <p:cNvPr id="191" name="Oval 190"/>
                <p:cNvSpPr/>
                <p:nvPr/>
              </p:nvSpPr>
              <p:spPr>
                <a:xfrm>
                  <a:off x="11115704" y="4493602"/>
                  <a:ext cx="171049" cy="171049"/>
                </a:xfrm>
                <a:prstGeom prst="ellipse">
                  <a:avLst/>
                </a:prstGeom>
                <a:gradFill>
                  <a:gsLst>
                    <a:gs pos="19000">
                      <a:schemeClr val="tx1">
                        <a:lumMod val="75000"/>
                        <a:lumOff val="25000"/>
                      </a:schemeClr>
                    </a:gs>
                    <a:gs pos="43000">
                      <a:schemeClr val="bg1">
                        <a:lumMod val="50000"/>
                      </a:schemeClr>
                    </a:gs>
                    <a:gs pos="62000">
                      <a:schemeClr val="bg1">
                        <a:lumMod val="75000"/>
                      </a:schemeClr>
                    </a:gs>
                    <a:gs pos="86000">
                      <a:schemeClr val="tx1">
                        <a:lumMod val="85000"/>
                        <a:lumOff val="15000"/>
                      </a:schemeClr>
                    </a:gs>
                  </a:gsLst>
                  <a:lin ang="2400000" scaled="0"/>
                </a:gradFill>
                <a:ln w="3175">
                  <a:solidFill>
                    <a:srgbClr val="00703C"/>
                  </a:solidFill>
                </a:ln>
                <a:effectLst>
                  <a:outerShdw blurRad="50800" dist="38100" dir="2700000" algn="tl" rotWithShape="0">
                    <a:prstClr val="black">
                      <a:alpha val="40000"/>
                    </a:prstClr>
                  </a:outerShdw>
                </a:effectLst>
                <a:scene3d>
                  <a:camera prst="orthographicFront"/>
                  <a:lightRig rig="threePt" dir="t"/>
                </a:scene3d>
                <a:sp3d extrusionH="12700">
                  <a:bevelT w="44450"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2" name="Trapezoid 191"/>
                <p:cNvSpPr/>
                <p:nvPr/>
              </p:nvSpPr>
              <p:spPr>
                <a:xfrm flipV="1">
                  <a:off x="11254700" y="4676211"/>
                  <a:ext cx="158071" cy="28400"/>
                </a:xfrm>
                <a:prstGeom prst="trapezoid">
                  <a:avLst>
                    <a:gd name="adj" fmla="val 43963"/>
                  </a:avLst>
                </a:prstGeom>
                <a:gradFill>
                  <a:gsLst>
                    <a:gs pos="19000">
                      <a:schemeClr val="tx1">
                        <a:lumMod val="75000"/>
                        <a:lumOff val="25000"/>
                      </a:schemeClr>
                    </a:gs>
                    <a:gs pos="43000">
                      <a:schemeClr val="bg1">
                        <a:lumMod val="50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3" name="Rectangle 192"/>
                <p:cNvSpPr/>
                <p:nvPr/>
              </p:nvSpPr>
              <p:spPr>
                <a:xfrm>
                  <a:off x="11386337" y="4509599"/>
                  <a:ext cx="76827" cy="31233"/>
                </a:xfrm>
                <a:prstGeom prst="rect">
                  <a:avLst/>
                </a:prstGeom>
                <a:solidFill>
                  <a:schemeClr val="bg1">
                    <a:lumMod val="65000"/>
                  </a:schemeClr>
                </a:soli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94" name="Group 193"/>
              <p:cNvGrpSpPr/>
              <p:nvPr/>
            </p:nvGrpSpPr>
            <p:grpSpPr>
              <a:xfrm>
                <a:off x="9849209" y="4782673"/>
                <a:ext cx="305924" cy="282471"/>
                <a:chOff x="-1050087" y="418159"/>
                <a:chExt cx="533400" cy="492508"/>
              </a:xfrm>
            </p:grpSpPr>
            <p:sp>
              <p:nvSpPr>
                <p:cNvPr id="195" name="Oval 194"/>
                <p:cNvSpPr/>
                <p:nvPr/>
              </p:nvSpPr>
              <p:spPr>
                <a:xfrm>
                  <a:off x="-1050087" y="418159"/>
                  <a:ext cx="533400" cy="492508"/>
                </a:xfrm>
                <a:prstGeom prst="ellipse">
                  <a:avLst/>
                </a:prstGeom>
                <a:solidFill>
                  <a:srgbClr val="BFDDA3"/>
                </a:solidFill>
                <a:ln w="63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96" name="Group 195"/>
                <p:cNvGrpSpPr/>
                <p:nvPr/>
              </p:nvGrpSpPr>
              <p:grpSpPr>
                <a:xfrm>
                  <a:off x="-1029641" y="418159"/>
                  <a:ext cx="492508" cy="492508"/>
                  <a:chOff x="-1188426" y="919606"/>
                  <a:chExt cx="492508" cy="492508"/>
                </a:xfrm>
              </p:grpSpPr>
              <p:cxnSp>
                <p:nvCxnSpPr>
                  <p:cNvPr id="203" name="Straight Connector 202"/>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p:cNvGrpSpPr/>
                <p:nvPr/>
              </p:nvGrpSpPr>
              <p:grpSpPr>
                <a:xfrm rot="1320000">
                  <a:off x="-1029641" y="418159"/>
                  <a:ext cx="492508" cy="492508"/>
                  <a:chOff x="-1188426" y="919606"/>
                  <a:chExt cx="492508" cy="492508"/>
                </a:xfrm>
              </p:grpSpPr>
              <p:cxnSp>
                <p:nvCxnSpPr>
                  <p:cNvPr id="199" name="Straight Connector 198"/>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8" name="Oval 197"/>
                <p:cNvSpPr/>
                <p:nvPr/>
              </p:nvSpPr>
              <p:spPr>
                <a:xfrm>
                  <a:off x="-983952" y="479224"/>
                  <a:ext cx="401130" cy="370378"/>
                </a:xfrm>
                <a:prstGeom prst="ellipse">
                  <a:avLst/>
                </a:prstGeom>
                <a:solidFill>
                  <a:srgbClr val="BFDDA3"/>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68</a:t>
                  </a:r>
                  <a:r>
                    <a:rPr kumimoji="0" lang="en-US" sz="1100" b="0" i="0" u="none" strike="noStrike" kern="0" cap="none" spc="0" normalizeH="0" baseline="44000" noProof="0" dirty="0">
                      <a:ln>
                        <a:noFill/>
                      </a:ln>
                      <a:solidFill>
                        <a:srgbClr val="00703C"/>
                      </a:solidFill>
                      <a:effectLst>
                        <a:outerShdw blurRad="38100" dist="38100" dir="2700000" algn="tl">
                          <a:srgbClr val="000000">
                            <a:alpha val="43137"/>
                          </a:srgbClr>
                        </a:outerShdw>
                      </a:effectLst>
                      <a:uLnTx/>
                      <a:uFillTx/>
                    </a:rPr>
                    <a:t>o</a:t>
                  </a:r>
                </a:p>
              </p:txBody>
            </p:sp>
          </p:grpSp>
        </p:grpSp>
        <p:sp>
          <p:nvSpPr>
            <p:cNvPr id="222" name="Rectangle 221"/>
            <p:cNvSpPr/>
            <p:nvPr/>
          </p:nvSpPr>
          <p:spPr>
            <a:xfrm>
              <a:off x="77782" y="3729946"/>
              <a:ext cx="576017" cy="340665"/>
            </a:xfrm>
            <a:prstGeom prst="rect">
              <a:avLst/>
            </a:prstGeom>
            <a:blipFill dpi="0" rotWithShape="1">
              <a:blip r:embed="rId9">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grpSp>
    </p:spTree>
    <p:extLst>
      <p:ext uri="{BB962C8B-B14F-4D97-AF65-F5344CB8AC3E}">
        <p14:creationId xmlns:p14="http://schemas.microsoft.com/office/powerpoint/2010/main" val="2973858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Regulatory Issues</a:t>
            </a:r>
          </a:p>
        </p:txBody>
      </p:sp>
      <p:sp>
        <p:nvSpPr>
          <p:cNvPr id="3" name="Content Placeholder 2"/>
          <p:cNvSpPr>
            <a:spLocks noGrp="1"/>
          </p:cNvSpPr>
          <p:nvPr>
            <p:ph idx="1"/>
          </p:nvPr>
        </p:nvSpPr>
        <p:spPr>
          <a:xfrm>
            <a:off x="166861" y="1079788"/>
            <a:ext cx="8596139" cy="4402490"/>
          </a:xfrm>
        </p:spPr>
        <p:txBody>
          <a:bodyPr/>
          <a:lstStyle/>
          <a:p>
            <a:pPr>
              <a:spcBef>
                <a:spcPts val="0"/>
              </a:spcBef>
            </a:pPr>
            <a:r>
              <a:rPr lang="en-US" sz="2000" dirty="0"/>
              <a:t>BAS meets both the spirit and letter of internet regulatory legislation by offering user initiated choices for both standard and premium services</a:t>
            </a:r>
          </a:p>
          <a:p>
            <a:pPr lvl="0">
              <a:spcBef>
                <a:spcPts val="0"/>
              </a:spcBef>
            </a:pPr>
            <a:r>
              <a:rPr lang="en-US" sz="2000" dirty="0"/>
              <a:t>The Intention is that BAS provides assure high quality service </a:t>
            </a:r>
            <a:r>
              <a:rPr lang="en-US" sz="2000" u="sng" dirty="0"/>
              <a:t>access</a:t>
            </a:r>
            <a:r>
              <a:rPr lang="en-US" sz="2000" dirty="0"/>
              <a:t> to Cloud/web based Services which services may also be available with a standard Internet connection</a:t>
            </a:r>
          </a:p>
          <a:p>
            <a:pPr lvl="0">
              <a:spcBef>
                <a:spcPts val="0"/>
              </a:spcBef>
            </a:pPr>
            <a:endParaRPr lang="en-US" sz="2000" dirty="0"/>
          </a:p>
          <a:p>
            <a:pPr lvl="0">
              <a:spcBef>
                <a:spcPts val="0"/>
              </a:spcBef>
            </a:pPr>
            <a:endParaRPr lang="en-US" sz="2000" dirty="0"/>
          </a:p>
          <a:p>
            <a:pPr lvl="0">
              <a:spcBef>
                <a:spcPts val="0"/>
              </a:spcBef>
            </a:pPr>
            <a:endParaRPr lang="en-US" sz="2000" dirty="0"/>
          </a:p>
          <a:p>
            <a:pPr lvl="0">
              <a:spcBef>
                <a:spcPts val="0"/>
              </a:spcBef>
            </a:pPr>
            <a:endParaRPr lang="en-US" sz="2000" dirty="0"/>
          </a:p>
          <a:p>
            <a:pPr lvl="0">
              <a:spcBef>
                <a:spcPts val="0"/>
              </a:spcBef>
            </a:pPr>
            <a:r>
              <a:rPr lang="en-US" sz="2000" dirty="0"/>
              <a:t>Standard Internet access to all Internet services is </a:t>
            </a:r>
            <a:r>
              <a:rPr lang="en-US" sz="2000" u="sng" dirty="0"/>
              <a:t>always </a:t>
            </a:r>
            <a:r>
              <a:rPr lang="en-US" sz="2000" dirty="0"/>
              <a:t>available</a:t>
            </a:r>
          </a:p>
          <a:p>
            <a:pPr lvl="0">
              <a:spcBef>
                <a:spcPts val="0"/>
              </a:spcBef>
            </a:pPr>
            <a:r>
              <a:rPr lang="en-US" sz="2000" dirty="0"/>
              <a:t>Non-public and enhanced versions of services may be available only via BAS</a:t>
            </a:r>
          </a:p>
          <a:p>
            <a:pPr lvl="0">
              <a:spcBef>
                <a:spcPts val="0"/>
              </a:spcBef>
            </a:pPr>
            <a:r>
              <a:rPr lang="en-US" sz="2000" dirty="0"/>
              <a:t>BAS services are offered such that standard Internet services can still meet the contracted service levels in an equitable manner</a:t>
            </a:r>
          </a:p>
          <a:p>
            <a:pPr>
              <a:spcBef>
                <a:spcPts val="0"/>
              </a:spcBef>
            </a:pPr>
            <a:r>
              <a:rPr lang="en-US" sz="2000" dirty="0"/>
              <a:t>BAS services are offered given sufficient network capacity</a:t>
            </a:r>
          </a:p>
        </p:txBody>
      </p:sp>
      <p:grpSp>
        <p:nvGrpSpPr>
          <p:cNvPr id="205" name="Group 204"/>
          <p:cNvGrpSpPr/>
          <p:nvPr/>
        </p:nvGrpSpPr>
        <p:grpSpPr>
          <a:xfrm>
            <a:off x="2350299" y="5649219"/>
            <a:ext cx="4265654" cy="883350"/>
            <a:chOff x="2350299" y="5649219"/>
            <a:chExt cx="4265654" cy="883350"/>
          </a:xfrm>
        </p:grpSpPr>
        <p:pic>
          <p:nvPicPr>
            <p:cNvPr id="164" name="Picture 163"/>
            <p:cNvPicPr>
              <a:picLocks noChangeAspect="1"/>
            </p:cNvPicPr>
            <p:nvPr/>
          </p:nvPicPr>
          <p:blipFill>
            <a:blip r:embed="rId3"/>
            <a:stretch>
              <a:fillRect/>
            </a:stretch>
          </p:blipFill>
          <p:spPr>
            <a:xfrm>
              <a:off x="2350299" y="5664232"/>
              <a:ext cx="903890" cy="868337"/>
            </a:xfrm>
            <a:prstGeom prst="rect">
              <a:avLst/>
            </a:prstGeom>
            <a:effectLst>
              <a:softEdge rad="63500"/>
            </a:effectLst>
          </p:spPr>
        </p:pic>
        <p:grpSp>
          <p:nvGrpSpPr>
            <p:cNvPr id="28" name="Group 27"/>
            <p:cNvGrpSpPr/>
            <p:nvPr/>
          </p:nvGrpSpPr>
          <p:grpSpPr>
            <a:xfrm>
              <a:off x="5561796" y="5676233"/>
              <a:ext cx="685162" cy="856336"/>
              <a:chOff x="3451239" y="3343961"/>
              <a:chExt cx="780199" cy="994851"/>
            </a:xfrm>
          </p:grpSpPr>
          <p:grpSp>
            <p:nvGrpSpPr>
              <p:cNvPr id="29" name="Group 28"/>
              <p:cNvGrpSpPr/>
              <p:nvPr/>
            </p:nvGrpSpPr>
            <p:grpSpPr>
              <a:xfrm>
                <a:off x="3781031" y="3496755"/>
                <a:ext cx="160014" cy="217634"/>
                <a:chOff x="3117852" y="3657600"/>
                <a:chExt cx="160014" cy="217634"/>
              </a:xfrm>
            </p:grpSpPr>
            <p:grpSp>
              <p:nvGrpSpPr>
                <p:cNvPr id="150" name="Group 149"/>
                <p:cNvGrpSpPr/>
                <p:nvPr/>
              </p:nvGrpSpPr>
              <p:grpSpPr>
                <a:xfrm>
                  <a:off x="3117852" y="3657600"/>
                  <a:ext cx="160014" cy="103503"/>
                  <a:chOff x="3117852" y="3657600"/>
                  <a:chExt cx="160014" cy="103503"/>
                </a:xfrm>
              </p:grpSpPr>
              <p:grpSp>
                <p:nvGrpSpPr>
                  <p:cNvPr id="158" name="Group 157"/>
                  <p:cNvGrpSpPr/>
                  <p:nvPr/>
                </p:nvGrpSpPr>
                <p:grpSpPr>
                  <a:xfrm>
                    <a:off x="3117852" y="3657600"/>
                    <a:ext cx="160014" cy="45719"/>
                    <a:chOff x="3117852" y="3657600"/>
                    <a:chExt cx="533400" cy="152402"/>
                  </a:xfrm>
                </p:grpSpPr>
                <p:sp>
                  <p:nvSpPr>
                    <p:cNvPr id="162" name="Rectangle 1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63" name="Rectangle 1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59" name="Group 158"/>
                  <p:cNvGrpSpPr/>
                  <p:nvPr/>
                </p:nvGrpSpPr>
                <p:grpSpPr>
                  <a:xfrm>
                    <a:off x="3117852" y="3715384"/>
                    <a:ext cx="160014" cy="45719"/>
                    <a:chOff x="3117852" y="3657600"/>
                    <a:chExt cx="533400" cy="152402"/>
                  </a:xfrm>
                </p:grpSpPr>
                <p:sp>
                  <p:nvSpPr>
                    <p:cNvPr id="160" name="Rectangle 1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61" name="Rectangle 1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51" name="Group 150"/>
                <p:cNvGrpSpPr/>
                <p:nvPr/>
              </p:nvGrpSpPr>
              <p:grpSpPr>
                <a:xfrm>
                  <a:off x="3117852" y="3771731"/>
                  <a:ext cx="160014" cy="103503"/>
                  <a:chOff x="3270252" y="3810000"/>
                  <a:chExt cx="160014" cy="103503"/>
                </a:xfrm>
              </p:grpSpPr>
              <p:grpSp>
                <p:nvGrpSpPr>
                  <p:cNvPr id="152" name="Group 151"/>
                  <p:cNvGrpSpPr/>
                  <p:nvPr/>
                </p:nvGrpSpPr>
                <p:grpSpPr>
                  <a:xfrm>
                    <a:off x="3270252" y="3810000"/>
                    <a:ext cx="160014" cy="45719"/>
                    <a:chOff x="3117852" y="3657600"/>
                    <a:chExt cx="533400" cy="152402"/>
                  </a:xfrm>
                </p:grpSpPr>
                <p:sp>
                  <p:nvSpPr>
                    <p:cNvPr id="156" name="Rectangle 1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57" name="Rectangle 1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53" name="Group 152"/>
                  <p:cNvGrpSpPr/>
                  <p:nvPr/>
                </p:nvGrpSpPr>
                <p:grpSpPr>
                  <a:xfrm>
                    <a:off x="3270252" y="3867784"/>
                    <a:ext cx="160014" cy="45719"/>
                    <a:chOff x="3117852" y="3657600"/>
                    <a:chExt cx="533400" cy="152402"/>
                  </a:xfrm>
                </p:grpSpPr>
                <p:sp>
                  <p:nvSpPr>
                    <p:cNvPr id="154" name="Rectangle 1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55" name="Rectangle 1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30" name="Group 29"/>
              <p:cNvGrpSpPr/>
              <p:nvPr/>
            </p:nvGrpSpPr>
            <p:grpSpPr>
              <a:xfrm>
                <a:off x="3519054" y="3496755"/>
                <a:ext cx="160014" cy="217634"/>
                <a:chOff x="3117852" y="3657600"/>
                <a:chExt cx="160014" cy="217634"/>
              </a:xfrm>
            </p:grpSpPr>
            <p:grpSp>
              <p:nvGrpSpPr>
                <p:cNvPr id="136" name="Group 135"/>
                <p:cNvGrpSpPr/>
                <p:nvPr/>
              </p:nvGrpSpPr>
              <p:grpSpPr>
                <a:xfrm>
                  <a:off x="3117852" y="3657600"/>
                  <a:ext cx="160014" cy="103503"/>
                  <a:chOff x="3117852" y="3657600"/>
                  <a:chExt cx="160014" cy="103503"/>
                </a:xfrm>
              </p:grpSpPr>
              <p:grpSp>
                <p:nvGrpSpPr>
                  <p:cNvPr id="144" name="Group 143"/>
                  <p:cNvGrpSpPr/>
                  <p:nvPr/>
                </p:nvGrpSpPr>
                <p:grpSpPr>
                  <a:xfrm>
                    <a:off x="3117852" y="3657600"/>
                    <a:ext cx="160014" cy="45719"/>
                    <a:chOff x="3117852" y="3657600"/>
                    <a:chExt cx="533400" cy="152402"/>
                  </a:xfrm>
                </p:grpSpPr>
                <p:sp>
                  <p:nvSpPr>
                    <p:cNvPr id="148" name="Rectangle 1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49" name="Rectangle 1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45" name="Group 144"/>
                  <p:cNvGrpSpPr/>
                  <p:nvPr/>
                </p:nvGrpSpPr>
                <p:grpSpPr>
                  <a:xfrm>
                    <a:off x="3117852" y="3715384"/>
                    <a:ext cx="160014" cy="45719"/>
                    <a:chOff x="3117852" y="3657600"/>
                    <a:chExt cx="533400" cy="152402"/>
                  </a:xfrm>
                </p:grpSpPr>
                <p:sp>
                  <p:nvSpPr>
                    <p:cNvPr id="146" name="Rectangle 1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47" name="Rectangle 1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7" name="Group 136"/>
                <p:cNvGrpSpPr/>
                <p:nvPr/>
              </p:nvGrpSpPr>
              <p:grpSpPr>
                <a:xfrm>
                  <a:off x="3117852" y="3771731"/>
                  <a:ext cx="160014" cy="103503"/>
                  <a:chOff x="3270252" y="3810000"/>
                  <a:chExt cx="160014" cy="103503"/>
                </a:xfrm>
              </p:grpSpPr>
              <p:grpSp>
                <p:nvGrpSpPr>
                  <p:cNvPr id="138" name="Group 137"/>
                  <p:cNvGrpSpPr/>
                  <p:nvPr/>
                </p:nvGrpSpPr>
                <p:grpSpPr>
                  <a:xfrm>
                    <a:off x="3270252" y="3810000"/>
                    <a:ext cx="160014" cy="45719"/>
                    <a:chOff x="3117852" y="3657600"/>
                    <a:chExt cx="533400" cy="152402"/>
                  </a:xfrm>
                </p:grpSpPr>
                <p:sp>
                  <p:nvSpPr>
                    <p:cNvPr id="142" name="Rectangle 1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43" name="Rectangle 1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9" name="Group 138"/>
                  <p:cNvGrpSpPr/>
                  <p:nvPr/>
                </p:nvGrpSpPr>
                <p:grpSpPr>
                  <a:xfrm>
                    <a:off x="3270252" y="3867784"/>
                    <a:ext cx="160014" cy="45719"/>
                    <a:chOff x="3117852" y="3657600"/>
                    <a:chExt cx="533400" cy="152402"/>
                  </a:xfrm>
                </p:grpSpPr>
                <p:sp>
                  <p:nvSpPr>
                    <p:cNvPr id="140" name="Rectangle 1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41" name="Rectangle 1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31" name="Group 30"/>
              <p:cNvGrpSpPr/>
              <p:nvPr/>
            </p:nvGrpSpPr>
            <p:grpSpPr>
              <a:xfrm>
                <a:off x="3624335" y="3495657"/>
                <a:ext cx="160014" cy="217634"/>
                <a:chOff x="3117852" y="3657600"/>
                <a:chExt cx="160014" cy="217634"/>
              </a:xfrm>
            </p:grpSpPr>
            <p:grpSp>
              <p:nvGrpSpPr>
                <p:cNvPr id="122" name="Group 121"/>
                <p:cNvGrpSpPr/>
                <p:nvPr/>
              </p:nvGrpSpPr>
              <p:grpSpPr>
                <a:xfrm>
                  <a:off x="3117852" y="3657600"/>
                  <a:ext cx="160014" cy="103503"/>
                  <a:chOff x="3117852" y="3657600"/>
                  <a:chExt cx="160014" cy="103503"/>
                </a:xfrm>
              </p:grpSpPr>
              <p:grpSp>
                <p:nvGrpSpPr>
                  <p:cNvPr id="130" name="Group 129"/>
                  <p:cNvGrpSpPr/>
                  <p:nvPr/>
                </p:nvGrpSpPr>
                <p:grpSpPr>
                  <a:xfrm>
                    <a:off x="3117852" y="3657600"/>
                    <a:ext cx="160014" cy="45719"/>
                    <a:chOff x="3117852" y="3657600"/>
                    <a:chExt cx="533400" cy="152402"/>
                  </a:xfrm>
                </p:grpSpPr>
                <p:sp>
                  <p:nvSpPr>
                    <p:cNvPr id="134" name="Rectangle 1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 name="Rectangle 1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1" name="Group 130"/>
                  <p:cNvGrpSpPr/>
                  <p:nvPr/>
                </p:nvGrpSpPr>
                <p:grpSpPr>
                  <a:xfrm>
                    <a:off x="3117852" y="3715384"/>
                    <a:ext cx="160014" cy="45719"/>
                    <a:chOff x="3117852" y="3657600"/>
                    <a:chExt cx="533400" cy="152402"/>
                  </a:xfrm>
                </p:grpSpPr>
                <p:sp>
                  <p:nvSpPr>
                    <p:cNvPr id="132" name="Rectangle 1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3" name="Rectangle 1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23" name="Group 122"/>
                <p:cNvGrpSpPr/>
                <p:nvPr/>
              </p:nvGrpSpPr>
              <p:grpSpPr>
                <a:xfrm>
                  <a:off x="3117852" y="3771731"/>
                  <a:ext cx="160014" cy="103503"/>
                  <a:chOff x="3270252" y="3810000"/>
                  <a:chExt cx="160014" cy="103503"/>
                </a:xfrm>
              </p:grpSpPr>
              <p:grpSp>
                <p:nvGrpSpPr>
                  <p:cNvPr id="124" name="Group 123"/>
                  <p:cNvGrpSpPr/>
                  <p:nvPr/>
                </p:nvGrpSpPr>
                <p:grpSpPr>
                  <a:xfrm>
                    <a:off x="3270252" y="3810000"/>
                    <a:ext cx="160014" cy="45719"/>
                    <a:chOff x="3117852" y="3657600"/>
                    <a:chExt cx="533400" cy="152402"/>
                  </a:xfrm>
                </p:grpSpPr>
                <p:sp>
                  <p:nvSpPr>
                    <p:cNvPr id="128" name="Rectangle 1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 name="Rectangle 1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5" name="Group 124"/>
                  <p:cNvGrpSpPr/>
                  <p:nvPr/>
                </p:nvGrpSpPr>
                <p:grpSpPr>
                  <a:xfrm>
                    <a:off x="3270252" y="3867784"/>
                    <a:ext cx="160014" cy="45719"/>
                    <a:chOff x="3117852" y="3657600"/>
                    <a:chExt cx="533400" cy="152402"/>
                  </a:xfrm>
                </p:grpSpPr>
                <p:sp>
                  <p:nvSpPr>
                    <p:cNvPr id="126" name="Rectangle 1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7" name="Rectangle 1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32" name="Group 31"/>
              <p:cNvGrpSpPr/>
              <p:nvPr/>
            </p:nvGrpSpPr>
            <p:grpSpPr>
              <a:xfrm>
                <a:off x="3886312" y="3495657"/>
                <a:ext cx="160014" cy="217634"/>
                <a:chOff x="3117852" y="3657600"/>
                <a:chExt cx="160014" cy="217634"/>
              </a:xfrm>
            </p:grpSpPr>
            <p:grpSp>
              <p:nvGrpSpPr>
                <p:cNvPr id="108" name="Group 107"/>
                <p:cNvGrpSpPr/>
                <p:nvPr/>
              </p:nvGrpSpPr>
              <p:grpSpPr>
                <a:xfrm>
                  <a:off x="3117852" y="3657600"/>
                  <a:ext cx="160014" cy="103503"/>
                  <a:chOff x="3117852" y="3657600"/>
                  <a:chExt cx="160014" cy="103503"/>
                </a:xfrm>
              </p:grpSpPr>
              <p:grpSp>
                <p:nvGrpSpPr>
                  <p:cNvPr id="116" name="Group 115"/>
                  <p:cNvGrpSpPr/>
                  <p:nvPr/>
                </p:nvGrpSpPr>
                <p:grpSpPr>
                  <a:xfrm>
                    <a:off x="3117852" y="3657600"/>
                    <a:ext cx="160014" cy="45719"/>
                    <a:chOff x="3117852" y="3657600"/>
                    <a:chExt cx="533400" cy="152402"/>
                  </a:xfrm>
                </p:grpSpPr>
                <p:sp>
                  <p:nvSpPr>
                    <p:cNvPr id="120" name="Rectangle 1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1" name="Rectangle 1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17" name="Group 116"/>
                  <p:cNvGrpSpPr/>
                  <p:nvPr/>
                </p:nvGrpSpPr>
                <p:grpSpPr>
                  <a:xfrm>
                    <a:off x="3117852" y="3715384"/>
                    <a:ext cx="160014" cy="45719"/>
                    <a:chOff x="3117852" y="3657600"/>
                    <a:chExt cx="533400" cy="152402"/>
                  </a:xfrm>
                </p:grpSpPr>
                <p:sp>
                  <p:nvSpPr>
                    <p:cNvPr id="118" name="Rectangle 1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19" name="Rectangle 1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09" name="Group 108"/>
                <p:cNvGrpSpPr/>
                <p:nvPr/>
              </p:nvGrpSpPr>
              <p:grpSpPr>
                <a:xfrm>
                  <a:off x="3117852" y="3771731"/>
                  <a:ext cx="160014" cy="103503"/>
                  <a:chOff x="3270252" y="3810000"/>
                  <a:chExt cx="160014" cy="103503"/>
                </a:xfrm>
              </p:grpSpPr>
              <p:grpSp>
                <p:nvGrpSpPr>
                  <p:cNvPr id="110" name="Group 109"/>
                  <p:cNvGrpSpPr/>
                  <p:nvPr/>
                </p:nvGrpSpPr>
                <p:grpSpPr>
                  <a:xfrm>
                    <a:off x="3270252" y="3810000"/>
                    <a:ext cx="160014" cy="45719"/>
                    <a:chOff x="3117852" y="3657600"/>
                    <a:chExt cx="533400" cy="152402"/>
                  </a:xfrm>
                </p:grpSpPr>
                <p:sp>
                  <p:nvSpPr>
                    <p:cNvPr id="114" name="Rectangle 1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15" name="Rectangle 1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11" name="Group 110"/>
                  <p:cNvGrpSpPr/>
                  <p:nvPr/>
                </p:nvGrpSpPr>
                <p:grpSpPr>
                  <a:xfrm>
                    <a:off x="3270252" y="3867784"/>
                    <a:ext cx="160014" cy="45719"/>
                    <a:chOff x="3117852" y="3657600"/>
                    <a:chExt cx="533400" cy="152402"/>
                  </a:xfrm>
                </p:grpSpPr>
                <p:sp>
                  <p:nvSpPr>
                    <p:cNvPr id="112" name="Rectangle 1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13" name="Rectangle 1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33" name="Group 32"/>
              <p:cNvGrpSpPr/>
              <p:nvPr/>
            </p:nvGrpSpPr>
            <p:grpSpPr>
              <a:xfrm>
                <a:off x="3500268" y="3762881"/>
                <a:ext cx="693677" cy="510824"/>
                <a:chOff x="2355850" y="3784939"/>
                <a:chExt cx="693677" cy="510824"/>
              </a:xfrm>
            </p:grpSpPr>
            <p:grpSp>
              <p:nvGrpSpPr>
                <p:cNvPr id="48" name="Group 47"/>
                <p:cNvGrpSpPr/>
                <p:nvPr/>
              </p:nvGrpSpPr>
              <p:grpSpPr>
                <a:xfrm>
                  <a:off x="2617827" y="3784939"/>
                  <a:ext cx="160014" cy="217634"/>
                  <a:chOff x="3117852" y="3657600"/>
                  <a:chExt cx="160014" cy="217634"/>
                </a:xfrm>
              </p:grpSpPr>
              <p:grpSp>
                <p:nvGrpSpPr>
                  <p:cNvPr id="94" name="Group 93"/>
                  <p:cNvGrpSpPr/>
                  <p:nvPr/>
                </p:nvGrpSpPr>
                <p:grpSpPr>
                  <a:xfrm>
                    <a:off x="3117852" y="3657600"/>
                    <a:ext cx="160014" cy="103503"/>
                    <a:chOff x="3117852" y="3657600"/>
                    <a:chExt cx="160014" cy="103503"/>
                  </a:xfrm>
                </p:grpSpPr>
                <p:grpSp>
                  <p:nvGrpSpPr>
                    <p:cNvPr id="102" name="Group 101"/>
                    <p:cNvGrpSpPr/>
                    <p:nvPr/>
                  </p:nvGrpSpPr>
                  <p:grpSpPr>
                    <a:xfrm>
                      <a:off x="3117852" y="3657600"/>
                      <a:ext cx="160014" cy="45719"/>
                      <a:chOff x="3117852" y="3657600"/>
                      <a:chExt cx="533400" cy="152402"/>
                    </a:xfrm>
                  </p:grpSpPr>
                  <p:sp>
                    <p:nvSpPr>
                      <p:cNvPr id="106" name="Rectangle 1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7" name="Rectangle 1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03" name="Group 102"/>
                    <p:cNvGrpSpPr/>
                    <p:nvPr/>
                  </p:nvGrpSpPr>
                  <p:grpSpPr>
                    <a:xfrm>
                      <a:off x="3117852" y="3715384"/>
                      <a:ext cx="160014" cy="45719"/>
                      <a:chOff x="3117852" y="3657600"/>
                      <a:chExt cx="533400" cy="152402"/>
                    </a:xfrm>
                  </p:grpSpPr>
                  <p:sp>
                    <p:nvSpPr>
                      <p:cNvPr id="104" name="Rectangle 1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5" name="Rectangle 1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95" name="Group 94"/>
                  <p:cNvGrpSpPr/>
                  <p:nvPr/>
                </p:nvGrpSpPr>
                <p:grpSpPr>
                  <a:xfrm>
                    <a:off x="3117852" y="3771731"/>
                    <a:ext cx="160014" cy="103503"/>
                    <a:chOff x="3270252" y="3810000"/>
                    <a:chExt cx="160014" cy="103503"/>
                  </a:xfrm>
                </p:grpSpPr>
                <p:grpSp>
                  <p:nvGrpSpPr>
                    <p:cNvPr id="96" name="Group 95"/>
                    <p:cNvGrpSpPr/>
                    <p:nvPr/>
                  </p:nvGrpSpPr>
                  <p:grpSpPr>
                    <a:xfrm>
                      <a:off x="3270252" y="3810000"/>
                      <a:ext cx="160014" cy="45719"/>
                      <a:chOff x="3117852" y="3657600"/>
                      <a:chExt cx="533400" cy="152402"/>
                    </a:xfrm>
                  </p:grpSpPr>
                  <p:sp>
                    <p:nvSpPr>
                      <p:cNvPr id="100" name="Rectangle 9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1" name="Rectangle 10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97" name="Group 96"/>
                    <p:cNvGrpSpPr/>
                    <p:nvPr/>
                  </p:nvGrpSpPr>
                  <p:grpSpPr>
                    <a:xfrm>
                      <a:off x="3270252" y="3867784"/>
                      <a:ext cx="160014" cy="45719"/>
                      <a:chOff x="3117852" y="3657600"/>
                      <a:chExt cx="533400" cy="152402"/>
                    </a:xfrm>
                  </p:grpSpPr>
                  <p:sp>
                    <p:nvSpPr>
                      <p:cNvPr id="98" name="Rectangle 9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99" name="Rectangle 9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49" name="Group 48"/>
                <p:cNvGrpSpPr/>
                <p:nvPr/>
              </p:nvGrpSpPr>
              <p:grpSpPr>
                <a:xfrm>
                  <a:off x="2355850" y="3784939"/>
                  <a:ext cx="160014" cy="217634"/>
                  <a:chOff x="3117852" y="3657600"/>
                  <a:chExt cx="160014" cy="217634"/>
                </a:xfrm>
              </p:grpSpPr>
              <p:grpSp>
                <p:nvGrpSpPr>
                  <p:cNvPr id="80" name="Group 79"/>
                  <p:cNvGrpSpPr/>
                  <p:nvPr/>
                </p:nvGrpSpPr>
                <p:grpSpPr>
                  <a:xfrm>
                    <a:off x="3117852" y="3657600"/>
                    <a:ext cx="160014" cy="103503"/>
                    <a:chOff x="3117852" y="3657600"/>
                    <a:chExt cx="160014" cy="103503"/>
                  </a:xfrm>
                </p:grpSpPr>
                <p:grpSp>
                  <p:nvGrpSpPr>
                    <p:cNvPr id="88" name="Group 87"/>
                    <p:cNvGrpSpPr/>
                    <p:nvPr/>
                  </p:nvGrpSpPr>
                  <p:grpSpPr>
                    <a:xfrm>
                      <a:off x="3117852" y="3657600"/>
                      <a:ext cx="160014" cy="45719"/>
                      <a:chOff x="3117852" y="3657600"/>
                      <a:chExt cx="533400" cy="152402"/>
                    </a:xfrm>
                  </p:grpSpPr>
                  <p:sp>
                    <p:nvSpPr>
                      <p:cNvPr id="92" name="Rectangle 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93" name="Rectangle 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9" name="Group 88"/>
                    <p:cNvGrpSpPr/>
                    <p:nvPr/>
                  </p:nvGrpSpPr>
                  <p:grpSpPr>
                    <a:xfrm>
                      <a:off x="3117852" y="3715384"/>
                      <a:ext cx="160014" cy="45719"/>
                      <a:chOff x="3117852" y="3657600"/>
                      <a:chExt cx="533400" cy="152402"/>
                    </a:xfrm>
                  </p:grpSpPr>
                  <p:sp>
                    <p:nvSpPr>
                      <p:cNvPr id="90" name="Rectangle 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91" name="Rectangle 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1" name="Group 80"/>
                  <p:cNvGrpSpPr/>
                  <p:nvPr/>
                </p:nvGrpSpPr>
                <p:grpSpPr>
                  <a:xfrm>
                    <a:off x="3117852" y="3771731"/>
                    <a:ext cx="160014" cy="103503"/>
                    <a:chOff x="3270252" y="3810000"/>
                    <a:chExt cx="160014" cy="103503"/>
                  </a:xfrm>
                </p:grpSpPr>
                <p:grpSp>
                  <p:nvGrpSpPr>
                    <p:cNvPr id="82" name="Group 81"/>
                    <p:cNvGrpSpPr/>
                    <p:nvPr/>
                  </p:nvGrpSpPr>
                  <p:grpSpPr>
                    <a:xfrm>
                      <a:off x="3270252" y="3810000"/>
                      <a:ext cx="160014" cy="45719"/>
                      <a:chOff x="3117852" y="3657600"/>
                      <a:chExt cx="533400" cy="152402"/>
                    </a:xfrm>
                  </p:grpSpPr>
                  <p:sp>
                    <p:nvSpPr>
                      <p:cNvPr id="86" name="Rectangle 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7" name="Rectangle 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 name="Group 82"/>
                    <p:cNvGrpSpPr/>
                    <p:nvPr/>
                  </p:nvGrpSpPr>
                  <p:grpSpPr>
                    <a:xfrm>
                      <a:off x="3270252" y="3867784"/>
                      <a:ext cx="160014" cy="45719"/>
                      <a:chOff x="3117852" y="3657600"/>
                      <a:chExt cx="533400" cy="152402"/>
                    </a:xfrm>
                  </p:grpSpPr>
                  <p:sp>
                    <p:nvSpPr>
                      <p:cNvPr id="84" name="Rectangle 8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5" name="Rectangle 8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0" name="Group 49"/>
                <p:cNvGrpSpPr/>
                <p:nvPr/>
              </p:nvGrpSpPr>
              <p:grpSpPr>
                <a:xfrm>
                  <a:off x="2627536" y="4078129"/>
                  <a:ext cx="160014" cy="217634"/>
                  <a:chOff x="3117852" y="3657600"/>
                  <a:chExt cx="160014" cy="217634"/>
                </a:xfrm>
              </p:grpSpPr>
              <p:grpSp>
                <p:nvGrpSpPr>
                  <p:cNvPr id="66" name="Group 65"/>
                  <p:cNvGrpSpPr/>
                  <p:nvPr/>
                </p:nvGrpSpPr>
                <p:grpSpPr>
                  <a:xfrm>
                    <a:off x="3117852" y="3657600"/>
                    <a:ext cx="160014" cy="103503"/>
                    <a:chOff x="3117852" y="3657600"/>
                    <a:chExt cx="160014" cy="103503"/>
                  </a:xfrm>
                </p:grpSpPr>
                <p:grpSp>
                  <p:nvGrpSpPr>
                    <p:cNvPr id="74" name="Group 73"/>
                    <p:cNvGrpSpPr/>
                    <p:nvPr/>
                  </p:nvGrpSpPr>
                  <p:grpSpPr>
                    <a:xfrm>
                      <a:off x="3117852" y="3657600"/>
                      <a:ext cx="160014" cy="45719"/>
                      <a:chOff x="3117852" y="3657600"/>
                      <a:chExt cx="533400" cy="152402"/>
                    </a:xfrm>
                  </p:grpSpPr>
                  <p:sp>
                    <p:nvSpPr>
                      <p:cNvPr id="78" name="Rectangle 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79" name="Rectangle 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75" name="Group 74"/>
                    <p:cNvGrpSpPr/>
                    <p:nvPr/>
                  </p:nvGrpSpPr>
                  <p:grpSpPr>
                    <a:xfrm>
                      <a:off x="3117852" y="3715384"/>
                      <a:ext cx="160014" cy="45719"/>
                      <a:chOff x="3117852" y="3657600"/>
                      <a:chExt cx="533400" cy="152402"/>
                    </a:xfrm>
                  </p:grpSpPr>
                  <p:sp>
                    <p:nvSpPr>
                      <p:cNvPr id="76" name="Rectangle 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77" name="Rectangle 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7" name="Group 66"/>
                  <p:cNvGrpSpPr/>
                  <p:nvPr/>
                </p:nvGrpSpPr>
                <p:grpSpPr>
                  <a:xfrm>
                    <a:off x="3117852" y="3771731"/>
                    <a:ext cx="160014" cy="103503"/>
                    <a:chOff x="3270252" y="3810000"/>
                    <a:chExt cx="160014" cy="103503"/>
                  </a:xfrm>
                </p:grpSpPr>
                <p:grpSp>
                  <p:nvGrpSpPr>
                    <p:cNvPr id="68" name="Group 67"/>
                    <p:cNvGrpSpPr/>
                    <p:nvPr/>
                  </p:nvGrpSpPr>
                  <p:grpSpPr>
                    <a:xfrm>
                      <a:off x="3270252" y="3810000"/>
                      <a:ext cx="160014" cy="45719"/>
                      <a:chOff x="3117852" y="3657600"/>
                      <a:chExt cx="533400" cy="152402"/>
                    </a:xfrm>
                  </p:grpSpPr>
                  <p:sp>
                    <p:nvSpPr>
                      <p:cNvPr id="72" name="Rectangle 7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73" name="Rectangle 7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9" name="Group 68"/>
                    <p:cNvGrpSpPr/>
                    <p:nvPr/>
                  </p:nvGrpSpPr>
                  <p:grpSpPr>
                    <a:xfrm>
                      <a:off x="3270252" y="3867784"/>
                      <a:ext cx="160014" cy="45719"/>
                      <a:chOff x="3117852" y="3657600"/>
                      <a:chExt cx="533400" cy="152402"/>
                    </a:xfrm>
                  </p:grpSpPr>
                  <p:sp>
                    <p:nvSpPr>
                      <p:cNvPr id="70" name="Rectangle 6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71" name="Rectangle 7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1" name="Group 50"/>
                <p:cNvGrpSpPr/>
                <p:nvPr/>
              </p:nvGrpSpPr>
              <p:grpSpPr>
                <a:xfrm>
                  <a:off x="2889513" y="4078129"/>
                  <a:ext cx="160014" cy="217634"/>
                  <a:chOff x="3117852" y="3657600"/>
                  <a:chExt cx="160014" cy="217634"/>
                </a:xfrm>
              </p:grpSpPr>
              <p:grpSp>
                <p:nvGrpSpPr>
                  <p:cNvPr id="52" name="Group 51"/>
                  <p:cNvGrpSpPr/>
                  <p:nvPr/>
                </p:nvGrpSpPr>
                <p:grpSpPr>
                  <a:xfrm>
                    <a:off x="3117852" y="3657600"/>
                    <a:ext cx="160014" cy="103503"/>
                    <a:chOff x="3117852" y="3657600"/>
                    <a:chExt cx="160014" cy="103503"/>
                  </a:xfrm>
                </p:grpSpPr>
                <p:grpSp>
                  <p:nvGrpSpPr>
                    <p:cNvPr id="60" name="Group 59"/>
                    <p:cNvGrpSpPr/>
                    <p:nvPr/>
                  </p:nvGrpSpPr>
                  <p:grpSpPr>
                    <a:xfrm>
                      <a:off x="3117852" y="3657600"/>
                      <a:ext cx="160014" cy="45719"/>
                      <a:chOff x="3117852" y="3657600"/>
                      <a:chExt cx="533400" cy="152402"/>
                    </a:xfrm>
                  </p:grpSpPr>
                  <p:sp>
                    <p:nvSpPr>
                      <p:cNvPr id="64" name="Rectangle 6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 name="Rectangle 6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 name="Group 60"/>
                    <p:cNvGrpSpPr/>
                    <p:nvPr/>
                  </p:nvGrpSpPr>
                  <p:grpSpPr>
                    <a:xfrm>
                      <a:off x="3117852" y="3715384"/>
                      <a:ext cx="160014" cy="45719"/>
                      <a:chOff x="3117852" y="3657600"/>
                      <a:chExt cx="533400" cy="152402"/>
                    </a:xfrm>
                  </p:grpSpPr>
                  <p:sp>
                    <p:nvSpPr>
                      <p:cNvPr id="62" name="Rectangle 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 name="Rectangle 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3" name="Group 52"/>
                  <p:cNvGrpSpPr/>
                  <p:nvPr/>
                </p:nvGrpSpPr>
                <p:grpSpPr>
                  <a:xfrm>
                    <a:off x="3117852" y="3771731"/>
                    <a:ext cx="160014" cy="103503"/>
                    <a:chOff x="3270252" y="3810000"/>
                    <a:chExt cx="160014" cy="103503"/>
                  </a:xfrm>
                </p:grpSpPr>
                <p:grpSp>
                  <p:nvGrpSpPr>
                    <p:cNvPr id="54" name="Group 53"/>
                    <p:cNvGrpSpPr/>
                    <p:nvPr/>
                  </p:nvGrpSpPr>
                  <p:grpSpPr>
                    <a:xfrm>
                      <a:off x="3270252" y="3810000"/>
                      <a:ext cx="160014" cy="45719"/>
                      <a:chOff x="3117852" y="3657600"/>
                      <a:chExt cx="533400" cy="152402"/>
                    </a:xfrm>
                  </p:grpSpPr>
                  <p:sp>
                    <p:nvSpPr>
                      <p:cNvPr id="58" name="Rectangle 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 name="Rectangle 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5" name="Group 54"/>
                    <p:cNvGrpSpPr/>
                    <p:nvPr/>
                  </p:nvGrpSpPr>
                  <p:grpSpPr>
                    <a:xfrm>
                      <a:off x="3270252" y="3867784"/>
                      <a:ext cx="160014" cy="45719"/>
                      <a:chOff x="3117852" y="3657600"/>
                      <a:chExt cx="533400" cy="152402"/>
                    </a:xfrm>
                  </p:grpSpPr>
                  <p:sp>
                    <p:nvSpPr>
                      <p:cNvPr id="56" name="Rectangle 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7" name="Rectangle 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34" name="Rectangle 33"/>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35" name="Rectangle 34"/>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36" name="Rectangle 35"/>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37" name="Rectangle 36"/>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38" name="Rectangle 37"/>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39" name="Rectangle 38"/>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0" name="Rectangle 39"/>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41" name="Rectangle 40"/>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2" name="Group 41"/>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44" name="Rectangle 4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 name="Rectangle 4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 name="Rectangle 4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 name="Rectangle 4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43" name="Straight Connector 42"/>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6" name="Diamond 5"/>
            <p:cNvSpPr/>
            <p:nvPr/>
          </p:nvSpPr>
          <p:spPr>
            <a:xfrm>
              <a:off x="3012576" y="5733989"/>
              <a:ext cx="945116" cy="753700"/>
            </a:xfrm>
            <a:prstGeom prst="diamond">
              <a:avLst/>
            </a:prstGeom>
            <a:blipFill dpi="0" rotWithShape="1">
              <a:blip r:embed="rId4" cstate="print">
                <a:extLst>
                  <a:ext uri="{28A0092B-C50C-407E-A947-70E740481C1C}">
                    <a14:useLocalDpi xmlns:a14="http://schemas.microsoft.com/office/drawing/2010/main" val="0"/>
                  </a:ext>
                </a:extLst>
              </a:blip>
              <a:srcRect/>
              <a:stretch>
                <a:fillRect/>
              </a:stretch>
            </a:blip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7030A0"/>
                  </a:solidFill>
                  <a:effectLst>
                    <a:outerShdw blurRad="38100" dist="38100" dir="2700000" algn="tl">
                      <a:srgbClr val="000000">
                        <a:alpha val="43137"/>
                      </a:srgbClr>
                    </a:outerShdw>
                  </a:effectLst>
                </a:rPr>
                <a:t>?</a:t>
              </a:r>
            </a:p>
          </p:txBody>
        </p:sp>
        <p:pic>
          <p:nvPicPr>
            <p:cNvPr id="27" name="Picture 26"/>
            <p:cNvPicPr>
              <a:picLocks noChangeAspect="1"/>
            </p:cNvPicPr>
            <p:nvPr/>
          </p:nvPicPr>
          <p:blipFill>
            <a:blip r:embed="rId5"/>
            <a:stretch>
              <a:fillRect/>
            </a:stretch>
          </p:blipFill>
          <p:spPr>
            <a:xfrm>
              <a:off x="5274206" y="5912324"/>
              <a:ext cx="1341747" cy="466694"/>
            </a:xfrm>
            <a:prstGeom prst="rect">
              <a:avLst/>
            </a:prstGeom>
            <a:ln w="6350">
              <a:solidFill>
                <a:schemeClr val="tx1"/>
              </a:solidFill>
            </a:ln>
          </p:spPr>
        </p:pic>
        <p:grpSp>
          <p:nvGrpSpPr>
            <p:cNvPr id="204" name="Group 203"/>
            <p:cNvGrpSpPr/>
            <p:nvPr/>
          </p:nvGrpSpPr>
          <p:grpSpPr>
            <a:xfrm>
              <a:off x="3514510" y="5760131"/>
              <a:ext cx="2047285" cy="716396"/>
              <a:chOff x="3226268" y="5760131"/>
              <a:chExt cx="2335528" cy="716396"/>
            </a:xfrm>
          </p:grpSpPr>
          <p:cxnSp>
            <p:nvCxnSpPr>
              <p:cNvPr id="166" name="Straight Connector 165"/>
              <p:cNvCxnSpPr/>
              <p:nvPr/>
            </p:nvCxnSpPr>
            <p:spPr>
              <a:xfrm>
                <a:off x="3226268" y="6476527"/>
                <a:ext cx="2335528"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226268" y="5760131"/>
                <a:ext cx="2335528" cy="0"/>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4144728" y="5649219"/>
              <a:ext cx="750719" cy="438491"/>
              <a:chOff x="4531396" y="4495800"/>
              <a:chExt cx="1252799" cy="731753"/>
            </a:xfrm>
          </p:grpSpPr>
          <p:grpSp>
            <p:nvGrpSpPr>
              <p:cNvPr id="8" name="Group 7"/>
              <p:cNvGrpSpPr/>
              <p:nvPr/>
            </p:nvGrpSpPr>
            <p:grpSpPr>
              <a:xfrm>
                <a:off x="4565441" y="4495800"/>
                <a:ext cx="1218754" cy="731753"/>
                <a:chOff x="6901413" y="3516040"/>
                <a:chExt cx="2232298" cy="1340296"/>
              </a:xfrm>
            </p:grpSpPr>
            <p:sp>
              <p:nvSpPr>
                <p:cNvPr id="23"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24"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25"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9" name="Group 8"/>
              <p:cNvGrpSpPr/>
              <p:nvPr/>
            </p:nvGrpSpPr>
            <p:grpSpPr>
              <a:xfrm>
                <a:off x="4531396" y="4635917"/>
                <a:ext cx="574057" cy="484284"/>
                <a:chOff x="2951382" y="240251"/>
                <a:chExt cx="1429512" cy="1108975"/>
              </a:xfrm>
            </p:grpSpPr>
            <p:pic>
              <p:nvPicPr>
                <p:cNvPr id="10" name="Picture 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11" name="Oval 1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12" name="Group 11"/>
                <p:cNvGrpSpPr/>
                <p:nvPr/>
              </p:nvGrpSpPr>
              <p:grpSpPr>
                <a:xfrm>
                  <a:off x="2951382" y="734254"/>
                  <a:ext cx="1429512" cy="263151"/>
                  <a:chOff x="1972224" y="2478468"/>
                  <a:chExt cx="3923780" cy="516473"/>
                </a:xfrm>
              </p:grpSpPr>
              <p:grpSp>
                <p:nvGrpSpPr>
                  <p:cNvPr id="14" name="Group 13"/>
                  <p:cNvGrpSpPr/>
                  <p:nvPr/>
                </p:nvGrpSpPr>
                <p:grpSpPr>
                  <a:xfrm>
                    <a:off x="1972224" y="2531081"/>
                    <a:ext cx="3923780" cy="411247"/>
                    <a:chOff x="6249726" y="3927944"/>
                    <a:chExt cx="4110826" cy="1382736"/>
                  </a:xfrm>
                </p:grpSpPr>
                <p:sp>
                  <p:nvSpPr>
                    <p:cNvPr id="2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2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5" name="Group 14"/>
                  <p:cNvGrpSpPr/>
                  <p:nvPr/>
                </p:nvGrpSpPr>
                <p:grpSpPr>
                  <a:xfrm>
                    <a:off x="2043075" y="2478468"/>
                    <a:ext cx="3782079" cy="516473"/>
                    <a:chOff x="1448289" y="4936465"/>
                    <a:chExt cx="4180449" cy="516473"/>
                  </a:xfrm>
                </p:grpSpPr>
                <p:sp>
                  <p:nvSpPr>
                    <p:cNvPr id="1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2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6" name="Group 15"/>
                  <p:cNvGrpSpPr/>
                  <p:nvPr/>
                </p:nvGrpSpPr>
                <p:grpSpPr>
                  <a:xfrm flipH="1">
                    <a:off x="2043075" y="2478468"/>
                    <a:ext cx="3782079" cy="516473"/>
                    <a:chOff x="1448289" y="4936465"/>
                    <a:chExt cx="4180449" cy="516473"/>
                  </a:xfrm>
                </p:grpSpPr>
                <p:sp>
                  <p:nvSpPr>
                    <p:cNvPr id="1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13" name="TextBox 12"/>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noFill/>
                      </a:ln>
                      <a:solidFill>
                        <a:srgbClr val="7030A0"/>
                      </a:solidFill>
                      <a:effectLst>
                        <a:outerShdw blurRad="38100" dist="38100" dir="2700000" algn="tl">
                          <a:srgbClr val="000000">
                            <a:alpha val="43137"/>
                          </a:srgbClr>
                        </a:outerShdw>
                      </a:effectLst>
                      <a:uLnTx/>
                      <a:uFillTx/>
                    </a:rPr>
                    <a:t>Internet</a:t>
                  </a:r>
                </a:p>
              </p:txBody>
            </p:sp>
          </p:grpSp>
        </p:grpSp>
      </p:grpSp>
      <p:grpSp>
        <p:nvGrpSpPr>
          <p:cNvPr id="170" name="Group 169"/>
          <p:cNvGrpSpPr/>
          <p:nvPr/>
        </p:nvGrpSpPr>
        <p:grpSpPr>
          <a:xfrm>
            <a:off x="2064496" y="2730198"/>
            <a:ext cx="6562434" cy="1148356"/>
            <a:chOff x="1555145" y="5437543"/>
            <a:chExt cx="6562434" cy="1148356"/>
          </a:xfrm>
        </p:grpSpPr>
        <p:sp>
          <p:nvSpPr>
            <p:cNvPr id="171" name="Can 170"/>
            <p:cNvSpPr/>
            <p:nvPr/>
          </p:nvSpPr>
          <p:spPr>
            <a:xfrm rot="5400000">
              <a:off x="1881143"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2" name="Can 171"/>
            <p:cNvSpPr/>
            <p:nvPr/>
          </p:nvSpPr>
          <p:spPr>
            <a:xfrm rot="5400000">
              <a:off x="2261986"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3" name="TextBox 172"/>
            <p:cNvSpPr txBox="1"/>
            <p:nvPr/>
          </p:nvSpPr>
          <p:spPr>
            <a:xfrm>
              <a:off x="1664034" y="6147707"/>
              <a:ext cx="1258067" cy="333895"/>
            </a:xfrm>
            <a:prstGeom prst="rect">
              <a:avLst/>
            </a:prstGeom>
            <a:noFill/>
          </p:spPr>
          <p:txBody>
            <a:bodyPr wrap="square" rtlCol="0" anchor="ctr" anchorCtr="0">
              <a:noAutofit/>
            </a:bodyPr>
            <a:lstStyle/>
            <a:p>
              <a:pPr algn="ctr"/>
              <a:r>
                <a:rPr lang="en-US" sz="900" dirty="0"/>
                <a:t>Best Efforts Internet</a:t>
              </a:r>
            </a:p>
          </p:txBody>
        </p:sp>
        <p:sp>
          <p:nvSpPr>
            <p:cNvPr id="174" name="TextBox 173"/>
            <p:cNvSpPr txBox="1"/>
            <p:nvPr/>
          </p:nvSpPr>
          <p:spPr>
            <a:xfrm>
              <a:off x="1631799" y="5736639"/>
              <a:ext cx="1424189" cy="369332"/>
            </a:xfrm>
            <a:prstGeom prst="rect">
              <a:avLst/>
            </a:prstGeom>
            <a:noFill/>
          </p:spPr>
          <p:txBody>
            <a:bodyPr wrap="square" rtlCol="0">
              <a:spAutoFit/>
            </a:bodyPr>
            <a:lstStyle/>
            <a:p>
              <a:pPr algn="ctr"/>
              <a:r>
                <a:rPr lang="en-US" sz="900" dirty="0"/>
                <a:t>100 Mbps  Physical </a:t>
              </a:r>
              <a:br>
                <a:rPr lang="en-US" sz="900" dirty="0"/>
              </a:br>
              <a:r>
                <a:rPr lang="en-US" sz="900" dirty="0"/>
                <a:t>Capability</a:t>
              </a:r>
            </a:p>
          </p:txBody>
        </p:sp>
        <p:grpSp>
          <p:nvGrpSpPr>
            <p:cNvPr id="175" name="Group 174"/>
            <p:cNvGrpSpPr/>
            <p:nvPr/>
          </p:nvGrpSpPr>
          <p:grpSpPr>
            <a:xfrm>
              <a:off x="3203985" y="6142741"/>
              <a:ext cx="376827" cy="327552"/>
              <a:chOff x="7233078" y="4219396"/>
              <a:chExt cx="1139588" cy="327552"/>
            </a:xfrm>
          </p:grpSpPr>
          <p:cxnSp>
            <p:nvCxnSpPr>
              <p:cNvPr id="202" name="Straight Connector 201"/>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176" name="TextBox 175"/>
            <p:cNvSpPr txBox="1"/>
            <p:nvPr/>
          </p:nvSpPr>
          <p:spPr>
            <a:xfrm>
              <a:off x="1580971" y="5437543"/>
              <a:ext cx="1424189" cy="230832"/>
            </a:xfrm>
            <a:prstGeom prst="rect">
              <a:avLst/>
            </a:prstGeom>
            <a:noFill/>
          </p:spPr>
          <p:txBody>
            <a:bodyPr wrap="square" rtlCol="0">
              <a:spAutoFit/>
            </a:bodyPr>
            <a:lstStyle/>
            <a:p>
              <a:pPr algn="ctr"/>
              <a:r>
                <a:rPr lang="en-US" sz="900" b="1" dirty="0"/>
                <a:t>Existing Internet SLA</a:t>
              </a:r>
            </a:p>
          </p:txBody>
        </p:sp>
        <p:sp>
          <p:nvSpPr>
            <p:cNvPr id="177" name="TextBox 176"/>
            <p:cNvSpPr txBox="1"/>
            <p:nvPr/>
          </p:nvSpPr>
          <p:spPr>
            <a:xfrm>
              <a:off x="3141292" y="6191100"/>
              <a:ext cx="596093" cy="230832"/>
            </a:xfrm>
            <a:prstGeom prst="rect">
              <a:avLst/>
            </a:prstGeom>
            <a:noFill/>
          </p:spPr>
          <p:txBody>
            <a:bodyPr wrap="square" rtlCol="0">
              <a:spAutoFit/>
            </a:bodyPr>
            <a:lstStyle/>
            <a:p>
              <a:r>
                <a:rPr lang="en-US" sz="900" dirty="0"/>
                <a:t>50 Mbps</a:t>
              </a:r>
            </a:p>
          </p:txBody>
        </p:sp>
        <p:sp>
          <p:nvSpPr>
            <p:cNvPr id="178" name="Can 177"/>
            <p:cNvSpPr/>
            <p:nvPr/>
          </p:nvSpPr>
          <p:spPr>
            <a:xfrm rot="5400000">
              <a:off x="4055571"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9" name="Can 178"/>
            <p:cNvSpPr/>
            <p:nvPr/>
          </p:nvSpPr>
          <p:spPr>
            <a:xfrm rot="5400000">
              <a:off x="4515189" y="5286981"/>
              <a:ext cx="183735"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80" name="Can 179"/>
            <p:cNvSpPr/>
            <p:nvPr/>
          </p:nvSpPr>
          <p:spPr>
            <a:xfrm rot="5400000">
              <a:off x="4436414"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81" name="TextBox 180"/>
            <p:cNvSpPr txBox="1"/>
            <p:nvPr/>
          </p:nvSpPr>
          <p:spPr>
            <a:xfrm>
              <a:off x="3838462" y="6147707"/>
              <a:ext cx="1258067" cy="333895"/>
            </a:xfrm>
            <a:prstGeom prst="rect">
              <a:avLst/>
            </a:prstGeom>
            <a:noFill/>
          </p:spPr>
          <p:txBody>
            <a:bodyPr wrap="square" rtlCol="0" anchor="ctr" anchorCtr="0">
              <a:noAutofit/>
            </a:bodyPr>
            <a:lstStyle/>
            <a:p>
              <a:pPr algn="ctr"/>
              <a:r>
                <a:rPr lang="en-US" sz="900" dirty="0"/>
                <a:t>Best Efforts Internet</a:t>
              </a:r>
            </a:p>
          </p:txBody>
        </p:sp>
        <p:sp>
          <p:nvSpPr>
            <p:cNvPr id="182" name="TextBox 181"/>
            <p:cNvSpPr txBox="1"/>
            <p:nvPr/>
          </p:nvSpPr>
          <p:spPr>
            <a:xfrm>
              <a:off x="3865506" y="5949377"/>
              <a:ext cx="1581016" cy="193364"/>
            </a:xfrm>
            <a:prstGeom prst="rect">
              <a:avLst/>
            </a:prstGeom>
            <a:noFill/>
          </p:spPr>
          <p:txBody>
            <a:bodyPr wrap="square" rtlCol="0" anchor="ctr" anchorCtr="0">
              <a:noAutofit/>
            </a:bodyPr>
            <a:lstStyle/>
            <a:p>
              <a:pPr algn="ctr"/>
              <a:r>
                <a:rPr lang="en-US" sz="900" dirty="0"/>
                <a:t>Broadband Assured Service</a:t>
              </a:r>
            </a:p>
          </p:txBody>
        </p:sp>
        <p:grpSp>
          <p:nvGrpSpPr>
            <p:cNvPr id="183" name="Group 182"/>
            <p:cNvGrpSpPr/>
            <p:nvPr/>
          </p:nvGrpSpPr>
          <p:grpSpPr>
            <a:xfrm>
              <a:off x="5416190" y="5949377"/>
              <a:ext cx="336147" cy="529914"/>
              <a:chOff x="7233078" y="4017034"/>
              <a:chExt cx="1139588" cy="529914"/>
            </a:xfrm>
          </p:grpSpPr>
          <p:cxnSp>
            <p:nvCxnSpPr>
              <p:cNvPr id="199" name="Straight Connector 198"/>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a:off x="7233078" y="4017034"/>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184" name="TextBox 183"/>
            <p:cNvSpPr txBox="1"/>
            <p:nvPr/>
          </p:nvSpPr>
          <p:spPr>
            <a:xfrm>
              <a:off x="3760996" y="5437543"/>
              <a:ext cx="1424189" cy="230832"/>
            </a:xfrm>
            <a:prstGeom prst="rect">
              <a:avLst/>
            </a:prstGeom>
            <a:noFill/>
          </p:spPr>
          <p:txBody>
            <a:bodyPr wrap="square" rtlCol="0">
              <a:spAutoFit/>
            </a:bodyPr>
            <a:lstStyle/>
            <a:p>
              <a:pPr algn="ctr"/>
              <a:r>
                <a:rPr lang="en-US" sz="900" b="1" dirty="0"/>
                <a:t>BAS Additional to SLA</a:t>
              </a:r>
            </a:p>
          </p:txBody>
        </p:sp>
        <p:sp>
          <p:nvSpPr>
            <p:cNvPr id="185" name="TextBox 184"/>
            <p:cNvSpPr txBox="1"/>
            <p:nvPr/>
          </p:nvSpPr>
          <p:spPr>
            <a:xfrm>
              <a:off x="5337585" y="6229686"/>
              <a:ext cx="596093" cy="230832"/>
            </a:xfrm>
            <a:prstGeom prst="rect">
              <a:avLst/>
            </a:prstGeom>
            <a:noFill/>
          </p:spPr>
          <p:txBody>
            <a:bodyPr wrap="square" rtlCol="0">
              <a:spAutoFit/>
            </a:bodyPr>
            <a:lstStyle/>
            <a:p>
              <a:r>
                <a:rPr lang="en-US" sz="900" dirty="0"/>
                <a:t>50 Mbps</a:t>
              </a:r>
            </a:p>
          </p:txBody>
        </p:sp>
        <p:sp>
          <p:nvSpPr>
            <p:cNvPr id="186" name="TextBox 185"/>
            <p:cNvSpPr txBox="1"/>
            <p:nvPr/>
          </p:nvSpPr>
          <p:spPr>
            <a:xfrm>
              <a:off x="5350292" y="5942223"/>
              <a:ext cx="596093" cy="230832"/>
            </a:xfrm>
            <a:prstGeom prst="rect">
              <a:avLst/>
            </a:prstGeom>
            <a:noFill/>
          </p:spPr>
          <p:txBody>
            <a:bodyPr wrap="square" rtlCol="0">
              <a:spAutoFit/>
            </a:bodyPr>
            <a:lstStyle/>
            <a:p>
              <a:r>
                <a:rPr lang="en-US" sz="900" dirty="0"/>
                <a:t>25 Mbps</a:t>
              </a:r>
            </a:p>
          </p:txBody>
        </p:sp>
        <p:sp>
          <p:nvSpPr>
            <p:cNvPr id="187" name="Can 186"/>
            <p:cNvSpPr/>
            <p:nvPr/>
          </p:nvSpPr>
          <p:spPr>
            <a:xfrm rot="5400000">
              <a:off x="6273182" y="5410641"/>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88" name="Can 187"/>
            <p:cNvSpPr/>
            <p:nvPr/>
          </p:nvSpPr>
          <p:spPr>
            <a:xfrm rot="5400000">
              <a:off x="6731818" y="5475440"/>
              <a:ext cx="175187"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89" name="Can 188"/>
            <p:cNvSpPr/>
            <p:nvPr/>
          </p:nvSpPr>
          <p:spPr>
            <a:xfrm rot="5400000">
              <a:off x="6740304" y="5642693"/>
              <a:ext cx="164023"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90" name="TextBox 189"/>
            <p:cNvSpPr txBox="1"/>
            <p:nvPr/>
          </p:nvSpPr>
          <p:spPr>
            <a:xfrm>
              <a:off x="6068778" y="6326925"/>
              <a:ext cx="1258067" cy="161336"/>
            </a:xfrm>
            <a:prstGeom prst="rect">
              <a:avLst/>
            </a:prstGeom>
            <a:noFill/>
          </p:spPr>
          <p:txBody>
            <a:bodyPr wrap="square" rtlCol="0" anchor="ctr" anchorCtr="0">
              <a:noAutofit/>
            </a:bodyPr>
            <a:lstStyle/>
            <a:p>
              <a:pPr algn="ctr"/>
              <a:r>
                <a:rPr lang="en-US" sz="900" dirty="0"/>
                <a:t>Best Efforts Internet</a:t>
              </a:r>
            </a:p>
          </p:txBody>
        </p:sp>
        <p:sp>
          <p:nvSpPr>
            <p:cNvPr id="191" name="TextBox 190"/>
            <p:cNvSpPr txBox="1"/>
            <p:nvPr/>
          </p:nvSpPr>
          <p:spPr>
            <a:xfrm>
              <a:off x="6077862" y="6151740"/>
              <a:ext cx="1581016" cy="172497"/>
            </a:xfrm>
            <a:prstGeom prst="rect">
              <a:avLst/>
            </a:prstGeom>
            <a:noFill/>
          </p:spPr>
          <p:txBody>
            <a:bodyPr wrap="square" rtlCol="0" anchor="ctr" anchorCtr="0">
              <a:noAutofit/>
            </a:bodyPr>
            <a:lstStyle/>
            <a:p>
              <a:pPr algn="ctr"/>
              <a:r>
                <a:rPr lang="en-US" sz="900" dirty="0"/>
                <a:t>Broadband Assured Service</a:t>
              </a:r>
            </a:p>
          </p:txBody>
        </p:sp>
        <p:grpSp>
          <p:nvGrpSpPr>
            <p:cNvPr id="192" name="Group 191"/>
            <p:cNvGrpSpPr/>
            <p:nvPr/>
          </p:nvGrpSpPr>
          <p:grpSpPr>
            <a:xfrm>
              <a:off x="7554169" y="6151739"/>
              <a:ext cx="563410" cy="327552"/>
              <a:chOff x="7233078" y="4219396"/>
              <a:chExt cx="1139588" cy="327552"/>
            </a:xfrm>
          </p:grpSpPr>
          <p:cxnSp>
            <p:nvCxnSpPr>
              <p:cNvPr id="196" name="Straight Connector 195"/>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a:off x="7233078" y="4382795"/>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193" name="TextBox 192"/>
            <p:cNvSpPr txBox="1"/>
            <p:nvPr/>
          </p:nvSpPr>
          <p:spPr>
            <a:xfrm>
              <a:off x="5970796" y="5437543"/>
              <a:ext cx="1424189" cy="230832"/>
            </a:xfrm>
            <a:prstGeom prst="rect">
              <a:avLst/>
            </a:prstGeom>
            <a:noFill/>
          </p:spPr>
          <p:txBody>
            <a:bodyPr wrap="square" rtlCol="0">
              <a:spAutoFit/>
            </a:bodyPr>
            <a:lstStyle/>
            <a:p>
              <a:pPr algn="ctr"/>
              <a:r>
                <a:rPr lang="en-US" sz="900" b="1" dirty="0"/>
                <a:t>BAS as part of initial SLA</a:t>
              </a:r>
            </a:p>
          </p:txBody>
        </p:sp>
        <p:sp>
          <p:nvSpPr>
            <p:cNvPr id="194" name="TextBox 193"/>
            <p:cNvSpPr txBox="1"/>
            <p:nvPr/>
          </p:nvSpPr>
          <p:spPr>
            <a:xfrm>
              <a:off x="7519850" y="6151739"/>
              <a:ext cx="596093" cy="163399"/>
            </a:xfrm>
            <a:prstGeom prst="rect">
              <a:avLst/>
            </a:prstGeom>
            <a:noFill/>
          </p:spPr>
          <p:txBody>
            <a:bodyPr wrap="square" rtlCol="0" anchor="ctr" anchorCtr="0">
              <a:noAutofit/>
            </a:bodyPr>
            <a:lstStyle/>
            <a:p>
              <a:r>
                <a:rPr lang="en-US" sz="900" dirty="0"/>
                <a:t>25 Mbps</a:t>
              </a:r>
            </a:p>
          </p:txBody>
        </p:sp>
        <p:sp>
          <p:nvSpPr>
            <p:cNvPr id="195" name="TextBox 194"/>
            <p:cNvSpPr txBox="1"/>
            <p:nvPr/>
          </p:nvSpPr>
          <p:spPr>
            <a:xfrm>
              <a:off x="7513026" y="6306516"/>
              <a:ext cx="596093" cy="163399"/>
            </a:xfrm>
            <a:prstGeom prst="rect">
              <a:avLst/>
            </a:prstGeom>
            <a:noFill/>
          </p:spPr>
          <p:txBody>
            <a:bodyPr wrap="square" rtlCol="0" anchor="ctr" anchorCtr="0">
              <a:noAutofit/>
            </a:bodyPr>
            <a:lstStyle/>
            <a:p>
              <a:r>
                <a:rPr lang="en-US" sz="900" dirty="0"/>
                <a:t>25 Mbps</a:t>
              </a:r>
            </a:p>
          </p:txBody>
        </p:sp>
      </p:grpSp>
    </p:spTree>
    <p:extLst>
      <p:ext uri="{BB962C8B-B14F-4D97-AF65-F5344CB8AC3E}">
        <p14:creationId xmlns:p14="http://schemas.microsoft.com/office/powerpoint/2010/main" val="19852538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7"/>
          <p:cNvSpPr>
            <a:spLocks noChangeArrowheads="1"/>
          </p:cNvSpPr>
          <p:nvPr/>
        </p:nvSpPr>
        <p:spPr bwMode="auto">
          <a:xfrm flipH="1" flipV="1">
            <a:off x="7654" y="3313506"/>
            <a:ext cx="9136347" cy="50291"/>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latin typeface="+mn-lt"/>
              <a:ea typeface="ＭＳ Ｐゴシック" charset="-128"/>
            </a:endParaRPr>
          </a:p>
        </p:txBody>
      </p:sp>
      <p:sp>
        <p:nvSpPr>
          <p:cNvPr id="2" name="Rectangle 1"/>
          <p:cNvSpPr/>
          <p:nvPr/>
        </p:nvSpPr>
        <p:spPr>
          <a:xfrm>
            <a:off x="29858" y="3313506"/>
            <a:ext cx="9136349" cy="954107"/>
          </a:xfrm>
          <a:prstGeom prst="rect">
            <a:avLst/>
          </a:prstGeom>
        </p:spPr>
        <p:txBody>
          <a:bodyPr wrap="square">
            <a:spAutoFit/>
          </a:bodyPr>
          <a:lstStyle/>
          <a:p>
            <a:pPr algn="ctr"/>
            <a:r>
              <a:rPr lang="en-US" sz="2800" b="1" dirty="0">
                <a:solidFill>
                  <a:srgbClr val="00703C"/>
                </a:solidFill>
                <a:effectLst>
                  <a:outerShdw blurRad="38100" dist="38100" dir="2700000" algn="tl">
                    <a:srgbClr val="000000">
                      <a:alpha val="43137"/>
                    </a:srgbClr>
                  </a:outerShdw>
                </a:effectLst>
              </a:rPr>
              <a:t>Broadband Assured Services</a:t>
            </a:r>
          </a:p>
          <a:p>
            <a:pPr algn="ctr"/>
            <a:r>
              <a:rPr lang="en-US" sz="2800" b="1" dirty="0">
                <a:solidFill>
                  <a:srgbClr val="00703C"/>
                </a:solidFill>
                <a:effectLst>
                  <a:outerShdw blurRad="38100" dist="38100" dir="2700000" algn="tl">
                    <a:srgbClr val="000000">
                      <a:alpha val="43137"/>
                    </a:srgbClr>
                  </a:outerShdw>
                </a:effectLst>
              </a:rPr>
              <a:t>Use Case Scenarios</a:t>
            </a: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6798" y="2280274"/>
            <a:ext cx="2946094" cy="854367"/>
          </a:xfrm>
          <a:prstGeom prst="rect">
            <a:avLst/>
          </a:prstGeom>
        </p:spPr>
      </p:pic>
    </p:spTree>
    <p:extLst>
      <p:ext uri="{BB962C8B-B14F-4D97-AF65-F5344CB8AC3E}">
        <p14:creationId xmlns:p14="http://schemas.microsoft.com/office/powerpoint/2010/main" val="4253246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23" name="Straight Connector 822"/>
          <p:cNvCxnSpPr/>
          <p:nvPr/>
        </p:nvCxnSpPr>
        <p:spPr>
          <a:xfrm flipH="1">
            <a:off x="2977364" y="2594691"/>
            <a:ext cx="223692" cy="522251"/>
          </a:xfrm>
          <a:prstGeom prst="line">
            <a:avLst/>
          </a:prstGeom>
          <a:ln w="28575">
            <a:prstDash val="dash"/>
          </a:ln>
          <a:effectLst/>
        </p:spPr>
        <p:style>
          <a:lnRef idx="2">
            <a:schemeClr val="accent1"/>
          </a:lnRef>
          <a:fillRef idx="0">
            <a:schemeClr val="accent1"/>
          </a:fillRef>
          <a:effectRef idx="1">
            <a:schemeClr val="accent1"/>
          </a:effectRef>
          <a:fontRef idx="minor">
            <a:schemeClr val="tx1"/>
          </a:fontRef>
        </p:style>
      </p:cxnSp>
      <p:sp>
        <p:nvSpPr>
          <p:cNvPr id="4" name="Title 3"/>
          <p:cNvSpPr>
            <a:spLocks noGrp="1"/>
          </p:cNvSpPr>
          <p:nvPr>
            <p:ph type="title"/>
          </p:nvPr>
        </p:nvSpPr>
        <p:spPr/>
        <p:txBody>
          <a:bodyPr/>
          <a:lstStyle/>
          <a:p>
            <a:r>
              <a:rPr lang="en-US" sz="3600" b="1" dirty="0"/>
              <a:t>Standard Internet Connection</a:t>
            </a:r>
          </a:p>
        </p:txBody>
      </p:sp>
      <p:sp>
        <p:nvSpPr>
          <p:cNvPr id="5" name="Content Placeholder 4"/>
          <p:cNvSpPr>
            <a:spLocks noGrp="1"/>
          </p:cNvSpPr>
          <p:nvPr>
            <p:ph idx="1"/>
          </p:nvPr>
        </p:nvSpPr>
        <p:spPr>
          <a:xfrm>
            <a:off x="166862" y="4375682"/>
            <a:ext cx="8732598" cy="948048"/>
          </a:xfrm>
        </p:spPr>
        <p:txBody>
          <a:bodyPr/>
          <a:lstStyle/>
          <a:p>
            <a:r>
              <a:rPr lang="en-US" sz="2000" dirty="0"/>
              <a:t>Standard Internet connection (     )  with an SLA of designated bandwidth (    )</a:t>
            </a:r>
            <a:br>
              <a:rPr lang="en-US" sz="2000" dirty="0"/>
            </a:br>
            <a:r>
              <a:rPr lang="en-US" sz="2000" dirty="0"/>
              <a:t>over the installed physical access media (    ) for Provider (    ) and Internet applications</a:t>
            </a:r>
          </a:p>
        </p:txBody>
      </p:sp>
      <p:sp>
        <p:nvSpPr>
          <p:cNvPr id="434" name="Rounded Rectangle 433"/>
          <p:cNvSpPr/>
          <p:nvPr/>
        </p:nvSpPr>
        <p:spPr>
          <a:xfrm>
            <a:off x="6588277" y="1089896"/>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5" name="Rounded Rectangle 434"/>
          <p:cNvSpPr/>
          <p:nvPr/>
        </p:nvSpPr>
        <p:spPr>
          <a:xfrm>
            <a:off x="3869046" y="1089896"/>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1089896"/>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322686"/>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440" name="TextBox 439"/>
          <p:cNvSpPr txBox="1"/>
          <p:nvPr/>
        </p:nvSpPr>
        <p:spPr>
          <a:xfrm>
            <a:off x="8291005" y="3459393"/>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cxnSp>
        <p:nvCxnSpPr>
          <p:cNvPr id="441" name="Straight Connector 440"/>
          <p:cNvCxnSpPr>
            <a:stCxn id="519" idx="2"/>
          </p:cNvCxnSpPr>
          <p:nvPr/>
        </p:nvCxnSpPr>
        <p:spPr>
          <a:xfrm>
            <a:off x="7306243" y="2424746"/>
            <a:ext cx="1090036" cy="7272"/>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cxnSp>
        <p:nvCxnSpPr>
          <p:cNvPr id="442" name="Straight Connector 441"/>
          <p:cNvCxnSpPr/>
          <p:nvPr/>
        </p:nvCxnSpPr>
        <p:spPr>
          <a:xfrm flipH="1">
            <a:off x="7006446" y="2769581"/>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43" name="Group 442"/>
          <p:cNvGrpSpPr/>
          <p:nvPr/>
        </p:nvGrpSpPr>
        <p:grpSpPr>
          <a:xfrm>
            <a:off x="7799320" y="3497194"/>
            <a:ext cx="501899" cy="269523"/>
            <a:chOff x="-1457511" y="4307847"/>
            <a:chExt cx="3346532" cy="1797100"/>
          </a:xfrm>
          <a:effectLst>
            <a:outerShdw blurRad="50800" dist="38100" dir="2700000" algn="tl" rotWithShape="0">
              <a:prstClr val="black">
                <a:alpha val="40000"/>
              </a:prstClr>
            </a:outerShdw>
          </a:effectLst>
        </p:grpSpPr>
        <p:sp>
          <p:nvSpPr>
            <p:cNvPr id="799" name="Rounded Rectangle 798"/>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0" name="Rectangle 799"/>
            <p:cNvSpPr/>
            <p:nvPr/>
          </p:nvSpPr>
          <p:spPr>
            <a:xfrm>
              <a:off x="-1195847" y="4317176"/>
              <a:ext cx="2789695" cy="1787771"/>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01" name="Group 800"/>
            <p:cNvGrpSpPr/>
            <p:nvPr/>
          </p:nvGrpSpPr>
          <p:grpSpPr>
            <a:xfrm>
              <a:off x="-844550" y="4559711"/>
              <a:ext cx="230133" cy="1231489"/>
              <a:chOff x="-844550" y="4559711"/>
              <a:chExt cx="230133" cy="1231489"/>
            </a:xfrm>
          </p:grpSpPr>
          <p:sp>
            <p:nvSpPr>
              <p:cNvPr id="817" name="Rectangle 81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8" name="Rectangle 81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9" name="Rectangle 81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0" name="Rectangle 81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2" name="Group 801"/>
            <p:cNvGrpSpPr/>
            <p:nvPr/>
          </p:nvGrpSpPr>
          <p:grpSpPr>
            <a:xfrm>
              <a:off x="-388883" y="4559711"/>
              <a:ext cx="230133" cy="1231489"/>
              <a:chOff x="-388883" y="4572000"/>
              <a:chExt cx="230133" cy="1231489"/>
            </a:xfrm>
          </p:grpSpPr>
          <p:sp>
            <p:nvSpPr>
              <p:cNvPr id="813" name="Rectangle 81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4" name="Rectangle 81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6" name="Rectangle 81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3" name="Group 802"/>
            <p:cNvGrpSpPr/>
            <p:nvPr/>
          </p:nvGrpSpPr>
          <p:grpSpPr>
            <a:xfrm>
              <a:off x="74458" y="4590408"/>
              <a:ext cx="230133" cy="1231489"/>
              <a:chOff x="-844550" y="4559711"/>
              <a:chExt cx="230133" cy="1231489"/>
            </a:xfrm>
          </p:grpSpPr>
          <p:sp>
            <p:nvSpPr>
              <p:cNvPr id="809" name="Rectangle 80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0" name="Rectangle 80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1" name="Rectangle 810"/>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2" name="Rectangle 81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4" name="Group 803"/>
            <p:cNvGrpSpPr/>
            <p:nvPr/>
          </p:nvGrpSpPr>
          <p:grpSpPr>
            <a:xfrm>
              <a:off x="530125" y="4590408"/>
              <a:ext cx="230133" cy="1231489"/>
              <a:chOff x="-388883" y="4572000"/>
              <a:chExt cx="230133" cy="1231489"/>
            </a:xfrm>
          </p:grpSpPr>
          <p:sp>
            <p:nvSpPr>
              <p:cNvPr id="805" name="Rectangle 80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6" name="Rectangle 80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8" name="Rectangle 80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444" name="Group 443"/>
          <p:cNvGrpSpPr/>
          <p:nvPr/>
        </p:nvGrpSpPr>
        <p:grpSpPr>
          <a:xfrm>
            <a:off x="6722245" y="3358432"/>
            <a:ext cx="585557" cy="445592"/>
            <a:chOff x="6642507" y="5885732"/>
            <a:chExt cx="776991" cy="591268"/>
          </a:xfrm>
        </p:grpSpPr>
        <p:grpSp>
          <p:nvGrpSpPr>
            <p:cNvPr id="795" name="Group 79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79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796" name="Rectangle 795"/>
            <p:cNvSpPr/>
            <p:nvPr/>
          </p:nvSpPr>
          <p:spPr>
            <a:xfrm>
              <a:off x="6642507" y="5885732"/>
              <a:ext cx="776991" cy="459524"/>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445" name="Group 444"/>
          <p:cNvGrpSpPr/>
          <p:nvPr/>
        </p:nvGrpSpPr>
        <p:grpSpPr>
          <a:xfrm rot="13650963">
            <a:off x="8095985" y="2169870"/>
            <a:ext cx="450343" cy="481306"/>
            <a:chOff x="2514600" y="4724399"/>
            <a:chExt cx="609600" cy="651513"/>
          </a:xfrm>
        </p:grpSpPr>
        <p:sp>
          <p:nvSpPr>
            <p:cNvPr id="792" name="Arc 79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3" name="Arc 79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4" name="Arc 79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6" name="Group 445"/>
          <p:cNvGrpSpPr/>
          <p:nvPr/>
        </p:nvGrpSpPr>
        <p:grpSpPr>
          <a:xfrm rot="2782368">
            <a:off x="7057515" y="2080102"/>
            <a:ext cx="450343" cy="481306"/>
            <a:chOff x="2514600" y="4724399"/>
            <a:chExt cx="609600" cy="651513"/>
          </a:xfrm>
        </p:grpSpPr>
        <p:sp>
          <p:nvSpPr>
            <p:cNvPr id="789" name="Arc 78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0" name="Arc 78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1" name="Arc 79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7" name="Group 446"/>
          <p:cNvGrpSpPr/>
          <p:nvPr/>
        </p:nvGrpSpPr>
        <p:grpSpPr>
          <a:xfrm>
            <a:off x="8095968" y="2260845"/>
            <a:ext cx="888865" cy="428788"/>
            <a:chOff x="13987391" y="3810940"/>
            <a:chExt cx="782387" cy="377423"/>
          </a:xfrm>
        </p:grpSpPr>
        <p:sp>
          <p:nvSpPr>
            <p:cNvPr id="781" name="Parallelogram 780"/>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782" name="Group 781"/>
            <p:cNvGrpSpPr/>
            <p:nvPr/>
          </p:nvGrpSpPr>
          <p:grpSpPr>
            <a:xfrm>
              <a:off x="14173200" y="3810940"/>
              <a:ext cx="596578" cy="316236"/>
              <a:chOff x="14173200" y="3810940"/>
              <a:chExt cx="480553" cy="316236"/>
            </a:xfrm>
          </p:grpSpPr>
          <p:sp>
            <p:nvSpPr>
              <p:cNvPr id="783" name="Parallelogram 782"/>
              <p:cNvSpPr/>
              <p:nvPr/>
            </p:nvSpPr>
            <p:spPr>
              <a:xfrm>
                <a:off x="14173200" y="3810940"/>
                <a:ext cx="480553" cy="316236"/>
              </a:xfrm>
              <a:prstGeom prst="parallelogram">
                <a:avLst/>
              </a:prstGeom>
              <a:blipFill dpi="0" rotWithShape="1">
                <a:blip r:embed="rId6"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784" name="Group 783"/>
              <p:cNvGrpSpPr/>
              <p:nvPr/>
            </p:nvGrpSpPr>
            <p:grpSpPr>
              <a:xfrm>
                <a:off x="14218822" y="3842981"/>
                <a:ext cx="107813" cy="200725"/>
                <a:chOff x="14173200" y="3866223"/>
                <a:chExt cx="122004" cy="227146"/>
              </a:xfrm>
            </p:grpSpPr>
            <p:sp>
              <p:nvSpPr>
                <p:cNvPr id="785" name="Parallelogram 784"/>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6" name="Parallelogram 785"/>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Parallelogram 786"/>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8" name="Parallelogram 787"/>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448" name="Group 447"/>
          <p:cNvGrpSpPr/>
          <p:nvPr/>
        </p:nvGrpSpPr>
        <p:grpSpPr>
          <a:xfrm rot="16200000">
            <a:off x="7651442" y="3285525"/>
            <a:ext cx="450343" cy="481306"/>
            <a:chOff x="2514600" y="4724399"/>
            <a:chExt cx="609600" cy="651513"/>
          </a:xfrm>
        </p:grpSpPr>
        <p:sp>
          <p:nvSpPr>
            <p:cNvPr id="778" name="Arc 77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9" name="Arc 77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80" name="Arc 77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449" name="Straight Connector 448"/>
          <p:cNvCxnSpPr/>
          <p:nvPr/>
        </p:nvCxnSpPr>
        <p:spPr>
          <a:xfrm>
            <a:off x="7127415" y="2771332"/>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450" name="Group 449"/>
          <p:cNvGrpSpPr/>
          <p:nvPr/>
        </p:nvGrpSpPr>
        <p:grpSpPr>
          <a:xfrm rot="5400000">
            <a:off x="6968822" y="2600007"/>
            <a:ext cx="450343" cy="481306"/>
            <a:chOff x="2514600" y="4724399"/>
            <a:chExt cx="609600" cy="651513"/>
          </a:xfrm>
        </p:grpSpPr>
        <p:sp>
          <p:nvSpPr>
            <p:cNvPr id="775" name="Arc 77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6" name="Arc 77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7" name="Arc 77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451" name="Can 450"/>
          <p:cNvSpPr/>
          <p:nvPr/>
        </p:nvSpPr>
        <p:spPr>
          <a:xfrm rot="5400000">
            <a:off x="5434246" y="1177903"/>
            <a:ext cx="695767" cy="2342000"/>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3" name="Can 452"/>
          <p:cNvSpPr/>
          <p:nvPr/>
        </p:nvSpPr>
        <p:spPr>
          <a:xfrm rot="5400000">
            <a:off x="5720797" y="1448175"/>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5" name="Group 454"/>
          <p:cNvGrpSpPr/>
          <p:nvPr/>
        </p:nvGrpSpPr>
        <p:grpSpPr>
          <a:xfrm>
            <a:off x="4051383" y="1868249"/>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458" name="TextBox 457"/>
          <p:cNvSpPr txBox="1"/>
          <p:nvPr/>
        </p:nvSpPr>
        <p:spPr>
          <a:xfrm>
            <a:off x="5330209" y="244334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59" name="Group 458"/>
          <p:cNvGrpSpPr/>
          <p:nvPr/>
        </p:nvGrpSpPr>
        <p:grpSpPr>
          <a:xfrm>
            <a:off x="6224455" y="2584790"/>
            <a:ext cx="574057" cy="484284"/>
            <a:chOff x="2951382" y="240251"/>
            <a:chExt cx="1429512" cy="1108975"/>
          </a:xfrm>
        </p:grpSpPr>
        <p:pic>
          <p:nvPicPr>
            <p:cNvPr id="695" name="Picture 69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696" name="Oval 69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697" name="Group 696"/>
            <p:cNvGrpSpPr/>
            <p:nvPr/>
          </p:nvGrpSpPr>
          <p:grpSpPr>
            <a:xfrm>
              <a:off x="2951382" y="734254"/>
              <a:ext cx="1429512" cy="263151"/>
              <a:chOff x="1972224" y="2478468"/>
              <a:chExt cx="3923780" cy="516473"/>
            </a:xfrm>
          </p:grpSpPr>
          <p:grpSp>
            <p:nvGrpSpPr>
              <p:cNvPr id="699" name="Group 698"/>
              <p:cNvGrpSpPr/>
              <p:nvPr/>
            </p:nvGrpSpPr>
            <p:grpSpPr>
              <a:xfrm>
                <a:off x="1972224" y="2531081"/>
                <a:ext cx="3923780" cy="411247"/>
                <a:chOff x="6249726" y="3927944"/>
                <a:chExt cx="4110826" cy="1382736"/>
              </a:xfrm>
            </p:grpSpPr>
            <p:sp>
              <p:nvSpPr>
                <p:cNvPr id="70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0" name="Group 699"/>
              <p:cNvGrpSpPr/>
              <p:nvPr/>
            </p:nvGrpSpPr>
            <p:grpSpPr>
              <a:xfrm>
                <a:off x="2043075" y="2478468"/>
                <a:ext cx="3782079" cy="516473"/>
                <a:chOff x="1448289" y="4936465"/>
                <a:chExt cx="4180449" cy="516473"/>
              </a:xfrm>
            </p:grpSpPr>
            <p:sp>
              <p:nvSpPr>
                <p:cNvPr id="70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1" name="Group 700"/>
              <p:cNvGrpSpPr/>
              <p:nvPr/>
            </p:nvGrpSpPr>
            <p:grpSpPr>
              <a:xfrm flipH="1">
                <a:off x="2043075" y="2478468"/>
                <a:ext cx="3782079" cy="516473"/>
                <a:chOff x="1448289" y="4936465"/>
                <a:chExt cx="4180449" cy="516473"/>
              </a:xfrm>
            </p:grpSpPr>
            <p:sp>
              <p:nvSpPr>
                <p:cNvPr id="70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698" name="TextBox 69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62" name="Straight Connector 461"/>
          <p:cNvCxnSpPr/>
          <p:nvPr/>
        </p:nvCxnSpPr>
        <p:spPr>
          <a:xfrm>
            <a:off x="4194144" y="2560317"/>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217738"/>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4" name="Group 463"/>
          <p:cNvGrpSpPr/>
          <p:nvPr/>
        </p:nvGrpSpPr>
        <p:grpSpPr>
          <a:xfrm>
            <a:off x="1508850" y="1648937"/>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8"/>
          <a:stretch>
            <a:fillRect/>
          </a:stretch>
        </p:blipFill>
        <p:spPr>
          <a:xfrm>
            <a:off x="180524" y="2829632"/>
            <a:ext cx="2249492" cy="224949"/>
          </a:xfrm>
          <a:prstGeom prst="rect">
            <a:avLst/>
          </a:prstGeom>
          <a:ln>
            <a:solidFill>
              <a:srgbClr val="00B050"/>
            </a:solidFill>
          </a:ln>
        </p:spPr>
      </p:pic>
      <p:sp>
        <p:nvSpPr>
          <p:cNvPr id="466" name="Rectangle 465"/>
          <p:cNvSpPr/>
          <p:nvPr/>
        </p:nvSpPr>
        <p:spPr>
          <a:xfrm>
            <a:off x="152399" y="3118661"/>
            <a:ext cx="2273989" cy="617492"/>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Conference calls, live Sports, streamed content,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applications and services</a:t>
            </a:r>
          </a:p>
        </p:txBody>
      </p:sp>
      <p:grpSp>
        <p:nvGrpSpPr>
          <p:cNvPr id="469" name="Group 468"/>
          <p:cNvGrpSpPr/>
          <p:nvPr/>
        </p:nvGrpSpPr>
        <p:grpSpPr>
          <a:xfrm>
            <a:off x="890803" y="1122125"/>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82" name="Group 481"/>
          <p:cNvGrpSpPr/>
          <p:nvPr/>
        </p:nvGrpSpPr>
        <p:grpSpPr>
          <a:xfrm>
            <a:off x="4898712" y="1819495"/>
            <a:ext cx="307758" cy="369332"/>
            <a:chOff x="7538808" y="6477000"/>
            <a:chExt cx="408373" cy="490077"/>
          </a:xfrm>
        </p:grpSpPr>
        <p:sp>
          <p:nvSpPr>
            <p:cNvPr id="533" name="Oval 53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4" name="TextBox 53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4" name="Group 483"/>
          <p:cNvGrpSpPr/>
          <p:nvPr/>
        </p:nvGrpSpPr>
        <p:grpSpPr>
          <a:xfrm>
            <a:off x="4533007" y="2243948"/>
            <a:ext cx="307758" cy="369332"/>
            <a:chOff x="7538808" y="6477000"/>
            <a:chExt cx="408373" cy="490077"/>
          </a:xfrm>
        </p:grpSpPr>
        <p:sp>
          <p:nvSpPr>
            <p:cNvPr id="531" name="Oval 53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2" name="TextBox 53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6" name="Group 485"/>
          <p:cNvGrpSpPr/>
          <p:nvPr/>
        </p:nvGrpSpPr>
        <p:grpSpPr>
          <a:xfrm>
            <a:off x="277927" y="2575826"/>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7" name="TextBox 486"/>
          <p:cNvSpPr txBox="1"/>
          <p:nvPr/>
        </p:nvSpPr>
        <p:spPr>
          <a:xfrm>
            <a:off x="8044069" y="2794457"/>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489" name="TextBox 488"/>
          <p:cNvSpPr txBox="1"/>
          <p:nvPr/>
        </p:nvSpPr>
        <p:spPr>
          <a:xfrm>
            <a:off x="4950314" y="2740420"/>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490" name="TextBox 489"/>
          <p:cNvSpPr txBox="1"/>
          <p:nvPr/>
        </p:nvSpPr>
        <p:spPr>
          <a:xfrm>
            <a:off x="6700130" y="1479469"/>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491" name="Group 490"/>
          <p:cNvGrpSpPr/>
          <p:nvPr/>
        </p:nvGrpSpPr>
        <p:grpSpPr>
          <a:xfrm>
            <a:off x="6833528" y="1991725"/>
            <a:ext cx="472717" cy="762705"/>
            <a:chOff x="13716003" y="2796277"/>
            <a:chExt cx="627261" cy="1012054"/>
          </a:xfrm>
        </p:grpSpPr>
        <p:sp>
          <p:nvSpPr>
            <p:cNvPr id="519" name="Rectangle 518"/>
            <p:cNvSpPr/>
            <p:nvPr/>
          </p:nvSpPr>
          <p:spPr>
            <a:xfrm rot="16200000" flipH="1">
              <a:off x="13523607" y="2988673"/>
              <a:ext cx="1012054"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20" name="Rectangle 519"/>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93" name="Group 492"/>
          <p:cNvGrpSpPr/>
          <p:nvPr/>
        </p:nvGrpSpPr>
        <p:grpSpPr>
          <a:xfrm>
            <a:off x="6730717" y="2299456"/>
            <a:ext cx="307758" cy="369332"/>
            <a:chOff x="7538808" y="6477000"/>
            <a:chExt cx="408373" cy="490077"/>
          </a:xfrm>
        </p:grpSpPr>
        <p:sp>
          <p:nvSpPr>
            <p:cNvPr id="515" name="Oval 51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6" name="TextBox 51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95" name="TextBox 494"/>
          <p:cNvSpPr txBox="1"/>
          <p:nvPr/>
        </p:nvSpPr>
        <p:spPr>
          <a:xfrm>
            <a:off x="5085771" y="1797461"/>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497" name="Straight Arrow Connector 496"/>
          <p:cNvCxnSpPr/>
          <p:nvPr/>
        </p:nvCxnSpPr>
        <p:spPr>
          <a:xfrm flipV="1">
            <a:off x="5951060" y="2632321"/>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98" name="Straight Arrow Connector 497"/>
          <p:cNvCxnSpPr/>
          <p:nvPr/>
        </p:nvCxnSpPr>
        <p:spPr>
          <a:xfrm>
            <a:off x="214287" y="4144482"/>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568463" y="4144482"/>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4144482"/>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4144482"/>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40296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4142908"/>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4028057"/>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4028057"/>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672322" y="4029630"/>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Internet WAN Performance</a:t>
            </a:r>
          </a:p>
        </p:txBody>
      </p:sp>
      <p:sp>
        <p:nvSpPr>
          <p:cNvPr id="510" name="Rounded Rectangle 509"/>
          <p:cNvSpPr/>
          <p:nvPr/>
        </p:nvSpPr>
        <p:spPr>
          <a:xfrm>
            <a:off x="7369181" y="4037496"/>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35692" y="4037496"/>
            <a:ext cx="959394" cy="229704"/>
          </a:xfrm>
          <a:prstGeom prst="roundRect">
            <a:avLst/>
          </a:prstGeom>
          <a:solidFill>
            <a:srgbClr val="FFFFFF">
              <a:alpha val="78039"/>
            </a:srgbClr>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4018617"/>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Access</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cxnSp>
        <p:nvCxnSpPr>
          <p:cNvPr id="419" name="Straight Connector 418"/>
          <p:cNvCxnSpPr/>
          <p:nvPr/>
        </p:nvCxnSpPr>
        <p:spPr>
          <a:xfrm>
            <a:off x="3147467" y="1597534"/>
            <a:ext cx="659653" cy="154008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20" name="Cloud 2"/>
          <p:cNvSpPr/>
          <p:nvPr/>
        </p:nvSpPr>
        <p:spPr>
          <a:xfrm>
            <a:off x="2758396" y="2003743"/>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1" name="Cloud 2"/>
          <p:cNvSpPr/>
          <p:nvPr/>
        </p:nvSpPr>
        <p:spPr>
          <a:xfrm>
            <a:off x="2539173" y="1172898"/>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2" name="Cloud 2"/>
          <p:cNvSpPr/>
          <p:nvPr/>
        </p:nvSpPr>
        <p:spPr>
          <a:xfrm>
            <a:off x="3278027" y="2994942"/>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grpSp>
        <p:nvGrpSpPr>
          <p:cNvPr id="423" name="Group 422"/>
          <p:cNvGrpSpPr/>
          <p:nvPr/>
        </p:nvGrpSpPr>
        <p:grpSpPr>
          <a:xfrm>
            <a:off x="3079329" y="3275408"/>
            <a:ext cx="581164" cy="490280"/>
            <a:chOff x="2951382" y="240251"/>
            <a:chExt cx="1429512" cy="1108975"/>
          </a:xfrm>
        </p:grpSpPr>
        <p:pic>
          <p:nvPicPr>
            <p:cNvPr id="424" name="Picture 42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25" name="Oval 424"/>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26" name="Group 425"/>
            <p:cNvGrpSpPr/>
            <p:nvPr/>
          </p:nvGrpSpPr>
          <p:grpSpPr>
            <a:xfrm>
              <a:off x="2951382" y="734254"/>
              <a:ext cx="1429512" cy="263151"/>
              <a:chOff x="1972224" y="2478468"/>
              <a:chExt cx="3923780" cy="516473"/>
            </a:xfrm>
          </p:grpSpPr>
          <p:grpSp>
            <p:nvGrpSpPr>
              <p:cNvPr id="428" name="Group 427"/>
              <p:cNvGrpSpPr/>
              <p:nvPr/>
            </p:nvGrpSpPr>
            <p:grpSpPr>
              <a:xfrm>
                <a:off x="1972224" y="2531081"/>
                <a:ext cx="3923780" cy="411247"/>
                <a:chOff x="6249726" y="3927944"/>
                <a:chExt cx="4110826" cy="1382736"/>
              </a:xfrm>
            </p:grpSpPr>
            <p:sp>
              <p:nvSpPr>
                <p:cNvPr id="8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9" name="Group 428"/>
              <p:cNvGrpSpPr/>
              <p:nvPr/>
            </p:nvGrpSpPr>
            <p:grpSpPr>
              <a:xfrm>
                <a:off x="2043075" y="2478468"/>
                <a:ext cx="3782079" cy="516473"/>
                <a:chOff x="1448289" y="4936465"/>
                <a:chExt cx="4180449" cy="516473"/>
              </a:xfrm>
            </p:grpSpPr>
            <p:sp>
              <p:nvSpPr>
                <p:cNvPr id="43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0" name="Group 429"/>
              <p:cNvGrpSpPr/>
              <p:nvPr/>
            </p:nvGrpSpPr>
            <p:grpSpPr>
              <a:xfrm flipH="1">
                <a:off x="2043075" y="2478468"/>
                <a:ext cx="3782079" cy="516473"/>
                <a:chOff x="1448289" y="4936465"/>
                <a:chExt cx="4180449" cy="516473"/>
              </a:xfrm>
            </p:grpSpPr>
            <p:sp>
              <p:nvSpPr>
                <p:cNvPr id="43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3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27" name="TextBox 426"/>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853" name="Straight Connector 852"/>
          <p:cNvCxnSpPr/>
          <p:nvPr/>
        </p:nvCxnSpPr>
        <p:spPr>
          <a:xfrm flipH="1">
            <a:off x="3983273" y="2548886"/>
            <a:ext cx="223692" cy="522251"/>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854" name="Straight Connector 853"/>
          <p:cNvCxnSpPr>
            <a:endCxn id="563" idx="3"/>
          </p:cNvCxnSpPr>
          <p:nvPr/>
        </p:nvCxnSpPr>
        <p:spPr>
          <a:xfrm flipH="1">
            <a:off x="2405769" y="1604212"/>
            <a:ext cx="246885" cy="634134"/>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55" name="Group 854"/>
          <p:cNvGrpSpPr/>
          <p:nvPr/>
        </p:nvGrpSpPr>
        <p:grpSpPr>
          <a:xfrm>
            <a:off x="2984878" y="799245"/>
            <a:ext cx="581164" cy="490280"/>
            <a:chOff x="2951382" y="240251"/>
            <a:chExt cx="1429512" cy="1108975"/>
          </a:xfrm>
        </p:grpSpPr>
        <p:pic>
          <p:nvPicPr>
            <p:cNvPr id="856" name="Picture 85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57" name="Oval 85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58" name="Group 857"/>
            <p:cNvGrpSpPr/>
            <p:nvPr/>
          </p:nvGrpSpPr>
          <p:grpSpPr>
            <a:xfrm>
              <a:off x="2951382" y="734254"/>
              <a:ext cx="1429512" cy="263151"/>
              <a:chOff x="1972224" y="2478468"/>
              <a:chExt cx="3923780" cy="516473"/>
            </a:xfrm>
          </p:grpSpPr>
          <p:grpSp>
            <p:nvGrpSpPr>
              <p:cNvPr id="860" name="Group 859"/>
              <p:cNvGrpSpPr/>
              <p:nvPr/>
            </p:nvGrpSpPr>
            <p:grpSpPr>
              <a:xfrm>
                <a:off x="1972224" y="2531081"/>
                <a:ext cx="3923780" cy="411247"/>
                <a:chOff x="6249726" y="3927944"/>
                <a:chExt cx="4110826" cy="1382736"/>
              </a:xfrm>
            </p:grpSpPr>
            <p:sp>
              <p:nvSpPr>
                <p:cNvPr id="86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1" name="Group 860"/>
              <p:cNvGrpSpPr/>
              <p:nvPr/>
            </p:nvGrpSpPr>
            <p:grpSpPr>
              <a:xfrm>
                <a:off x="2043075" y="2478468"/>
                <a:ext cx="3782079" cy="516473"/>
                <a:chOff x="1448289" y="4936465"/>
                <a:chExt cx="4180449" cy="516473"/>
              </a:xfrm>
            </p:grpSpPr>
            <p:sp>
              <p:nvSpPr>
                <p:cNvPr id="86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2" name="Group 861"/>
              <p:cNvGrpSpPr/>
              <p:nvPr/>
            </p:nvGrpSpPr>
            <p:grpSpPr>
              <a:xfrm flipH="1">
                <a:off x="2043075" y="2478468"/>
                <a:ext cx="3782079" cy="516473"/>
                <a:chOff x="1448289" y="4936465"/>
                <a:chExt cx="4180449" cy="516473"/>
              </a:xfrm>
            </p:grpSpPr>
            <p:sp>
              <p:nvSpPr>
                <p:cNvPr id="86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59" name="TextBox 85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869" name="Group 868"/>
          <p:cNvGrpSpPr/>
          <p:nvPr/>
        </p:nvGrpSpPr>
        <p:grpSpPr>
          <a:xfrm>
            <a:off x="2938843" y="2352139"/>
            <a:ext cx="581164" cy="490280"/>
            <a:chOff x="2951382" y="240251"/>
            <a:chExt cx="1429512" cy="1108975"/>
          </a:xfrm>
        </p:grpSpPr>
        <p:pic>
          <p:nvPicPr>
            <p:cNvPr id="870" name="Picture 86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71" name="Oval 87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72" name="Group 871"/>
            <p:cNvGrpSpPr/>
            <p:nvPr/>
          </p:nvGrpSpPr>
          <p:grpSpPr>
            <a:xfrm>
              <a:off x="2951382" y="734254"/>
              <a:ext cx="1429512" cy="263151"/>
              <a:chOff x="1972224" y="2478468"/>
              <a:chExt cx="3923780" cy="516473"/>
            </a:xfrm>
          </p:grpSpPr>
          <p:grpSp>
            <p:nvGrpSpPr>
              <p:cNvPr id="874" name="Group 873"/>
              <p:cNvGrpSpPr/>
              <p:nvPr/>
            </p:nvGrpSpPr>
            <p:grpSpPr>
              <a:xfrm>
                <a:off x="1972224" y="2531081"/>
                <a:ext cx="3923780" cy="411247"/>
                <a:chOff x="6249726" y="3927944"/>
                <a:chExt cx="4110826" cy="1382736"/>
              </a:xfrm>
            </p:grpSpPr>
            <p:sp>
              <p:nvSpPr>
                <p:cNvPr id="88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5" name="Group 874"/>
              <p:cNvGrpSpPr/>
              <p:nvPr/>
            </p:nvGrpSpPr>
            <p:grpSpPr>
              <a:xfrm>
                <a:off x="2043075" y="2478468"/>
                <a:ext cx="3782079" cy="516473"/>
                <a:chOff x="1448289" y="4936465"/>
                <a:chExt cx="4180449" cy="516473"/>
              </a:xfrm>
            </p:grpSpPr>
            <p:sp>
              <p:nvSpPr>
                <p:cNvPr id="87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6" name="Group 875"/>
              <p:cNvGrpSpPr/>
              <p:nvPr/>
            </p:nvGrpSpPr>
            <p:grpSpPr>
              <a:xfrm flipH="1">
                <a:off x="2043075" y="2478468"/>
                <a:ext cx="3782079" cy="516473"/>
                <a:chOff x="1448289" y="4936465"/>
                <a:chExt cx="4180449" cy="516473"/>
              </a:xfrm>
            </p:grpSpPr>
            <p:sp>
              <p:nvSpPr>
                <p:cNvPr id="87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7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73" name="TextBox 872"/>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548" name="Group 547"/>
          <p:cNvGrpSpPr/>
          <p:nvPr/>
        </p:nvGrpSpPr>
        <p:grpSpPr>
          <a:xfrm>
            <a:off x="4875817" y="4797245"/>
            <a:ext cx="307758" cy="369332"/>
            <a:chOff x="7538808" y="6477000"/>
            <a:chExt cx="408373" cy="490077"/>
          </a:xfrm>
        </p:grpSpPr>
        <p:sp>
          <p:nvSpPr>
            <p:cNvPr id="549" name="Oval 54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0" name="TextBox 549"/>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551" name="Group 550"/>
          <p:cNvGrpSpPr/>
          <p:nvPr/>
        </p:nvGrpSpPr>
        <p:grpSpPr>
          <a:xfrm>
            <a:off x="3889347" y="4498398"/>
            <a:ext cx="307758" cy="369332"/>
            <a:chOff x="7538808" y="6477000"/>
            <a:chExt cx="408373" cy="490077"/>
          </a:xfrm>
        </p:grpSpPr>
        <p:sp>
          <p:nvSpPr>
            <p:cNvPr id="762" name="Oval 76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63" name="TextBox 762"/>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767" name="Group 766"/>
          <p:cNvGrpSpPr/>
          <p:nvPr/>
        </p:nvGrpSpPr>
        <p:grpSpPr>
          <a:xfrm>
            <a:off x="8264090" y="4488395"/>
            <a:ext cx="307758" cy="369332"/>
            <a:chOff x="7538808" y="6477000"/>
            <a:chExt cx="408373" cy="490077"/>
          </a:xfrm>
        </p:grpSpPr>
        <p:sp>
          <p:nvSpPr>
            <p:cNvPr id="768" name="Oval 76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69" name="TextBox 76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770" name="TextBox 769"/>
          <p:cNvSpPr txBox="1"/>
          <p:nvPr/>
        </p:nvSpPr>
        <p:spPr>
          <a:xfrm>
            <a:off x="7176021" y="1182077"/>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grpSp>
        <p:nvGrpSpPr>
          <p:cNvPr id="771" name="Group 770"/>
          <p:cNvGrpSpPr/>
          <p:nvPr/>
        </p:nvGrpSpPr>
        <p:grpSpPr>
          <a:xfrm>
            <a:off x="6631415" y="4806124"/>
            <a:ext cx="307758" cy="369331"/>
            <a:chOff x="7538808" y="6477000"/>
            <a:chExt cx="408373" cy="490076"/>
          </a:xfrm>
        </p:grpSpPr>
        <p:sp>
          <p:nvSpPr>
            <p:cNvPr id="772" name="Oval 77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773" name="TextBox 77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cxnSp>
        <p:nvCxnSpPr>
          <p:cNvPr id="774" name="Straight Connector 773"/>
          <p:cNvCxnSpPr/>
          <p:nvPr/>
        </p:nvCxnSpPr>
        <p:spPr>
          <a:xfrm>
            <a:off x="4797278" y="2559336"/>
            <a:ext cx="649471" cy="0"/>
          </a:xfrm>
          <a:prstGeom prst="line">
            <a:avLst/>
          </a:prstGeom>
          <a:ln w="28575">
            <a:prstDash val="dash"/>
          </a:ln>
          <a:effectLst/>
        </p:spPr>
        <p:style>
          <a:lnRef idx="2">
            <a:schemeClr val="accent1"/>
          </a:lnRef>
          <a:fillRef idx="0">
            <a:schemeClr val="accent1"/>
          </a:fillRef>
          <a:effectRef idx="1">
            <a:schemeClr val="accent1"/>
          </a:effectRef>
          <a:fontRef idx="minor">
            <a:schemeClr val="tx1"/>
          </a:fontRef>
        </p:style>
      </p:cxnSp>
      <p:grpSp>
        <p:nvGrpSpPr>
          <p:cNvPr id="481" name="Group 480"/>
          <p:cNvGrpSpPr/>
          <p:nvPr/>
        </p:nvGrpSpPr>
        <p:grpSpPr>
          <a:xfrm>
            <a:off x="4898712" y="2449186"/>
            <a:ext cx="307758" cy="369332"/>
            <a:chOff x="7538808" y="6477000"/>
            <a:chExt cx="408373" cy="490077"/>
          </a:xfrm>
        </p:grpSpPr>
        <p:sp>
          <p:nvSpPr>
            <p:cNvPr id="535" name="Oval 53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6" name="TextBox 53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7" name="Group 6"/>
          <p:cNvGrpSpPr/>
          <p:nvPr/>
        </p:nvGrpSpPr>
        <p:grpSpPr>
          <a:xfrm>
            <a:off x="4286424" y="2521796"/>
            <a:ext cx="473540" cy="261610"/>
            <a:chOff x="5375804" y="5625013"/>
            <a:chExt cx="473540" cy="261610"/>
          </a:xfrm>
        </p:grpSpPr>
        <p:grpSp>
          <p:nvGrpSpPr>
            <p:cNvPr id="826" name="Group 825"/>
            <p:cNvGrpSpPr/>
            <p:nvPr/>
          </p:nvGrpSpPr>
          <p:grpSpPr>
            <a:xfrm>
              <a:off x="5375804" y="5675864"/>
              <a:ext cx="389818" cy="148482"/>
              <a:chOff x="7184184" y="4315396"/>
              <a:chExt cx="283415" cy="138210"/>
            </a:xfrm>
          </p:grpSpPr>
          <p:sp>
            <p:nvSpPr>
              <p:cNvPr id="883" name="Rectangle 882"/>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84" name="Rectangle 883"/>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25" name="TextBox 824"/>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Tree>
    <p:extLst>
      <p:ext uri="{BB962C8B-B14F-4D97-AF65-F5344CB8AC3E}">
        <p14:creationId xmlns:p14="http://schemas.microsoft.com/office/powerpoint/2010/main" val="465780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99" name="Straight Connector 898"/>
          <p:cNvCxnSpPr/>
          <p:nvPr/>
        </p:nvCxnSpPr>
        <p:spPr>
          <a:xfrm>
            <a:off x="7246382" y="2625771"/>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2" name="Title 1"/>
          <p:cNvSpPr>
            <a:spLocks noGrp="1"/>
          </p:cNvSpPr>
          <p:nvPr>
            <p:ph type="title"/>
          </p:nvPr>
        </p:nvSpPr>
        <p:spPr/>
        <p:txBody>
          <a:bodyPr/>
          <a:lstStyle/>
          <a:p>
            <a:r>
              <a:rPr lang="en-US" sz="3600" b="1" dirty="0"/>
              <a:t>BAS Service Provisioning Step 1</a:t>
            </a:r>
          </a:p>
        </p:txBody>
      </p:sp>
      <p:sp>
        <p:nvSpPr>
          <p:cNvPr id="434" name="Rounded Rectangle 433"/>
          <p:cNvSpPr/>
          <p:nvPr/>
        </p:nvSpPr>
        <p:spPr>
          <a:xfrm>
            <a:off x="6588277" y="1052651"/>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5" name="Rounded Rectangle 434"/>
          <p:cNvSpPr/>
          <p:nvPr/>
        </p:nvSpPr>
        <p:spPr>
          <a:xfrm>
            <a:off x="3869046" y="1052651"/>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1052651"/>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285441"/>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39" name="Group 438"/>
          <p:cNvGrpSpPr/>
          <p:nvPr/>
        </p:nvGrpSpPr>
        <p:grpSpPr>
          <a:xfrm>
            <a:off x="7281859" y="1254460"/>
            <a:ext cx="861388" cy="456104"/>
            <a:chOff x="13399153" y="1783418"/>
            <a:chExt cx="1143000" cy="605217"/>
          </a:xfrm>
        </p:grpSpPr>
        <p:sp>
          <p:nvSpPr>
            <p:cNvPr id="821" name="Cloud Callout 820"/>
            <p:cNvSpPr/>
            <p:nvPr/>
          </p:nvSpPr>
          <p:spPr>
            <a:xfrm>
              <a:off x="13518385" y="2033311"/>
              <a:ext cx="352301" cy="311614"/>
            </a:xfrm>
            <a:prstGeom prst="cloudCallout">
              <a:avLst>
                <a:gd name="adj1" fmla="val -115523"/>
                <a:gd name="adj2" fmla="val 238258"/>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22"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cxnSp>
        <p:nvCxnSpPr>
          <p:cNvPr id="441" name="Straight Connector 440"/>
          <p:cNvCxnSpPr/>
          <p:nvPr/>
        </p:nvCxnSpPr>
        <p:spPr>
          <a:xfrm>
            <a:off x="7306243" y="2343956"/>
            <a:ext cx="1090036" cy="7272"/>
          </a:xfrm>
          <a:prstGeom prst="line">
            <a:avLst/>
          </a:prstGeom>
          <a:ln w="12382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442" name="Straight Connector 441"/>
          <p:cNvCxnSpPr/>
          <p:nvPr/>
        </p:nvCxnSpPr>
        <p:spPr>
          <a:xfrm flipH="1">
            <a:off x="7006446" y="2732336"/>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43" name="Group 442"/>
          <p:cNvGrpSpPr/>
          <p:nvPr/>
        </p:nvGrpSpPr>
        <p:grpSpPr>
          <a:xfrm>
            <a:off x="7799320" y="3459949"/>
            <a:ext cx="501899" cy="269523"/>
            <a:chOff x="-1457511" y="4307847"/>
            <a:chExt cx="3346532" cy="1797100"/>
          </a:xfrm>
          <a:effectLst>
            <a:outerShdw blurRad="50800" dist="38100" dir="2700000" algn="tl" rotWithShape="0">
              <a:prstClr val="black">
                <a:alpha val="40000"/>
              </a:prstClr>
            </a:outerShdw>
          </a:effectLst>
        </p:grpSpPr>
        <p:sp>
          <p:nvSpPr>
            <p:cNvPr id="799" name="Rounded Rectangle 798"/>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0" name="Rectangle 799"/>
            <p:cNvSpPr/>
            <p:nvPr/>
          </p:nvSpPr>
          <p:spPr>
            <a:xfrm>
              <a:off x="-1195847" y="4317176"/>
              <a:ext cx="2789695" cy="1787771"/>
            </a:xfrm>
            <a:prstGeom prst="rect">
              <a:avLst/>
            </a:prstGeom>
            <a:blipFill dpi="0" rotWithShape="1">
              <a:blip r:embed="rId2"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01" name="Group 800"/>
            <p:cNvGrpSpPr/>
            <p:nvPr/>
          </p:nvGrpSpPr>
          <p:grpSpPr>
            <a:xfrm>
              <a:off x="-844550" y="4559711"/>
              <a:ext cx="230133" cy="1231489"/>
              <a:chOff x="-844550" y="4559711"/>
              <a:chExt cx="230133" cy="1231489"/>
            </a:xfrm>
          </p:grpSpPr>
          <p:sp>
            <p:nvSpPr>
              <p:cNvPr id="817" name="Rectangle 81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8" name="Rectangle 81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9" name="Rectangle 81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0" name="Rectangle 81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2" name="Group 801"/>
            <p:cNvGrpSpPr/>
            <p:nvPr/>
          </p:nvGrpSpPr>
          <p:grpSpPr>
            <a:xfrm>
              <a:off x="-388883" y="4559711"/>
              <a:ext cx="230133" cy="1231489"/>
              <a:chOff x="-388883" y="4572000"/>
              <a:chExt cx="230133" cy="1231489"/>
            </a:xfrm>
          </p:grpSpPr>
          <p:sp>
            <p:nvSpPr>
              <p:cNvPr id="813" name="Rectangle 81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4" name="Rectangle 81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6" name="Rectangle 81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3" name="Group 802"/>
            <p:cNvGrpSpPr/>
            <p:nvPr/>
          </p:nvGrpSpPr>
          <p:grpSpPr>
            <a:xfrm>
              <a:off x="74458" y="4590408"/>
              <a:ext cx="230133" cy="1231489"/>
              <a:chOff x="-844550" y="4559711"/>
              <a:chExt cx="230133" cy="1231489"/>
            </a:xfrm>
          </p:grpSpPr>
          <p:sp>
            <p:nvSpPr>
              <p:cNvPr id="809" name="Rectangle 80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0" name="Rectangle 80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1" name="Rectangle 810"/>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2" name="Rectangle 81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4" name="Group 803"/>
            <p:cNvGrpSpPr/>
            <p:nvPr/>
          </p:nvGrpSpPr>
          <p:grpSpPr>
            <a:xfrm>
              <a:off x="530125" y="4590408"/>
              <a:ext cx="230133" cy="1231489"/>
              <a:chOff x="-388883" y="4572000"/>
              <a:chExt cx="230133" cy="1231489"/>
            </a:xfrm>
          </p:grpSpPr>
          <p:sp>
            <p:nvSpPr>
              <p:cNvPr id="805" name="Rectangle 80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6" name="Rectangle 80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8" name="Rectangle 80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444" name="Group 443"/>
          <p:cNvGrpSpPr/>
          <p:nvPr/>
        </p:nvGrpSpPr>
        <p:grpSpPr>
          <a:xfrm>
            <a:off x="6722245" y="3321187"/>
            <a:ext cx="585557" cy="445592"/>
            <a:chOff x="6642507" y="5885732"/>
            <a:chExt cx="776991" cy="591268"/>
          </a:xfrm>
        </p:grpSpPr>
        <p:grpSp>
          <p:nvGrpSpPr>
            <p:cNvPr id="795" name="Group 79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79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796" name="Rectangle 795"/>
            <p:cNvSpPr/>
            <p:nvPr/>
          </p:nvSpPr>
          <p:spPr>
            <a:xfrm>
              <a:off x="6642507" y="5885732"/>
              <a:ext cx="776991" cy="459524"/>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445" name="Group 444"/>
          <p:cNvGrpSpPr/>
          <p:nvPr/>
        </p:nvGrpSpPr>
        <p:grpSpPr>
          <a:xfrm rot="13650963">
            <a:off x="8095985" y="2132625"/>
            <a:ext cx="450343" cy="481306"/>
            <a:chOff x="2514600" y="4724399"/>
            <a:chExt cx="609600" cy="651513"/>
          </a:xfrm>
        </p:grpSpPr>
        <p:sp>
          <p:nvSpPr>
            <p:cNvPr id="792" name="Arc 79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3" name="Arc 79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4" name="Arc 79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6" name="Group 445"/>
          <p:cNvGrpSpPr/>
          <p:nvPr/>
        </p:nvGrpSpPr>
        <p:grpSpPr>
          <a:xfrm rot="2782368">
            <a:off x="7057515" y="2042857"/>
            <a:ext cx="450343" cy="481306"/>
            <a:chOff x="2514600" y="4724399"/>
            <a:chExt cx="609600" cy="651513"/>
          </a:xfrm>
        </p:grpSpPr>
        <p:sp>
          <p:nvSpPr>
            <p:cNvPr id="789" name="Arc 78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0" name="Arc 78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91" name="Arc 79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47" name="Group 446"/>
          <p:cNvGrpSpPr/>
          <p:nvPr/>
        </p:nvGrpSpPr>
        <p:grpSpPr>
          <a:xfrm>
            <a:off x="8095968" y="2223600"/>
            <a:ext cx="888865" cy="428788"/>
            <a:chOff x="13987391" y="3810940"/>
            <a:chExt cx="782387" cy="377423"/>
          </a:xfrm>
        </p:grpSpPr>
        <p:sp>
          <p:nvSpPr>
            <p:cNvPr id="781" name="Parallelogram 780"/>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782" name="Group 781"/>
            <p:cNvGrpSpPr/>
            <p:nvPr/>
          </p:nvGrpSpPr>
          <p:grpSpPr>
            <a:xfrm>
              <a:off x="14173200" y="3810940"/>
              <a:ext cx="596578" cy="316236"/>
              <a:chOff x="14173200" y="3810940"/>
              <a:chExt cx="480553" cy="316236"/>
            </a:xfrm>
          </p:grpSpPr>
          <p:sp>
            <p:nvSpPr>
              <p:cNvPr id="783" name="Parallelogram 782"/>
              <p:cNvSpPr/>
              <p:nvPr/>
            </p:nvSpPr>
            <p:spPr>
              <a:xfrm>
                <a:off x="14173200" y="3810940"/>
                <a:ext cx="480553" cy="316236"/>
              </a:xfrm>
              <a:prstGeom prst="parallelogram">
                <a:avLst/>
              </a:prstGeom>
              <a:blipFill dpi="0" rotWithShape="1">
                <a:blip r:embed="rId6"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784" name="Group 783"/>
              <p:cNvGrpSpPr/>
              <p:nvPr/>
            </p:nvGrpSpPr>
            <p:grpSpPr>
              <a:xfrm>
                <a:off x="14218822" y="3842981"/>
                <a:ext cx="107813" cy="200725"/>
                <a:chOff x="14173200" y="3866223"/>
                <a:chExt cx="122004" cy="227146"/>
              </a:xfrm>
            </p:grpSpPr>
            <p:sp>
              <p:nvSpPr>
                <p:cNvPr id="785" name="Parallelogram 784"/>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6" name="Parallelogram 785"/>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Parallelogram 786"/>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8" name="Parallelogram 787"/>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448" name="Group 447"/>
          <p:cNvGrpSpPr/>
          <p:nvPr/>
        </p:nvGrpSpPr>
        <p:grpSpPr>
          <a:xfrm rot="16200000">
            <a:off x="7651442" y="3248280"/>
            <a:ext cx="450343" cy="481306"/>
            <a:chOff x="2514600" y="4724399"/>
            <a:chExt cx="609600" cy="651513"/>
          </a:xfrm>
        </p:grpSpPr>
        <p:sp>
          <p:nvSpPr>
            <p:cNvPr id="778" name="Arc 77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9" name="Arc 77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80" name="Arc 77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449" name="Straight Connector 448"/>
          <p:cNvCxnSpPr/>
          <p:nvPr/>
        </p:nvCxnSpPr>
        <p:spPr>
          <a:xfrm>
            <a:off x="7127415" y="2734087"/>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450" name="Group 449"/>
          <p:cNvGrpSpPr/>
          <p:nvPr/>
        </p:nvGrpSpPr>
        <p:grpSpPr>
          <a:xfrm rot="5400000">
            <a:off x="6968822" y="2562762"/>
            <a:ext cx="450343" cy="481306"/>
            <a:chOff x="2514600" y="4724399"/>
            <a:chExt cx="609600" cy="651513"/>
          </a:xfrm>
        </p:grpSpPr>
        <p:sp>
          <p:nvSpPr>
            <p:cNvPr id="775" name="Arc 77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6" name="Arc 77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777" name="Arc 77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451" name="Can 450"/>
          <p:cNvSpPr/>
          <p:nvPr/>
        </p:nvSpPr>
        <p:spPr>
          <a:xfrm rot="5400000">
            <a:off x="5374445" y="1200460"/>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2" name="Can 451"/>
          <p:cNvSpPr/>
          <p:nvPr/>
        </p:nvSpPr>
        <p:spPr>
          <a:xfrm rot="5400000">
            <a:off x="5655563" y="1094552"/>
            <a:ext cx="286928"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3" name="Can 452"/>
          <p:cNvSpPr/>
          <p:nvPr/>
        </p:nvSpPr>
        <p:spPr>
          <a:xfrm rot="5400000">
            <a:off x="5720797" y="1410930"/>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5" name="Group 454"/>
          <p:cNvGrpSpPr/>
          <p:nvPr/>
        </p:nvGrpSpPr>
        <p:grpSpPr>
          <a:xfrm>
            <a:off x="4051383" y="1831004"/>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456" name="Group 455"/>
          <p:cNvGrpSpPr/>
          <p:nvPr/>
        </p:nvGrpSpPr>
        <p:grpSpPr>
          <a:xfrm>
            <a:off x="4899110" y="2274639"/>
            <a:ext cx="1320796" cy="41382"/>
            <a:chOff x="8839200" y="4663625"/>
            <a:chExt cx="1752600" cy="54911"/>
          </a:xfrm>
        </p:grpSpPr>
        <p:sp>
          <p:nvSpPr>
            <p:cNvPr id="713" name="Rectangle 712"/>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4" name="Rectangle 713"/>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5" name="Rectangle 714"/>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6" name="Rectangle 715"/>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7" name="Rectangle 716"/>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8" name="Rectangle 717"/>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9" name="Rectangle 718"/>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20" name="Rectangle 719"/>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57" name="Group 456"/>
          <p:cNvGrpSpPr/>
          <p:nvPr/>
        </p:nvGrpSpPr>
        <p:grpSpPr>
          <a:xfrm>
            <a:off x="4785721" y="2492235"/>
            <a:ext cx="1267469" cy="41382"/>
            <a:chOff x="8698608" y="4725720"/>
            <a:chExt cx="1681839" cy="54911"/>
          </a:xfrm>
        </p:grpSpPr>
        <p:sp>
          <p:nvSpPr>
            <p:cNvPr id="708" name="Rectangle 70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09" name="Rectangle 70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0" name="Rectangle 70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1" name="Rectangle 71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712" name="Rectangle 71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458" name="TextBox 457"/>
          <p:cNvSpPr txBox="1"/>
          <p:nvPr/>
        </p:nvSpPr>
        <p:spPr>
          <a:xfrm>
            <a:off x="5330209" y="2406101"/>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59" name="Group 458"/>
          <p:cNvGrpSpPr/>
          <p:nvPr/>
        </p:nvGrpSpPr>
        <p:grpSpPr>
          <a:xfrm>
            <a:off x="6224455" y="2547545"/>
            <a:ext cx="574057" cy="484284"/>
            <a:chOff x="2951382" y="240251"/>
            <a:chExt cx="1429512" cy="1108975"/>
          </a:xfrm>
        </p:grpSpPr>
        <p:pic>
          <p:nvPicPr>
            <p:cNvPr id="695" name="Picture 69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696" name="Oval 69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697" name="Group 696"/>
            <p:cNvGrpSpPr/>
            <p:nvPr/>
          </p:nvGrpSpPr>
          <p:grpSpPr>
            <a:xfrm>
              <a:off x="2951382" y="734254"/>
              <a:ext cx="1429512" cy="263151"/>
              <a:chOff x="1972224" y="2478468"/>
              <a:chExt cx="3923780" cy="516473"/>
            </a:xfrm>
          </p:grpSpPr>
          <p:grpSp>
            <p:nvGrpSpPr>
              <p:cNvPr id="699" name="Group 698"/>
              <p:cNvGrpSpPr/>
              <p:nvPr/>
            </p:nvGrpSpPr>
            <p:grpSpPr>
              <a:xfrm>
                <a:off x="1972224" y="2531081"/>
                <a:ext cx="3923780" cy="411247"/>
                <a:chOff x="6249726" y="3927944"/>
                <a:chExt cx="4110826" cy="1382736"/>
              </a:xfrm>
            </p:grpSpPr>
            <p:sp>
              <p:nvSpPr>
                <p:cNvPr id="70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0" name="Group 699"/>
              <p:cNvGrpSpPr/>
              <p:nvPr/>
            </p:nvGrpSpPr>
            <p:grpSpPr>
              <a:xfrm>
                <a:off x="2043075" y="2478468"/>
                <a:ext cx="3782079" cy="516473"/>
                <a:chOff x="1448289" y="4936465"/>
                <a:chExt cx="4180449" cy="516473"/>
              </a:xfrm>
            </p:grpSpPr>
            <p:sp>
              <p:nvSpPr>
                <p:cNvPr id="70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01" name="Group 700"/>
              <p:cNvGrpSpPr/>
              <p:nvPr/>
            </p:nvGrpSpPr>
            <p:grpSpPr>
              <a:xfrm flipH="1">
                <a:off x="2043075" y="2478468"/>
                <a:ext cx="3782079" cy="516473"/>
                <a:chOff x="1448289" y="4936465"/>
                <a:chExt cx="4180449" cy="516473"/>
              </a:xfrm>
            </p:grpSpPr>
            <p:sp>
              <p:nvSpPr>
                <p:cNvPr id="70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0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698" name="TextBox 69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460" name="TextBox 459"/>
          <p:cNvSpPr txBox="1"/>
          <p:nvPr/>
        </p:nvSpPr>
        <p:spPr>
          <a:xfrm>
            <a:off x="5138583" y="2052281"/>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cxnSp>
        <p:nvCxnSpPr>
          <p:cNvPr id="462" name="Straight Connector 461"/>
          <p:cNvCxnSpPr/>
          <p:nvPr/>
        </p:nvCxnSpPr>
        <p:spPr>
          <a:xfrm>
            <a:off x="4194144" y="2523072"/>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180493"/>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4" name="Group 463"/>
          <p:cNvGrpSpPr/>
          <p:nvPr/>
        </p:nvGrpSpPr>
        <p:grpSpPr>
          <a:xfrm>
            <a:off x="1508850" y="1611692"/>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8"/>
          <a:stretch>
            <a:fillRect/>
          </a:stretch>
        </p:blipFill>
        <p:spPr>
          <a:xfrm>
            <a:off x="180524" y="2792387"/>
            <a:ext cx="2249492" cy="224949"/>
          </a:xfrm>
          <a:prstGeom prst="rect">
            <a:avLst/>
          </a:prstGeom>
          <a:ln>
            <a:solidFill>
              <a:srgbClr val="00B050"/>
            </a:solidFill>
          </a:ln>
        </p:spPr>
      </p:pic>
      <p:sp>
        <p:nvSpPr>
          <p:cNvPr id="466" name="Rectangle 465"/>
          <p:cNvSpPr/>
          <p:nvPr/>
        </p:nvSpPr>
        <p:spPr>
          <a:xfrm>
            <a:off x="152399" y="3081416"/>
            <a:ext cx="2273989" cy="376963"/>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sp>
        <p:nvSpPr>
          <p:cNvPr id="467" name="TextBox 466"/>
          <p:cNvSpPr txBox="1"/>
          <p:nvPr/>
        </p:nvSpPr>
        <p:spPr>
          <a:xfrm>
            <a:off x="4980471" y="1084880"/>
            <a:ext cx="1528289"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lang="en-US" sz="900" b="1" kern="0" dirty="0">
                <a:solidFill>
                  <a:schemeClr val="tx1">
                    <a:lumMod val="65000"/>
                    <a:lumOff val="35000"/>
                  </a:schemeClr>
                </a:solidFill>
              </a:rPr>
              <a:t>Assured </a:t>
            </a:r>
            <a:r>
              <a:rPr kumimoji="0" lang="en-US" sz="900" b="1" i="0" u="none" strike="noStrike" kern="0" cap="none" spc="0" normalizeH="0" baseline="0" noProof="0" dirty="0">
                <a:ln>
                  <a:noFill/>
                </a:ln>
                <a:solidFill>
                  <a:schemeClr val="tx1">
                    <a:lumMod val="65000"/>
                    <a:lumOff val="35000"/>
                  </a:schemeClr>
                </a:solidFill>
                <a:effectLst/>
                <a:uLnTx/>
                <a:uFillTx/>
              </a:rPr>
              <a:t>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a:t>
            </a:r>
            <a:r>
              <a:rPr kumimoji="0" lang="en-US" sz="900" b="1" i="0" u="none" strike="noStrike" kern="0" cap="none" spc="0" normalizeH="0" baseline="0" noProof="0" dirty="0">
                <a:ln>
                  <a:noFill/>
                </a:ln>
                <a:solidFill>
                  <a:schemeClr val="tx1">
                    <a:lumMod val="65000"/>
                    <a:lumOff val="35000"/>
                  </a:schemeClr>
                </a:solidFill>
                <a:effectLst/>
                <a:uLnTx/>
                <a:uFillTx/>
              </a:rPr>
              <a:t>nd </a:t>
            </a:r>
            <a:r>
              <a:rPr kumimoji="0" lang="en-US" sz="900" b="1" i="0" u="none" strike="noStrike" kern="0" cap="none" spc="0" normalizeH="0" baseline="0" noProof="0" dirty="0">
                <a:ln>
                  <a:noFill/>
                </a:ln>
                <a:solidFill>
                  <a:srgbClr val="002060"/>
                </a:solidFill>
                <a:effectLst/>
                <a:uLnTx/>
                <a:uFillTx/>
              </a:rPr>
              <a:t>QoS*</a:t>
            </a:r>
            <a:r>
              <a:rPr kumimoji="0" lang="en-US" sz="900" b="1" i="0" u="none" strike="noStrike" kern="0" cap="none" spc="0" normalizeH="0" baseline="0" noProof="0" dirty="0">
                <a:ln>
                  <a:noFill/>
                </a:ln>
                <a:solidFill>
                  <a:schemeClr val="tx1">
                    <a:lumMod val="65000"/>
                    <a:lumOff val="35000"/>
                  </a:schemeClr>
                </a:solidFill>
                <a:effectLst/>
                <a:uLnTx/>
                <a:uFillTx/>
              </a:rPr>
              <a:t> </a:t>
            </a:r>
            <a:r>
              <a:rPr lang="en-US" sz="900" b="1" kern="0" dirty="0">
                <a:solidFill>
                  <a:schemeClr val="tx1">
                    <a:lumMod val="65000"/>
                    <a:lumOff val="35000"/>
                  </a:schemeClr>
                </a:solidFill>
              </a:rPr>
              <a:t>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grpSp>
        <p:nvGrpSpPr>
          <p:cNvPr id="469" name="Group 468"/>
          <p:cNvGrpSpPr/>
          <p:nvPr/>
        </p:nvGrpSpPr>
        <p:grpSpPr>
          <a:xfrm>
            <a:off x="890803" y="1084880"/>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71" name="Group 470"/>
          <p:cNvGrpSpPr/>
          <p:nvPr/>
        </p:nvGrpSpPr>
        <p:grpSpPr>
          <a:xfrm>
            <a:off x="8441896" y="2208767"/>
            <a:ext cx="307758" cy="230833"/>
            <a:chOff x="8316023" y="5736349"/>
            <a:chExt cx="408373" cy="306298"/>
          </a:xfrm>
        </p:grpSpPr>
        <p:sp>
          <p:nvSpPr>
            <p:cNvPr id="554" name="Oval 553"/>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5" name="TextBox 554"/>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472" name="Group 471"/>
          <p:cNvGrpSpPr/>
          <p:nvPr/>
        </p:nvGrpSpPr>
        <p:grpSpPr>
          <a:xfrm>
            <a:off x="1502177" y="1769978"/>
            <a:ext cx="307758" cy="230833"/>
            <a:chOff x="10341629" y="6066603"/>
            <a:chExt cx="408373" cy="306298"/>
          </a:xfrm>
        </p:grpSpPr>
        <p:sp>
          <p:nvSpPr>
            <p:cNvPr id="552" name="Oval 551"/>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3" name="TextBox 552"/>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75" name="Group 474"/>
          <p:cNvGrpSpPr/>
          <p:nvPr/>
        </p:nvGrpSpPr>
        <p:grpSpPr>
          <a:xfrm>
            <a:off x="8166758" y="1267612"/>
            <a:ext cx="880423" cy="518799"/>
            <a:chOff x="1727343" y="793883"/>
            <a:chExt cx="2109883" cy="1243273"/>
          </a:xfrm>
        </p:grpSpPr>
        <p:sp>
          <p:nvSpPr>
            <p:cNvPr id="543" name="Rectangle 542"/>
            <p:cNvSpPr/>
            <p:nvPr/>
          </p:nvSpPr>
          <p:spPr>
            <a:xfrm>
              <a:off x="1752600" y="793883"/>
              <a:ext cx="2084626" cy="1243272"/>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44" name="Frame 543"/>
            <p:cNvSpPr/>
            <p:nvPr/>
          </p:nvSpPr>
          <p:spPr>
            <a:xfrm>
              <a:off x="1727343" y="793884"/>
              <a:ext cx="2109883" cy="1243272"/>
            </a:xfrm>
            <a:prstGeom prst="frame">
              <a:avLst>
                <a:gd name="adj1" fmla="val 3596"/>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35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tx1"/>
                </a:solidFill>
                <a:effectLst/>
                <a:uLnTx/>
                <a:uFillTx/>
              </a:endParaRPr>
            </a:p>
          </p:txBody>
        </p:sp>
        <p:grpSp>
          <p:nvGrpSpPr>
            <p:cNvPr id="545" name="Group 544"/>
            <p:cNvGrpSpPr/>
            <p:nvPr/>
          </p:nvGrpSpPr>
          <p:grpSpPr>
            <a:xfrm>
              <a:off x="2032382" y="1236523"/>
              <a:ext cx="723193" cy="478250"/>
              <a:chOff x="1451731" y="4562931"/>
              <a:chExt cx="1371600" cy="907045"/>
            </a:xfrm>
          </p:grpSpPr>
          <p:sp>
            <p:nvSpPr>
              <p:cNvPr id="546" name="Rectangle 545"/>
              <p:cNvSpPr/>
              <p:nvPr/>
            </p:nvSpPr>
            <p:spPr>
              <a:xfrm>
                <a:off x="1451731" y="4562931"/>
                <a:ext cx="1371600" cy="907045"/>
              </a:xfrm>
              <a:prstGeom prst="rect">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47" name="Rectangle 546"/>
              <p:cNvSpPr/>
              <p:nvPr/>
            </p:nvSpPr>
            <p:spPr>
              <a:xfrm>
                <a:off x="1487866" y="4648200"/>
                <a:ext cx="1299330" cy="77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76" name="TextBox 475"/>
          <p:cNvSpPr txBox="1"/>
          <p:nvPr/>
        </p:nvSpPr>
        <p:spPr>
          <a:xfrm>
            <a:off x="8090994" y="1052651"/>
            <a:ext cx="956188"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Portal Software</a:t>
            </a:r>
          </a:p>
        </p:txBody>
      </p:sp>
      <p:sp>
        <p:nvSpPr>
          <p:cNvPr id="477" name="Down Arrow 476"/>
          <p:cNvSpPr/>
          <p:nvPr/>
        </p:nvSpPr>
        <p:spPr>
          <a:xfrm>
            <a:off x="8653627" y="1672613"/>
            <a:ext cx="202913" cy="547235"/>
          </a:xfrm>
          <a:prstGeom prst="downArrow">
            <a:avLst/>
          </a:prstGeom>
          <a:solidFill>
            <a:schemeClr val="bg1">
              <a:lumMod val="7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78" name="Group 477"/>
          <p:cNvGrpSpPr/>
          <p:nvPr/>
        </p:nvGrpSpPr>
        <p:grpSpPr>
          <a:xfrm>
            <a:off x="8643991" y="1353940"/>
            <a:ext cx="307758" cy="230833"/>
            <a:chOff x="6961277" y="5867400"/>
            <a:chExt cx="408373" cy="306298"/>
          </a:xfrm>
        </p:grpSpPr>
        <p:sp>
          <p:nvSpPr>
            <p:cNvPr id="541" name="Oval 540"/>
            <p:cNvSpPr/>
            <p:nvPr/>
          </p:nvSpPr>
          <p:spPr>
            <a:xfrm>
              <a:off x="7018982" y="58674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2" name="TextBox 541"/>
            <p:cNvSpPr txBox="1"/>
            <p:nvPr/>
          </p:nvSpPr>
          <p:spPr>
            <a:xfrm>
              <a:off x="6961277" y="5867400"/>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3</a:t>
              </a:r>
            </a:p>
          </p:txBody>
        </p:sp>
      </p:grpSp>
      <p:grpSp>
        <p:nvGrpSpPr>
          <p:cNvPr id="479" name="Group 478"/>
          <p:cNvGrpSpPr/>
          <p:nvPr/>
        </p:nvGrpSpPr>
        <p:grpSpPr>
          <a:xfrm>
            <a:off x="7383535" y="3549654"/>
            <a:ext cx="307758" cy="369332"/>
            <a:chOff x="7538808" y="6477000"/>
            <a:chExt cx="408373" cy="490077"/>
          </a:xfrm>
        </p:grpSpPr>
        <p:sp>
          <p:nvSpPr>
            <p:cNvPr id="539" name="Oval 53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0" name="TextBox 539"/>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6</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0" name="Group 479"/>
          <p:cNvGrpSpPr/>
          <p:nvPr/>
        </p:nvGrpSpPr>
        <p:grpSpPr>
          <a:xfrm>
            <a:off x="4898712" y="2077280"/>
            <a:ext cx="307758" cy="369332"/>
            <a:chOff x="7538808" y="6477000"/>
            <a:chExt cx="408373" cy="490077"/>
          </a:xfrm>
        </p:grpSpPr>
        <p:sp>
          <p:nvSpPr>
            <p:cNvPr id="537" name="Oval 53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8" name="TextBox 537"/>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8</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1" name="Group 480"/>
          <p:cNvGrpSpPr/>
          <p:nvPr/>
        </p:nvGrpSpPr>
        <p:grpSpPr>
          <a:xfrm>
            <a:off x="4898712" y="2411941"/>
            <a:ext cx="307758" cy="369332"/>
            <a:chOff x="7538808" y="6477000"/>
            <a:chExt cx="408373" cy="490077"/>
          </a:xfrm>
        </p:grpSpPr>
        <p:sp>
          <p:nvSpPr>
            <p:cNvPr id="535" name="Oval 53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6" name="TextBox 53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2" name="Group 481"/>
          <p:cNvGrpSpPr/>
          <p:nvPr/>
        </p:nvGrpSpPr>
        <p:grpSpPr>
          <a:xfrm>
            <a:off x="4898712" y="1782250"/>
            <a:ext cx="307758" cy="369332"/>
            <a:chOff x="7538808" y="6477000"/>
            <a:chExt cx="408373" cy="490077"/>
          </a:xfrm>
        </p:grpSpPr>
        <p:sp>
          <p:nvSpPr>
            <p:cNvPr id="533" name="Oval 53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4" name="TextBox 53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4" name="Group 483"/>
          <p:cNvGrpSpPr/>
          <p:nvPr/>
        </p:nvGrpSpPr>
        <p:grpSpPr>
          <a:xfrm>
            <a:off x="4533007" y="2206703"/>
            <a:ext cx="307758" cy="369332"/>
            <a:chOff x="7538808" y="6477000"/>
            <a:chExt cx="408373" cy="490077"/>
          </a:xfrm>
        </p:grpSpPr>
        <p:sp>
          <p:nvSpPr>
            <p:cNvPr id="531" name="Oval 53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2" name="TextBox 53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6" name="Group 485"/>
          <p:cNvGrpSpPr/>
          <p:nvPr/>
        </p:nvGrpSpPr>
        <p:grpSpPr>
          <a:xfrm>
            <a:off x="277927" y="2538581"/>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9" name="TextBox 488"/>
          <p:cNvSpPr txBox="1"/>
          <p:nvPr/>
        </p:nvSpPr>
        <p:spPr>
          <a:xfrm>
            <a:off x="4950314" y="2703175"/>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490" name="TextBox 489"/>
          <p:cNvSpPr txBox="1"/>
          <p:nvPr/>
        </p:nvSpPr>
        <p:spPr>
          <a:xfrm>
            <a:off x="6573124" y="1499691"/>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491" name="Group 490"/>
          <p:cNvGrpSpPr/>
          <p:nvPr/>
        </p:nvGrpSpPr>
        <p:grpSpPr>
          <a:xfrm>
            <a:off x="6833527" y="1954220"/>
            <a:ext cx="472717" cy="762965"/>
            <a:chOff x="13716002" y="2933396"/>
            <a:chExt cx="627261" cy="874933"/>
          </a:xfrm>
        </p:grpSpPr>
        <p:sp>
          <p:nvSpPr>
            <p:cNvPr id="519" name="Rectangle 518"/>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20" name="Rectangle 519"/>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92" name="Group 491"/>
          <p:cNvGrpSpPr/>
          <p:nvPr/>
        </p:nvGrpSpPr>
        <p:grpSpPr>
          <a:xfrm>
            <a:off x="7001572" y="2435337"/>
            <a:ext cx="307758" cy="230833"/>
            <a:chOff x="10341629" y="6066603"/>
            <a:chExt cx="408373" cy="306298"/>
          </a:xfrm>
        </p:grpSpPr>
        <p:sp>
          <p:nvSpPr>
            <p:cNvPr id="517" name="Oval 516"/>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8" name="TextBox 517"/>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93" name="Group 492"/>
          <p:cNvGrpSpPr/>
          <p:nvPr/>
        </p:nvGrpSpPr>
        <p:grpSpPr>
          <a:xfrm>
            <a:off x="6730717" y="2262211"/>
            <a:ext cx="307758" cy="369332"/>
            <a:chOff x="7538808" y="6477000"/>
            <a:chExt cx="408373" cy="490077"/>
          </a:xfrm>
        </p:grpSpPr>
        <p:sp>
          <p:nvSpPr>
            <p:cNvPr id="515" name="Oval 51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6" name="TextBox 51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94" name="Group 493"/>
          <p:cNvGrpSpPr/>
          <p:nvPr/>
        </p:nvGrpSpPr>
        <p:grpSpPr>
          <a:xfrm>
            <a:off x="7036232" y="1980161"/>
            <a:ext cx="307758" cy="369332"/>
            <a:chOff x="7538808" y="6477000"/>
            <a:chExt cx="408373" cy="490077"/>
          </a:xfrm>
        </p:grpSpPr>
        <p:sp>
          <p:nvSpPr>
            <p:cNvPr id="513" name="Oval 512"/>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14" name="TextBox 513"/>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4</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95" name="TextBox 494"/>
          <p:cNvSpPr txBox="1"/>
          <p:nvPr/>
        </p:nvSpPr>
        <p:spPr>
          <a:xfrm>
            <a:off x="5085771" y="176021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496" name="Straight Arrow Connector 495"/>
          <p:cNvCxnSpPr/>
          <p:nvPr/>
        </p:nvCxnSpPr>
        <p:spPr>
          <a:xfrm>
            <a:off x="6348557" y="1442785"/>
            <a:ext cx="0" cy="6297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97" name="Straight Arrow Connector 496"/>
          <p:cNvCxnSpPr/>
          <p:nvPr/>
        </p:nvCxnSpPr>
        <p:spPr>
          <a:xfrm flipV="1">
            <a:off x="5951060" y="2595076"/>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214287" y="3886200"/>
            <a:ext cx="8873217" cy="248583"/>
            <a:chOff x="214287" y="3981372"/>
            <a:chExt cx="8873217" cy="248583"/>
          </a:xfrm>
        </p:grpSpPr>
        <p:cxnSp>
          <p:nvCxnSpPr>
            <p:cNvPr id="498" name="Straight Arrow Connector 497"/>
            <p:cNvCxnSpPr/>
            <p:nvPr/>
          </p:nvCxnSpPr>
          <p:spPr>
            <a:xfrm>
              <a:off x="214287" y="4107237"/>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568463" y="4107237"/>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4107237"/>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4107237"/>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399238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4105663"/>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3990812"/>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3990812"/>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758396" y="3992385"/>
              <a:ext cx="91876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Internet WAN Performance</a:t>
              </a:r>
            </a:p>
          </p:txBody>
        </p:sp>
        <p:sp>
          <p:nvSpPr>
            <p:cNvPr id="510" name="Rounded Rectangle 509"/>
            <p:cNvSpPr/>
            <p:nvPr/>
          </p:nvSpPr>
          <p:spPr>
            <a:xfrm>
              <a:off x="7369181" y="4000251"/>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35692" y="4000251"/>
              <a:ext cx="959394" cy="229704"/>
            </a:xfrm>
            <a:prstGeom prst="roundRect">
              <a:avLst/>
            </a:prstGeom>
            <a:solidFill>
              <a:srgbClr val="FFFFFF">
                <a:alpha val="78039"/>
              </a:srgbClr>
            </a:soli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3981372"/>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grpSp>
      <p:cxnSp>
        <p:nvCxnSpPr>
          <p:cNvPr id="419" name="Straight Connector 418"/>
          <p:cNvCxnSpPr/>
          <p:nvPr/>
        </p:nvCxnSpPr>
        <p:spPr>
          <a:xfrm>
            <a:off x="3147467" y="1560289"/>
            <a:ext cx="659653" cy="154008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20" name="Cloud 2"/>
          <p:cNvSpPr/>
          <p:nvPr/>
        </p:nvSpPr>
        <p:spPr>
          <a:xfrm>
            <a:off x="2758396" y="1966498"/>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1" name="Cloud 2"/>
          <p:cNvSpPr/>
          <p:nvPr/>
        </p:nvSpPr>
        <p:spPr>
          <a:xfrm>
            <a:off x="2539173" y="1135653"/>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sp>
        <p:nvSpPr>
          <p:cNvPr id="422" name="Cloud 2"/>
          <p:cNvSpPr/>
          <p:nvPr/>
        </p:nvSpPr>
        <p:spPr>
          <a:xfrm>
            <a:off x="3278027" y="2957697"/>
            <a:ext cx="1065373" cy="572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grpSp>
        <p:nvGrpSpPr>
          <p:cNvPr id="423" name="Group 422"/>
          <p:cNvGrpSpPr/>
          <p:nvPr/>
        </p:nvGrpSpPr>
        <p:grpSpPr>
          <a:xfrm>
            <a:off x="3009086" y="3238163"/>
            <a:ext cx="581164" cy="490280"/>
            <a:chOff x="2951382" y="240251"/>
            <a:chExt cx="1429512" cy="1108975"/>
          </a:xfrm>
        </p:grpSpPr>
        <p:pic>
          <p:nvPicPr>
            <p:cNvPr id="424" name="Picture 42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25" name="Oval 424"/>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26" name="Group 425"/>
            <p:cNvGrpSpPr/>
            <p:nvPr/>
          </p:nvGrpSpPr>
          <p:grpSpPr>
            <a:xfrm>
              <a:off x="2951382" y="734254"/>
              <a:ext cx="1429512" cy="263151"/>
              <a:chOff x="1972224" y="2478468"/>
              <a:chExt cx="3923780" cy="516473"/>
            </a:xfrm>
          </p:grpSpPr>
          <p:grpSp>
            <p:nvGrpSpPr>
              <p:cNvPr id="428" name="Group 427"/>
              <p:cNvGrpSpPr/>
              <p:nvPr/>
            </p:nvGrpSpPr>
            <p:grpSpPr>
              <a:xfrm>
                <a:off x="1972224" y="2531081"/>
                <a:ext cx="3923780" cy="411247"/>
                <a:chOff x="6249726" y="3927944"/>
                <a:chExt cx="4110826" cy="1382736"/>
              </a:xfrm>
            </p:grpSpPr>
            <p:sp>
              <p:nvSpPr>
                <p:cNvPr id="8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9" name="Group 428"/>
              <p:cNvGrpSpPr/>
              <p:nvPr/>
            </p:nvGrpSpPr>
            <p:grpSpPr>
              <a:xfrm>
                <a:off x="2043075" y="2478468"/>
                <a:ext cx="3782079" cy="516473"/>
                <a:chOff x="1448289" y="4936465"/>
                <a:chExt cx="4180449" cy="516473"/>
              </a:xfrm>
            </p:grpSpPr>
            <p:sp>
              <p:nvSpPr>
                <p:cNvPr id="43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0" name="Group 429"/>
              <p:cNvGrpSpPr/>
              <p:nvPr/>
            </p:nvGrpSpPr>
            <p:grpSpPr>
              <a:xfrm flipH="1">
                <a:off x="2043075" y="2478468"/>
                <a:ext cx="3782079" cy="516473"/>
                <a:chOff x="1448289" y="4936465"/>
                <a:chExt cx="4180449" cy="516473"/>
              </a:xfrm>
            </p:grpSpPr>
            <p:sp>
              <p:nvSpPr>
                <p:cNvPr id="43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3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27" name="TextBox 426"/>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853" name="Straight Connector 852"/>
          <p:cNvCxnSpPr/>
          <p:nvPr/>
        </p:nvCxnSpPr>
        <p:spPr>
          <a:xfrm flipH="1">
            <a:off x="3983273" y="2511641"/>
            <a:ext cx="223692" cy="522251"/>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854" name="Straight Connector 853"/>
          <p:cNvCxnSpPr>
            <a:endCxn id="563" idx="3"/>
          </p:cNvCxnSpPr>
          <p:nvPr/>
        </p:nvCxnSpPr>
        <p:spPr>
          <a:xfrm flipH="1">
            <a:off x="2405769" y="1566967"/>
            <a:ext cx="246885" cy="634134"/>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55" name="Group 854"/>
          <p:cNvGrpSpPr/>
          <p:nvPr/>
        </p:nvGrpSpPr>
        <p:grpSpPr>
          <a:xfrm>
            <a:off x="3152636" y="957520"/>
            <a:ext cx="581164" cy="490280"/>
            <a:chOff x="2951382" y="240251"/>
            <a:chExt cx="1429512" cy="1108975"/>
          </a:xfrm>
        </p:grpSpPr>
        <p:pic>
          <p:nvPicPr>
            <p:cNvPr id="856" name="Picture 85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57" name="Oval 85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58" name="Group 857"/>
            <p:cNvGrpSpPr/>
            <p:nvPr/>
          </p:nvGrpSpPr>
          <p:grpSpPr>
            <a:xfrm>
              <a:off x="2951382" y="734254"/>
              <a:ext cx="1429512" cy="263151"/>
              <a:chOff x="1972224" y="2478468"/>
              <a:chExt cx="3923780" cy="516473"/>
            </a:xfrm>
          </p:grpSpPr>
          <p:grpSp>
            <p:nvGrpSpPr>
              <p:cNvPr id="860" name="Group 859"/>
              <p:cNvGrpSpPr/>
              <p:nvPr/>
            </p:nvGrpSpPr>
            <p:grpSpPr>
              <a:xfrm>
                <a:off x="1972224" y="2531081"/>
                <a:ext cx="3923780" cy="411247"/>
                <a:chOff x="6249726" y="3927944"/>
                <a:chExt cx="4110826" cy="1382736"/>
              </a:xfrm>
            </p:grpSpPr>
            <p:sp>
              <p:nvSpPr>
                <p:cNvPr id="86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1" name="Group 860"/>
              <p:cNvGrpSpPr/>
              <p:nvPr/>
            </p:nvGrpSpPr>
            <p:grpSpPr>
              <a:xfrm>
                <a:off x="2043075" y="2478468"/>
                <a:ext cx="3782079" cy="516473"/>
                <a:chOff x="1448289" y="4936465"/>
                <a:chExt cx="4180449" cy="516473"/>
              </a:xfrm>
            </p:grpSpPr>
            <p:sp>
              <p:nvSpPr>
                <p:cNvPr id="86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62" name="Group 861"/>
              <p:cNvGrpSpPr/>
              <p:nvPr/>
            </p:nvGrpSpPr>
            <p:grpSpPr>
              <a:xfrm flipH="1">
                <a:off x="2043075" y="2478468"/>
                <a:ext cx="3782079" cy="516473"/>
                <a:chOff x="1448289" y="4936465"/>
                <a:chExt cx="4180449" cy="516473"/>
              </a:xfrm>
            </p:grpSpPr>
            <p:sp>
              <p:nvSpPr>
                <p:cNvPr id="86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6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59" name="TextBox 85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869" name="Group 868"/>
          <p:cNvGrpSpPr/>
          <p:nvPr/>
        </p:nvGrpSpPr>
        <p:grpSpPr>
          <a:xfrm>
            <a:off x="3009086" y="2314894"/>
            <a:ext cx="581164" cy="490280"/>
            <a:chOff x="2951382" y="240251"/>
            <a:chExt cx="1429512" cy="1108975"/>
          </a:xfrm>
        </p:grpSpPr>
        <p:pic>
          <p:nvPicPr>
            <p:cNvPr id="870" name="Picture 86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71" name="Oval 87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72" name="Group 871"/>
            <p:cNvGrpSpPr/>
            <p:nvPr/>
          </p:nvGrpSpPr>
          <p:grpSpPr>
            <a:xfrm>
              <a:off x="2951382" y="734254"/>
              <a:ext cx="1429512" cy="263151"/>
              <a:chOff x="1972224" y="2478468"/>
              <a:chExt cx="3923780" cy="516473"/>
            </a:xfrm>
          </p:grpSpPr>
          <p:grpSp>
            <p:nvGrpSpPr>
              <p:cNvPr id="874" name="Group 873"/>
              <p:cNvGrpSpPr/>
              <p:nvPr/>
            </p:nvGrpSpPr>
            <p:grpSpPr>
              <a:xfrm>
                <a:off x="1972224" y="2531081"/>
                <a:ext cx="3923780" cy="411247"/>
                <a:chOff x="6249726" y="3927944"/>
                <a:chExt cx="4110826" cy="1382736"/>
              </a:xfrm>
            </p:grpSpPr>
            <p:sp>
              <p:nvSpPr>
                <p:cNvPr id="88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5" name="Group 874"/>
              <p:cNvGrpSpPr/>
              <p:nvPr/>
            </p:nvGrpSpPr>
            <p:grpSpPr>
              <a:xfrm>
                <a:off x="2043075" y="2478468"/>
                <a:ext cx="3782079" cy="516473"/>
                <a:chOff x="1448289" y="4936465"/>
                <a:chExt cx="4180449" cy="516473"/>
              </a:xfrm>
            </p:grpSpPr>
            <p:sp>
              <p:nvSpPr>
                <p:cNvPr id="87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8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876" name="Group 875"/>
              <p:cNvGrpSpPr/>
              <p:nvPr/>
            </p:nvGrpSpPr>
            <p:grpSpPr>
              <a:xfrm flipH="1">
                <a:off x="2043075" y="2478468"/>
                <a:ext cx="3782079" cy="516473"/>
                <a:chOff x="1448289" y="4936465"/>
                <a:chExt cx="4180449" cy="516473"/>
              </a:xfrm>
            </p:grpSpPr>
            <p:sp>
              <p:nvSpPr>
                <p:cNvPr id="87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87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873" name="TextBox 872"/>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883" name="Content Placeholder 4"/>
          <p:cNvSpPr txBox="1">
            <a:spLocks/>
          </p:cNvSpPr>
          <p:nvPr/>
        </p:nvSpPr>
        <p:spPr>
          <a:xfrm>
            <a:off x="166862" y="4343400"/>
            <a:ext cx="8732598" cy="1978058"/>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A Service provider provides software and user portal to add BAS to existing Internet Services at any </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of the locations shown as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The user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selects service or applications via provider portal that are to be performance assured.</a:t>
            </a:r>
          </a:p>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Traffic for dedicated applications is routed via </a:t>
            </a:r>
            <a:r>
              <a:rPr kumimoji="0" lang="x-none"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BAS-compliant systems </a:t>
            </a:r>
            <a:r>
              <a:rPr kumimoji="0" lang="en-US" sz="2400" b="1" i="0" u="none" strike="noStrike" kern="1200" cap="none" spc="0" normalizeH="0" baseline="0" noProof="0" dirty="0">
                <a:ln>
                  <a:noFill/>
                </a:ln>
                <a:solidFill>
                  <a:srgbClr val="00703C"/>
                </a:solidFill>
                <a:effectLst/>
                <a:uLnTx/>
                <a:uFillTx/>
                <a:latin typeface="Calibri" panose="020F0502020204030204" pitchFamily="34" charset="0"/>
                <a:ea typeface="ＭＳ Ｐゴシック" charset="-128"/>
                <a:cs typeface="+mn-cs"/>
                <a:sym typeface="Wingdings" panose="05000000000000000000" pitchFamily="2" charset="2"/>
              </a:rPr>
              <a:t></a:t>
            </a: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 so that two virtual paths are made </a:t>
            </a:r>
          </a:p>
          <a:p>
            <a:pPr marL="456880" marR="0" lvl="0" indent="-456880" algn="l" defTabSz="1218347"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sp>
        <p:nvSpPr>
          <p:cNvPr id="896" name="TextBox 895"/>
          <p:cNvSpPr txBox="1"/>
          <p:nvPr/>
        </p:nvSpPr>
        <p:spPr>
          <a:xfrm>
            <a:off x="6666962" y="1018131"/>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897" name="TextBox 896"/>
          <p:cNvSpPr txBox="1"/>
          <p:nvPr/>
        </p:nvSpPr>
        <p:spPr>
          <a:xfrm>
            <a:off x="8291005" y="3423881"/>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898" name="TextBox 897"/>
          <p:cNvSpPr txBox="1"/>
          <p:nvPr/>
        </p:nvSpPr>
        <p:spPr>
          <a:xfrm>
            <a:off x="8044069" y="2758945"/>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900" name="TextBox 899"/>
          <p:cNvSpPr txBox="1"/>
          <p:nvPr/>
        </p:nvSpPr>
        <p:spPr>
          <a:xfrm>
            <a:off x="7333603" y="2414103"/>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901" name="Group 900"/>
          <p:cNvGrpSpPr/>
          <p:nvPr/>
        </p:nvGrpSpPr>
        <p:grpSpPr>
          <a:xfrm>
            <a:off x="4286424" y="2486284"/>
            <a:ext cx="473540" cy="261610"/>
            <a:chOff x="5375804" y="5625013"/>
            <a:chExt cx="473540" cy="261610"/>
          </a:xfrm>
        </p:grpSpPr>
        <p:grpSp>
          <p:nvGrpSpPr>
            <p:cNvPr id="902" name="Group 901"/>
            <p:cNvGrpSpPr/>
            <p:nvPr/>
          </p:nvGrpSpPr>
          <p:grpSpPr>
            <a:xfrm>
              <a:off x="5375804" y="5675864"/>
              <a:ext cx="389818" cy="148482"/>
              <a:chOff x="7184184" y="4315396"/>
              <a:chExt cx="283415" cy="138210"/>
            </a:xfrm>
          </p:grpSpPr>
          <p:sp>
            <p:nvSpPr>
              <p:cNvPr id="904" name="Rectangle 903"/>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905" name="Rectangle 904"/>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903" name="TextBox 902"/>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
        <p:nvSpPr>
          <p:cNvPr id="438" name="TextBox 437"/>
          <p:cNvSpPr txBox="1"/>
          <p:nvPr/>
        </p:nvSpPr>
        <p:spPr>
          <a:xfrm>
            <a:off x="356758" y="6245715"/>
            <a:ext cx="8594991" cy="338554"/>
          </a:xfrm>
          <a:prstGeom prst="rect">
            <a:avLst/>
          </a:prstGeom>
          <a:noFill/>
        </p:spPr>
        <p:txBody>
          <a:bodyPr wrap="square" rtlCol="0">
            <a:spAutoFit/>
          </a:bodyPr>
          <a:lstStyle/>
          <a:p>
            <a:r>
              <a:rPr lang="en-US" sz="1600" dirty="0">
                <a:solidFill>
                  <a:srgbClr val="002060"/>
                </a:solidFill>
              </a:rPr>
              <a:t>* See slide 13 for per-service QoS metrics - delay, delay variation , packet &amp; call loss rates, availability</a:t>
            </a:r>
          </a:p>
        </p:txBody>
      </p:sp>
    </p:spTree>
    <p:extLst>
      <p:ext uri="{BB962C8B-B14F-4D97-AF65-F5344CB8AC3E}">
        <p14:creationId xmlns:p14="http://schemas.microsoft.com/office/powerpoint/2010/main" val="4033043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t>BAS Service Provisioning Step 2</a:t>
            </a:r>
          </a:p>
        </p:txBody>
      </p:sp>
      <p:sp>
        <p:nvSpPr>
          <p:cNvPr id="3" name="Content Placeholder 2"/>
          <p:cNvSpPr>
            <a:spLocks noGrp="1"/>
          </p:cNvSpPr>
          <p:nvPr>
            <p:ph idx="1"/>
          </p:nvPr>
        </p:nvSpPr>
        <p:spPr>
          <a:xfrm>
            <a:off x="166862" y="4191000"/>
            <a:ext cx="8732598" cy="2105868"/>
          </a:xfrm>
        </p:spPr>
        <p:txBody>
          <a:bodyPr/>
          <a:lstStyle/>
          <a:p>
            <a:pPr lvl="0"/>
            <a:r>
              <a:rPr lang="en-US" sz="2000" dirty="0"/>
              <a:t>At the Provider edge CO       the traffic for the selected application is re-routed directly      to the site       hosting the cloud base application</a:t>
            </a:r>
          </a:p>
          <a:p>
            <a:pPr lvl="0"/>
            <a:r>
              <a:rPr lang="en-US" sz="2000" dirty="0"/>
              <a:t>Traffic from end points       to      across the access circuit      and backhaul/core circuit       is forwarded according the attributes of the BAS  </a:t>
            </a:r>
          </a:p>
          <a:p>
            <a:pPr lvl="0"/>
            <a:r>
              <a:rPr lang="en-US" sz="2000" dirty="0"/>
              <a:t>The managed broadband gateway would also act as a proxy for the selected BAS applications/services</a:t>
            </a:r>
          </a:p>
          <a:p>
            <a:endParaRPr lang="en-US" sz="2000" dirty="0"/>
          </a:p>
        </p:txBody>
      </p:sp>
      <p:sp>
        <p:nvSpPr>
          <p:cNvPr id="435" name="Rounded Rectangle 434"/>
          <p:cNvSpPr/>
          <p:nvPr/>
        </p:nvSpPr>
        <p:spPr>
          <a:xfrm>
            <a:off x="3869046" y="997415"/>
            <a:ext cx="1049499"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76200" y="997415"/>
            <a:ext cx="2430457"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37" name="Group 436"/>
          <p:cNvGrpSpPr/>
          <p:nvPr/>
        </p:nvGrpSpPr>
        <p:grpSpPr>
          <a:xfrm>
            <a:off x="653732" y="2230205"/>
            <a:ext cx="609806" cy="1018325"/>
            <a:chOff x="7405704" y="4021146"/>
            <a:chExt cx="809168" cy="1351243"/>
          </a:xfrm>
        </p:grpSpPr>
        <p:sp>
          <p:nvSpPr>
            <p:cNvPr id="827" name="Rectangle 826"/>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828" name="Group 827"/>
            <p:cNvGrpSpPr/>
            <p:nvPr/>
          </p:nvGrpSpPr>
          <p:grpSpPr>
            <a:xfrm>
              <a:off x="7417953" y="4059454"/>
              <a:ext cx="766213" cy="1074392"/>
              <a:chOff x="7385295" y="4233630"/>
              <a:chExt cx="766213" cy="1074392"/>
            </a:xfrm>
          </p:grpSpPr>
          <p:grpSp>
            <p:nvGrpSpPr>
              <p:cNvPr id="830" name="Group 829"/>
              <p:cNvGrpSpPr/>
              <p:nvPr/>
            </p:nvGrpSpPr>
            <p:grpSpPr>
              <a:xfrm>
                <a:off x="7385295" y="4233630"/>
                <a:ext cx="766213" cy="520596"/>
                <a:chOff x="2106918" y="2540470"/>
                <a:chExt cx="856128" cy="520596"/>
              </a:xfrm>
            </p:grpSpPr>
            <p:grpSp>
              <p:nvGrpSpPr>
                <p:cNvPr id="841" name="Group 840"/>
                <p:cNvGrpSpPr/>
                <p:nvPr/>
              </p:nvGrpSpPr>
              <p:grpSpPr>
                <a:xfrm>
                  <a:off x="2106918" y="2540470"/>
                  <a:ext cx="856128" cy="150022"/>
                  <a:chOff x="7130435" y="4315392"/>
                  <a:chExt cx="337165" cy="152399"/>
                </a:xfrm>
              </p:grpSpPr>
              <p:sp>
                <p:nvSpPr>
                  <p:cNvPr id="848" name="Rectangle 8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9" name="Rectangle 8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2" name="Group 841"/>
                <p:cNvGrpSpPr/>
                <p:nvPr/>
              </p:nvGrpSpPr>
              <p:grpSpPr>
                <a:xfrm>
                  <a:off x="2106918" y="2725757"/>
                  <a:ext cx="856128" cy="150022"/>
                  <a:chOff x="7130435" y="4315392"/>
                  <a:chExt cx="337165" cy="152399"/>
                </a:xfrm>
              </p:grpSpPr>
              <p:sp>
                <p:nvSpPr>
                  <p:cNvPr id="846" name="Rectangle 84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7" name="Rectangle 84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43" name="Group 842"/>
                <p:cNvGrpSpPr/>
                <p:nvPr/>
              </p:nvGrpSpPr>
              <p:grpSpPr>
                <a:xfrm>
                  <a:off x="2106918" y="2911044"/>
                  <a:ext cx="856128" cy="150022"/>
                  <a:chOff x="7130435" y="4315392"/>
                  <a:chExt cx="337165" cy="152399"/>
                </a:xfrm>
              </p:grpSpPr>
              <p:sp>
                <p:nvSpPr>
                  <p:cNvPr id="844" name="Rectangle 84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5" name="Rectangle 84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831" name="Group 830"/>
              <p:cNvGrpSpPr/>
              <p:nvPr/>
            </p:nvGrpSpPr>
            <p:grpSpPr>
              <a:xfrm>
                <a:off x="7385295" y="4787426"/>
                <a:ext cx="766213" cy="520596"/>
                <a:chOff x="2106918" y="2540470"/>
                <a:chExt cx="856128" cy="520596"/>
              </a:xfrm>
            </p:grpSpPr>
            <p:grpSp>
              <p:nvGrpSpPr>
                <p:cNvPr id="832" name="Group 831"/>
                <p:cNvGrpSpPr/>
                <p:nvPr/>
              </p:nvGrpSpPr>
              <p:grpSpPr>
                <a:xfrm>
                  <a:off x="2106918" y="2540470"/>
                  <a:ext cx="856128" cy="150022"/>
                  <a:chOff x="7130435" y="4315392"/>
                  <a:chExt cx="337165" cy="152399"/>
                </a:xfrm>
              </p:grpSpPr>
              <p:sp>
                <p:nvSpPr>
                  <p:cNvPr id="839" name="Rectangle 83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40" name="Rectangle 83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3" name="Group 832"/>
                <p:cNvGrpSpPr/>
                <p:nvPr/>
              </p:nvGrpSpPr>
              <p:grpSpPr>
                <a:xfrm>
                  <a:off x="2106918" y="2725757"/>
                  <a:ext cx="856128" cy="150022"/>
                  <a:chOff x="7130435" y="4315392"/>
                  <a:chExt cx="337165" cy="152399"/>
                </a:xfrm>
              </p:grpSpPr>
              <p:sp>
                <p:nvSpPr>
                  <p:cNvPr id="837" name="Rectangle 83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8" name="Rectangle 83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834" name="Group 833"/>
                <p:cNvGrpSpPr/>
                <p:nvPr/>
              </p:nvGrpSpPr>
              <p:grpSpPr>
                <a:xfrm>
                  <a:off x="2106918" y="2911044"/>
                  <a:ext cx="856128" cy="150022"/>
                  <a:chOff x="7130435" y="4315392"/>
                  <a:chExt cx="337165" cy="152399"/>
                </a:xfrm>
              </p:grpSpPr>
              <p:sp>
                <p:nvSpPr>
                  <p:cNvPr id="835" name="Rectangle 83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836" name="Rectangle 83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829" name="Rectangle 828"/>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438" name="Group 437"/>
          <p:cNvGrpSpPr/>
          <p:nvPr/>
        </p:nvGrpSpPr>
        <p:grpSpPr>
          <a:xfrm>
            <a:off x="3129794" y="2801963"/>
            <a:ext cx="1301959" cy="814958"/>
            <a:chOff x="6901413" y="3516040"/>
            <a:chExt cx="2384698" cy="1492696"/>
          </a:xfrm>
        </p:grpSpPr>
        <p:sp>
          <p:nvSpPr>
            <p:cNvPr id="823"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4"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5"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6" name="Cloud 2"/>
            <p:cNvSpPr/>
            <p:nvPr/>
          </p:nvSpPr>
          <p:spPr>
            <a:xfrm>
              <a:off x="7358613" y="39732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454" name="Group 453"/>
          <p:cNvGrpSpPr/>
          <p:nvPr/>
        </p:nvGrpSpPr>
        <p:grpSpPr>
          <a:xfrm>
            <a:off x="3095749" y="2942080"/>
            <a:ext cx="574057" cy="484284"/>
            <a:chOff x="2951382" y="240251"/>
            <a:chExt cx="1429512" cy="1108975"/>
          </a:xfrm>
        </p:grpSpPr>
        <p:pic>
          <p:nvPicPr>
            <p:cNvPr id="762" name="Picture 7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763" name="Oval 762"/>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764" name="Group 763"/>
            <p:cNvGrpSpPr/>
            <p:nvPr/>
          </p:nvGrpSpPr>
          <p:grpSpPr>
            <a:xfrm>
              <a:off x="2951382" y="734254"/>
              <a:ext cx="1429512" cy="263151"/>
              <a:chOff x="1972224" y="2478468"/>
              <a:chExt cx="3923780" cy="516473"/>
            </a:xfrm>
          </p:grpSpPr>
          <p:grpSp>
            <p:nvGrpSpPr>
              <p:cNvPr id="766" name="Group 765"/>
              <p:cNvGrpSpPr/>
              <p:nvPr/>
            </p:nvGrpSpPr>
            <p:grpSpPr>
              <a:xfrm>
                <a:off x="1972224" y="2531081"/>
                <a:ext cx="3923780" cy="411247"/>
                <a:chOff x="6249726" y="3927944"/>
                <a:chExt cx="4110826" cy="1382736"/>
              </a:xfrm>
            </p:grpSpPr>
            <p:sp>
              <p:nvSpPr>
                <p:cNvPr id="773"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4"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7" name="Group 766"/>
              <p:cNvGrpSpPr/>
              <p:nvPr/>
            </p:nvGrpSpPr>
            <p:grpSpPr>
              <a:xfrm>
                <a:off x="2043075" y="2478468"/>
                <a:ext cx="3782079" cy="516473"/>
                <a:chOff x="1448289" y="4936465"/>
                <a:chExt cx="4180449" cy="516473"/>
              </a:xfrm>
            </p:grpSpPr>
            <p:sp>
              <p:nvSpPr>
                <p:cNvPr id="77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8" name="Group 767"/>
              <p:cNvGrpSpPr/>
              <p:nvPr/>
            </p:nvGrpSpPr>
            <p:grpSpPr>
              <a:xfrm flipH="1">
                <a:off x="2043075" y="2478468"/>
                <a:ext cx="3782079" cy="516473"/>
                <a:chOff x="1448289" y="4936465"/>
                <a:chExt cx="4180449" cy="516473"/>
              </a:xfrm>
            </p:grpSpPr>
            <p:sp>
              <p:nvSpPr>
                <p:cNvPr id="76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765" name="TextBox 764"/>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nvGrpSpPr>
          <p:cNvPr id="464" name="Group 463"/>
          <p:cNvGrpSpPr/>
          <p:nvPr/>
        </p:nvGrpSpPr>
        <p:grpSpPr>
          <a:xfrm>
            <a:off x="1508850" y="1556456"/>
            <a:ext cx="897793" cy="1118553"/>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465" name="Picture 464"/>
          <p:cNvPicPr>
            <a:picLocks noChangeAspect="1"/>
          </p:cNvPicPr>
          <p:nvPr/>
        </p:nvPicPr>
        <p:blipFill>
          <a:blip r:embed="rId3"/>
          <a:stretch>
            <a:fillRect/>
          </a:stretch>
        </p:blipFill>
        <p:spPr>
          <a:xfrm>
            <a:off x="180524" y="2737151"/>
            <a:ext cx="2249492" cy="224949"/>
          </a:xfrm>
          <a:prstGeom prst="rect">
            <a:avLst/>
          </a:prstGeom>
          <a:solidFill>
            <a:srgbClr val="FFFFFF">
              <a:alpha val="89804"/>
            </a:srgbClr>
          </a:solidFill>
          <a:ln w="3175">
            <a:solidFill>
              <a:srgbClr val="00B050"/>
            </a:solidFill>
          </a:ln>
        </p:spPr>
      </p:pic>
      <p:sp>
        <p:nvSpPr>
          <p:cNvPr id="466" name="Rectangle 465"/>
          <p:cNvSpPr/>
          <p:nvPr/>
        </p:nvSpPr>
        <p:spPr>
          <a:xfrm>
            <a:off x="178413" y="3026180"/>
            <a:ext cx="2256722" cy="538619"/>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and 3</a:t>
            </a:r>
            <a:r>
              <a:rPr kumimoji="0" lang="en-US" sz="900" b="0" i="0" u="none" strike="noStrike" kern="0" cap="none" spc="0" normalizeH="0" baseline="30000" noProof="0" dirty="0">
                <a:ln>
                  <a:noFill/>
                </a:ln>
                <a:solidFill>
                  <a:schemeClr val="tx1"/>
                </a:solidFill>
                <a:effectLst/>
                <a:uLnTx/>
                <a:uFillTx/>
              </a:rPr>
              <a:t>rd</a:t>
            </a:r>
            <a:r>
              <a:rPr kumimoji="0" lang="en-US" sz="900" b="0" i="0" u="none" strike="noStrike" kern="0" cap="none" spc="0" normalizeH="0" baseline="0" noProof="0" dirty="0">
                <a:ln>
                  <a:noFill/>
                </a:ln>
                <a:solidFill>
                  <a:schemeClr val="tx1"/>
                </a:solidFill>
                <a:effectLst/>
                <a:uLnTx/>
                <a:uFillTx/>
              </a:rPr>
              <a:t> party assured Services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sp>
        <p:nvSpPr>
          <p:cNvPr id="468" name="TextBox 467"/>
          <p:cNvSpPr txBox="1"/>
          <p:nvPr/>
        </p:nvSpPr>
        <p:spPr>
          <a:xfrm>
            <a:off x="2647796" y="2220757"/>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grpSp>
        <p:nvGrpSpPr>
          <p:cNvPr id="469" name="Group 468"/>
          <p:cNvGrpSpPr/>
          <p:nvPr/>
        </p:nvGrpSpPr>
        <p:grpSpPr>
          <a:xfrm>
            <a:off x="890803" y="1029644"/>
            <a:ext cx="861388" cy="456104"/>
            <a:chOff x="13399153" y="1783418"/>
            <a:chExt cx="1143000" cy="605217"/>
          </a:xfrm>
        </p:grpSpPr>
        <p:sp>
          <p:nvSpPr>
            <p:cNvPr id="556" name="Cloud Callout 555"/>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sp>
        <p:nvSpPr>
          <p:cNvPr id="470" name="TextBox 469"/>
          <p:cNvSpPr txBox="1"/>
          <p:nvPr/>
        </p:nvSpPr>
        <p:spPr>
          <a:xfrm>
            <a:off x="2393939" y="200663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472" name="Group 471"/>
          <p:cNvGrpSpPr/>
          <p:nvPr/>
        </p:nvGrpSpPr>
        <p:grpSpPr>
          <a:xfrm>
            <a:off x="1502177" y="1714742"/>
            <a:ext cx="307758" cy="230833"/>
            <a:chOff x="10341629" y="6066603"/>
            <a:chExt cx="408373" cy="306298"/>
          </a:xfrm>
        </p:grpSpPr>
        <p:sp>
          <p:nvSpPr>
            <p:cNvPr id="552" name="Oval 551"/>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3" name="TextBox 552"/>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74" name="Group 473"/>
          <p:cNvGrpSpPr/>
          <p:nvPr/>
        </p:nvGrpSpPr>
        <p:grpSpPr>
          <a:xfrm>
            <a:off x="2135849" y="2054314"/>
            <a:ext cx="307758" cy="369331"/>
            <a:chOff x="7538808" y="6477000"/>
            <a:chExt cx="408373" cy="490076"/>
          </a:xfrm>
        </p:grpSpPr>
        <p:sp>
          <p:nvSpPr>
            <p:cNvPr id="548" name="Oval 54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49" name="TextBox 548"/>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83" name="TextBox 482"/>
          <p:cNvSpPr txBox="1"/>
          <p:nvPr/>
        </p:nvSpPr>
        <p:spPr>
          <a:xfrm>
            <a:off x="2498053" y="1177338"/>
            <a:ext cx="1383410" cy="646331"/>
          </a:xfrm>
          <a:prstGeom prst="rect">
            <a:avLst/>
          </a:prstGeom>
          <a:noFill/>
        </p:spPr>
        <p:txBody>
          <a:bodyPr wrap="square" rtlCol="0">
            <a:spAutoFit/>
          </a:bodyPr>
          <a:lstStyle/>
          <a:p>
            <a:pPr lvl="0" algn="ctr">
              <a:defRPr/>
            </a:pPr>
            <a:r>
              <a:rPr lang="en-US" sz="900" b="1" u="sng" kern="0" dirty="0">
                <a:solidFill>
                  <a:srgbClr val="00703C"/>
                </a:solidFill>
              </a:rPr>
              <a:t>Traffic Profile:</a:t>
            </a:r>
          </a:p>
          <a:p>
            <a:pPr lvl="0" algn="ctr">
              <a:defRPr/>
            </a:pPr>
            <a:r>
              <a:rPr lang="en-US" sz="900" b="1" kern="0" dirty="0">
                <a:solidFill>
                  <a:schemeClr val="tx1">
                    <a:lumMod val="65000"/>
                    <a:lumOff val="35000"/>
                  </a:schemeClr>
                </a:solidFill>
              </a:rPr>
              <a:t>Assured 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and </a:t>
            </a:r>
            <a:r>
              <a:rPr lang="en-US" sz="900" b="1" kern="0" dirty="0">
                <a:solidFill>
                  <a:srgbClr val="002060"/>
                </a:solidFill>
              </a:rPr>
              <a:t>QoS*</a:t>
            </a:r>
            <a:r>
              <a:rPr lang="en-US" sz="900" b="1" kern="0" dirty="0">
                <a:solidFill>
                  <a:schemeClr val="tx1">
                    <a:lumMod val="65000"/>
                    <a:lumOff val="35000"/>
                  </a:schemeClr>
                </a:solidFill>
              </a:rPr>
              <a:t> 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p>
        </p:txBody>
      </p:sp>
      <p:grpSp>
        <p:nvGrpSpPr>
          <p:cNvPr id="486" name="Group 485"/>
          <p:cNvGrpSpPr/>
          <p:nvPr/>
        </p:nvGrpSpPr>
        <p:grpSpPr>
          <a:xfrm>
            <a:off x="277927" y="2483345"/>
            <a:ext cx="307758" cy="369331"/>
            <a:chOff x="7538808" y="6477000"/>
            <a:chExt cx="408373" cy="490076"/>
          </a:xfrm>
        </p:grpSpPr>
        <p:sp>
          <p:nvSpPr>
            <p:cNvPr id="527" name="Oval 52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28" name="TextBox 527"/>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88" name="Group 487"/>
          <p:cNvGrpSpPr/>
          <p:nvPr/>
        </p:nvGrpSpPr>
        <p:grpSpPr>
          <a:xfrm>
            <a:off x="2381496" y="1926653"/>
            <a:ext cx="1720114" cy="561058"/>
            <a:chOff x="6157975" y="5702058"/>
            <a:chExt cx="2769507" cy="546342"/>
          </a:xfrm>
        </p:grpSpPr>
        <p:grpSp>
          <p:nvGrpSpPr>
            <p:cNvPr id="521" name="Group 520"/>
            <p:cNvGrpSpPr/>
            <p:nvPr/>
          </p:nvGrpSpPr>
          <p:grpSpPr>
            <a:xfrm>
              <a:off x="6157975" y="5702058"/>
              <a:ext cx="2755282" cy="50601"/>
              <a:chOff x="6157975" y="5702058"/>
              <a:chExt cx="2755282" cy="50601"/>
            </a:xfrm>
          </p:grpSpPr>
          <p:cxnSp>
            <p:nvCxnSpPr>
              <p:cNvPr id="525" name="Straight Connector 524"/>
              <p:cNvCxnSpPr>
                <a:endCxn id="52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6" name="Can 52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22" name="Group 521"/>
            <p:cNvGrpSpPr/>
            <p:nvPr/>
          </p:nvGrpSpPr>
          <p:grpSpPr>
            <a:xfrm>
              <a:off x="6172200" y="6197799"/>
              <a:ext cx="2755282" cy="50601"/>
              <a:chOff x="6157975" y="5702058"/>
              <a:chExt cx="2755282" cy="50601"/>
            </a:xfrm>
          </p:grpSpPr>
          <p:cxnSp>
            <p:nvCxnSpPr>
              <p:cNvPr id="523" name="Straight Connector 522"/>
              <p:cNvCxnSpPr>
                <a:endCxn id="52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4" name="Can 52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cxnSp>
        <p:nvCxnSpPr>
          <p:cNvPr id="498" name="Straight Arrow Connector 497"/>
          <p:cNvCxnSpPr/>
          <p:nvPr/>
        </p:nvCxnSpPr>
        <p:spPr>
          <a:xfrm>
            <a:off x="312793" y="3915882"/>
            <a:ext cx="221210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482886"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666969" y="3915882"/>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831833"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p:nvPr/>
        </p:nvCxnSpPr>
        <p:spPr>
          <a:xfrm>
            <a:off x="3889347" y="3915882"/>
            <a:ext cx="1009366"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922925"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4950314" y="3915882"/>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571505" y="3801030"/>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599346" y="3914308"/>
            <a:ext cx="2444018"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9087504" y="3799457"/>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880506" y="3799457"/>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672322" y="3801030"/>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7369181" y="3808896"/>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905863" y="3808896"/>
            <a:ext cx="90391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12" name="Rounded Rectangle 511"/>
          <p:cNvSpPr/>
          <p:nvPr/>
        </p:nvSpPr>
        <p:spPr>
          <a:xfrm>
            <a:off x="5109328" y="3790017"/>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cxnSp>
        <p:nvCxnSpPr>
          <p:cNvPr id="874" name="Straight Connector 873"/>
          <p:cNvCxnSpPr/>
          <p:nvPr/>
        </p:nvCxnSpPr>
        <p:spPr>
          <a:xfrm>
            <a:off x="7246382" y="2565100"/>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875" name="Rounded Rectangle 874"/>
          <p:cNvSpPr/>
          <p:nvPr/>
        </p:nvSpPr>
        <p:spPr>
          <a:xfrm>
            <a:off x="6588277" y="991980"/>
            <a:ext cx="2499228" cy="276994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76" name="Group 875"/>
          <p:cNvGrpSpPr/>
          <p:nvPr/>
        </p:nvGrpSpPr>
        <p:grpSpPr>
          <a:xfrm>
            <a:off x="7281859" y="1193789"/>
            <a:ext cx="861388" cy="456104"/>
            <a:chOff x="13399153" y="1783418"/>
            <a:chExt cx="1143000" cy="605217"/>
          </a:xfrm>
        </p:grpSpPr>
        <p:sp>
          <p:nvSpPr>
            <p:cNvPr id="877" name="Cloud Callout 876"/>
            <p:cNvSpPr/>
            <p:nvPr/>
          </p:nvSpPr>
          <p:spPr>
            <a:xfrm>
              <a:off x="13518385" y="2033311"/>
              <a:ext cx="352301" cy="311614"/>
            </a:xfrm>
            <a:prstGeom prst="cloudCallout">
              <a:avLst>
                <a:gd name="adj1" fmla="val -115523"/>
                <a:gd name="adj2" fmla="val 238258"/>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78"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cxnSp>
        <p:nvCxnSpPr>
          <p:cNvPr id="879" name="Straight Connector 878"/>
          <p:cNvCxnSpPr/>
          <p:nvPr/>
        </p:nvCxnSpPr>
        <p:spPr>
          <a:xfrm>
            <a:off x="7306243" y="2283285"/>
            <a:ext cx="1090036" cy="7272"/>
          </a:xfrm>
          <a:prstGeom prst="line">
            <a:avLst/>
          </a:prstGeom>
          <a:ln w="12382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880" name="Straight Connector 879"/>
          <p:cNvCxnSpPr/>
          <p:nvPr/>
        </p:nvCxnSpPr>
        <p:spPr>
          <a:xfrm flipH="1">
            <a:off x="7006446" y="2671665"/>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81" name="Group 880"/>
          <p:cNvGrpSpPr/>
          <p:nvPr/>
        </p:nvGrpSpPr>
        <p:grpSpPr>
          <a:xfrm>
            <a:off x="7799320" y="3399278"/>
            <a:ext cx="501899" cy="269523"/>
            <a:chOff x="-1457511" y="4307847"/>
            <a:chExt cx="3346532" cy="1797100"/>
          </a:xfrm>
          <a:effectLst>
            <a:outerShdw blurRad="50800" dist="38100" dir="2700000" algn="tl" rotWithShape="0">
              <a:prstClr val="black">
                <a:alpha val="40000"/>
              </a:prstClr>
            </a:outerShdw>
          </a:effectLst>
        </p:grpSpPr>
        <p:sp>
          <p:nvSpPr>
            <p:cNvPr id="882" name="Rounded Rectangle 881"/>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3" name="Rectangle 882"/>
            <p:cNvSpPr/>
            <p:nvPr/>
          </p:nvSpPr>
          <p:spPr>
            <a:xfrm>
              <a:off x="-1195847" y="4317176"/>
              <a:ext cx="2789695" cy="178777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84" name="Group 883"/>
            <p:cNvGrpSpPr/>
            <p:nvPr/>
          </p:nvGrpSpPr>
          <p:grpSpPr>
            <a:xfrm>
              <a:off x="-844550" y="4559711"/>
              <a:ext cx="230133" cy="1231489"/>
              <a:chOff x="-844550" y="4559711"/>
              <a:chExt cx="230133" cy="1231489"/>
            </a:xfrm>
          </p:grpSpPr>
          <p:sp>
            <p:nvSpPr>
              <p:cNvPr id="900" name="Rectangle 899"/>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1" name="Rectangle 900"/>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2" name="Rectangle 901"/>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3" name="Rectangle 902"/>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5" name="Group 884"/>
            <p:cNvGrpSpPr/>
            <p:nvPr/>
          </p:nvGrpSpPr>
          <p:grpSpPr>
            <a:xfrm>
              <a:off x="-388883" y="4559711"/>
              <a:ext cx="230133" cy="1231489"/>
              <a:chOff x="-388883" y="4572000"/>
              <a:chExt cx="230133" cy="1231489"/>
            </a:xfrm>
          </p:grpSpPr>
          <p:sp>
            <p:nvSpPr>
              <p:cNvPr id="896" name="Rectangle 895"/>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7" name="Rectangle 896"/>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8" name="Rectangle 897"/>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9" name="Rectangle 898"/>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6" name="Group 885"/>
            <p:cNvGrpSpPr/>
            <p:nvPr/>
          </p:nvGrpSpPr>
          <p:grpSpPr>
            <a:xfrm>
              <a:off x="74458" y="4590408"/>
              <a:ext cx="230133" cy="1231489"/>
              <a:chOff x="-844550" y="4559711"/>
              <a:chExt cx="230133" cy="1231489"/>
            </a:xfrm>
          </p:grpSpPr>
          <p:sp>
            <p:nvSpPr>
              <p:cNvPr id="892" name="Rectangle 8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3" name="Rectangle 8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4" name="Rectangle 893"/>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5" name="Rectangle 8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7" name="Group 886"/>
            <p:cNvGrpSpPr/>
            <p:nvPr/>
          </p:nvGrpSpPr>
          <p:grpSpPr>
            <a:xfrm>
              <a:off x="530125" y="4590408"/>
              <a:ext cx="230133" cy="1231489"/>
              <a:chOff x="-388883" y="4572000"/>
              <a:chExt cx="230133" cy="1231489"/>
            </a:xfrm>
          </p:grpSpPr>
          <p:sp>
            <p:nvSpPr>
              <p:cNvPr id="888" name="Rectangle 8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9" name="Rectangle 8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0" name="Rectangle 889"/>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1" name="Rectangle 8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04" name="Group 903"/>
          <p:cNvGrpSpPr/>
          <p:nvPr/>
        </p:nvGrpSpPr>
        <p:grpSpPr>
          <a:xfrm>
            <a:off x="6722245" y="3260516"/>
            <a:ext cx="585557" cy="445592"/>
            <a:chOff x="6642507" y="5885732"/>
            <a:chExt cx="776991" cy="591268"/>
          </a:xfrm>
        </p:grpSpPr>
        <p:grpSp>
          <p:nvGrpSpPr>
            <p:cNvPr id="905" name="Group 90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0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906" name="Rectangle 905"/>
            <p:cNvSpPr/>
            <p:nvPr/>
          </p:nvSpPr>
          <p:spPr>
            <a:xfrm>
              <a:off x="6642507" y="5885732"/>
              <a:ext cx="776991" cy="459524"/>
            </a:xfrm>
            <a:prstGeom prst="rect">
              <a:avLst/>
            </a:prstGeom>
            <a:blipFill dpi="0" rotWithShape="1">
              <a:blip r:embed="rId7">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09" name="Group 908"/>
          <p:cNvGrpSpPr/>
          <p:nvPr/>
        </p:nvGrpSpPr>
        <p:grpSpPr>
          <a:xfrm rot="13650963">
            <a:off x="8095985" y="2071954"/>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3" name="Group 912"/>
          <p:cNvGrpSpPr/>
          <p:nvPr/>
        </p:nvGrpSpPr>
        <p:grpSpPr>
          <a:xfrm rot="2782368">
            <a:off x="7057515" y="1982186"/>
            <a:ext cx="450343" cy="481306"/>
            <a:chOff x="2514600" y="4724399"/>
            <a:chExt cx="609600" cy="651513"/>
          </a:xfrm>
        </p:grpSpPr>
        <p:sp>
          <p:nvSpPr>
            <p:cNvPr id="914" name="Arc 913"/>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5" name="Arc 914"/>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6" name="Arc 915"/>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8095968" y="2162929"/>
            <a:ext cx="888865" cy="428788"/>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8"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26" name="Group 925"/>
          <p:cNvGrpSpPr/>
          <p:nvPr/>
        </p:nvGrpSpPr>
        <p:grpSpPr>
          <a:xfrm rot="16200000">
            <a:off x="7651442" y="3187609"/>
            <a:ext cx="450343" cy="481306"/>
            <a:chOff x="2514600" y="4724399"/>
            <a:chExt cx="609600" cy="651513"/>
          </a:xfrm>
        </p:grpSpPr>
        <p:sp>
          <p:nvSpPr>
            <p:cNvPr id="927" name="Arc 926"/>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8" name="Arc 927"/>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9" name="Arc 928"/>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930" name="Straight Connector 929"/>
          <p:cNvCxnSpPr/>
          <p:nvPr/>
        </p:nvCxnSpPr>
        <p:spPr>
          <a:xfrm>
            <a:off x="7127415" y="2673416"/>
            <a:ext cx="638504" cy="693774"/>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931" name="Group 930"/>
          <p:cNvGrpSpPr/>
          <p:nvPr/>
        </p:nvGrpSpPr>
        <p:grpSpPr>
          <a:xfrm rot="5400000">
            <a:off x="6968822" y="2502091"/>
            <a:ext cx="450343" cy="481306"/>
            <a:chOff x="2514600" y="4724399"/>
            <a:chExt cx="609600" cy="651513"/>
          </a:xfrm>
        </p:grpSpPr>
        <p:sp>
          <p:nvSpPr>
            <p:cNvPr id="932" name="Arc 93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3" name="Arc 93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4" name="Arc 93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935" name="Can 934"/>
          <p:cNvSpPr/>
          <p:nvPr/>
        </p:nvSpPr>
        <p:spPr>
          <a:xfrm rot="5400000">
            <a:off x="5374445" y="1139789"/>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5655563" y="1033881"/>
            <a:ext cx="286928"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5720797" y="1350259"/>
            <a:ext cx="149591"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38" name="Group 937"/>
          <p:cNvGrpSpPr/>
          <p:nvPr/>
        </p:nvGrpSpPr>
        <p:grpSpPr>
          <a:xfrm>
            <a:off x="4899110" y="2213968"/>
            <a:ext cx="1320796" cy="41382"/>
            <a:chOff x="8839200" y="4663625"/>
            <a:chExt cx="1752600" cy="54911"/>
          </a:xfrm>
        </p:grpSpPr>
        <p:sp>
          <p:nvSpPr>
            <p:cNvPr id="939" name="Rectangle 938"/>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0" name="Rectangle 939"/>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1" name="Rectangle 94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2" name="Rectangle 94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3" name="Rectangle 942"/>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4" name="Rectangle 943"/>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5" name="Rectangle 944"/>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6" name="Rectangle 945"/>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947" name="Group 946"/>
          <p:cNvGrpSpPr/>
          <p:nvPr/>
        </p:nvGrpSpPr>
        <p:grpSpPr>
          <a:xfrm>
            <a:off x="4785721" y="2431564"/>
            <a:ext cx="1267469" cy="41382"/>
            <a:chOff x="8698608" y="4725720"/>
            <a:chExt cx="1681839" cy="54911"/>
          </a:xfrm>
        </p:grpSpPr>
        <p:sp>
          <p:nvSpPr>
            <p:cNvPr id="948" name="Rectangle 94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9" name="Rectangle 94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0" name="Rectangle 94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1" name="Rectangle 95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2" name="Rectangle 95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953" name="TextBox 952"/>
          <p:cNvSpPr txBox="1"/>
          <p:nvPr/>
        </p:nvSpPr>
        <p:spPr>
          <a:xfrm>
            <a:off x="5330209" y="2345430"/>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6224455" y="2486874"/>
            <a:ext cx="574057" cy="484284"/>
            <a:chOff x="2951382" y="240251"/>
            <a:chExt cx="1429512" cy="1108975"/>
          </a:xfrm>
        </p:grpSpPr>
        <p:pic>
          <p:nvPicPr>
            <p:cNvPr id="955" name="Picture 9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5138583" y="1991610"/>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969" name="TextBox 968"/>
          <p:cNvSpPr txBox="1"/>
          <p:nvPr/>
        </p:nvSpPr>
        <p:spPr>
          <a:xfrm>
            <a:off x="4980471" y="1024209"/>
            <a:ext cx="1528289" cy="646331"/>
          </a:xfrm>
          <a:prstGeom prst="rect">
            <a:avLst/>
          </a:prstGeom>
          <a:noFill/>
        </p:spPr>
        <p:txBody>
          <a:bodyPr wrap="square" rtlCol="0">
            <a:spAutoFit/>
          </a:bodyPr>
          <a:lstStyle/>
          <a:p>
            <a:pPr lvl="0" algn="ctr">
              <a:defRPr/>
            </a:pPr>
            <a:r>
              <a:rPr lang="en-US" sz="900" b="1" u="sng" kern="0" dirty="0">
                <a:solidFill>
                  <a:srgbClr val="00703C"/>
                </a:solidFill>
              </a:rPr>
              <a:t>Traffic Profile:</a:t>
            </a:r>
          </a:p>
          <a:p>
            <a:pPr lvl="0" algn="ctr">
              <a:defRPr/>
            </a:pPr>
            <a:r>
              <a:rPr lang="en-US" sz="900" b="1" kern="0" dirty="0">
                <a:solidFill>
                  <a:schemeClr val="tx1">
                    <a:lumMod val="65000"/>
                    <a:lumOff val="35000"/>
                  </a:schemeClr>
                </a:solidFill>
              </a:rPr>
              <a:t>Assured Bandwidth</a:t>
            </a:r>
            <a:br>
              <a:rPr lang="en-US" sz="900" b="1" kern="0" dirty="0">
                <a:solidFill>
                  <a:schemeClr val="tx1">
                    <a:lumMod val="65000"/>
                    <a:lumOff val="35000"/>
                  </a:schemeClr>
                </a:solidFill>
              </a:rPr>
            </a:br>
            <a:r>
              <a:rPr lang="en-US" sz="900" b="1" kern="0" dirty="0">
                <a:solidFill>
                  <a:schemeClr val="tx1">
                    <a:lumMod val="65000"/>
                    <a:lumOff val="35000"/>
                  </a:schemeClr>
                </a:solidFill>
              </a:rPr>
              <a:t>and </a:t>
            </a:r>
            <a:r>
              <a:rPr lang="en-US" sz="900" b="1" kern="0" dirty="0">
                <a:solidFill>
                  <a:srgbClr val="002060"/>
                </a:solidFill>
              </a:rPr>
              <a:t>QoS* </a:t>
            </a:r>
            <a:r>
              <a:rPr lang="en-US" sz="900" b="1" kern="0" dirty="0">
                <a:solidFill>
                  <a:schemeClr val="tx1">
                    <a:lumMod val="65000"/>
                    <a:lumOff val="35000"/>
                  </a:schemeClr>
                </a:solidFill>
              </a:rPr>
              <a:t>for </a:t>
            </a:r>
            <a:br>
              <a:rPr lang="en-US" sz="900" b="1" kern="0" dirty="0">
                <a:solidFill>
                  <a:schemeClr val="tx1">
                    <a:lumMod val="65000"/>
                    <a:lumOff val="35000"/>
                  </a:schemeClr>
                </a:solidFill>
              </a:rPr>
            </a:br>
            <a:r>
              <a:rPr lang="en-US" sz="900" b="1" kern="0" dirty="0">
                <a:solidFill>
                  <a:schemeClr val="tx1">
                    <a:lumMod val="65000"/>
                    <a:lumOff val="35000"/>
                  </a:schemeClr>
                </a:solidFill>
              </a:rPr>
              <a:t>multiple services</a:t>
            </a:r>
          </a:p>
        </p:txBody>
      </p:sp>
      <p:grpSp>
        <p:nvGrpSpPr>
          <p:cNvPr id="970" name="Group 969"/>
          <p:cNvGrpSpPr/>
          <p:nvPr/>
        </p:nvGrpSpPr>
        <p:grpSpPr>
          <a:xfrm>
            <a:off x="8441896" y="2148096"/>
            <a:ext cx="307758" cy="230833"/>
            <a:chOff x="8316023" y="5736349"/>
            <a:chExt cx="408373" cy="306298"/>
          </a:xfrm>
        </p:grpSpPr>
        <p:sp>
          <p:nvSpPr>
            <p:cNvPr id="971" name="Oval 970"/>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72" name="TextBox 971"/>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973" name="Group 972"/>
          <p:cNvGrpSpPr/>
          <p:nvPr/>
        </p:nvGrpSpPr>
        <p:grpSpPr>
          <a:xfrm>
            <a:off x="8166758" y="1206941"/>
            <a:ext cx="880423" cy="518799"/>
            <a:chOff x="1727343" y="793883"/>
            <a:chExt cx="2109883" cy="1243273"/>
          </a:xfrm>
        </p:grpSpPr>
        <p:sp>
          <p:nvSpPr>
            <p:cNvPr id="974" name="Rectangle 973"/>
            <p:cNvSpPr/>
            <p:nvPr/>
          </p:nvSpPr>
          <p:spPr>
            <a:xfrm>
              <a:off x="1752600" y="793883"/>
              <a:ext cx="2084626" cy="1243272"/>
            </a:xfrm>
            <a:prstGeom prst="rect">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75" name="Frame 974"/>
            <p:cNvSpPr/>
            <p:nvPr/>
          </p:nvSpPr>
          <p:spPr>
            <a:xfrm>
              <a:off x="1727343" y="793884"/>
              <a:ext cx="2109883" cy="1243272"/>
            </a:xfrm>
            <a:prstGeom prst="frame">
              <a:avLst>
                <a:gd name="adj1" fmla="val 3596"/>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35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chemeClr val="tx1"/>
                </a:solidFill>
                <a:effectLst/>
                <a:uLnTx/>
                <a:uFillTx/>
              </a:endParaRPr>
            </a:p>
          </p:txBody>
        </p:sp>
        <p:grpSp>
          <p:nvGrpSpPr>
            <p:cNvPr id="976" name="Group 975"/>
            <p:cNvGrpSpPr/>
            <p:nvPr/>
          </p:nvGrpSpPr>
          <p:grpSpPr>
            <a:xfrm>
              <a:off x="2032382" y="1236523"/>
              <a:ext cx="723193" cy="478250"/>
              <a:chOff x="1451731" y="4562931"/>
              <a:chExt cx="1371600" cy="907045"/>
            </a:xfrm>
          </p:grpSpPr>
          <p:sp>
            <p:nvSpPr>
              <p:cNvPr id="977" name="Rectangle 976"/>
              <p:cNvSpPr/>
              <p:nvPr/>
            </p:nvSpPr>
            <p:spPr>
              <a:xfrm>
                <a:off x="1451731" y="4562931"/>
                <a:ext cx="1371600" cy="907045"/>
              </a:xfrm>
              <a:prstGeom prst="rect">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78" name="Rectangle 977"/>
              <p:cNvSpPr/>
              <p:nvPr/>
            </p:nvSpPr>
            <p:spPr>
              <a:xfrm>
                <a:off x="1487866" y="4648200"/>
                <a:ext cx="1299330" cy="77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979" name="TextBox 978"/>
          <p:cNvSpPr txBox="1"/>
          <p:nvPr/>
        </p:nvSpPr>
        <p:spPr>
          <a:xfrm>
            <a:off x="8090994" y="991980"/>
            <a:ext cx="956188"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Portal Software</a:t>
            </a:r>
          </a:p>
        </p:txBody>
      </p:sp>
      <p:sp>
        <p:nvSpPr>
          <p:cNvPr id="980" name="Down Arrow 979"/>
          <p:cNvSpPr/>
          <p:nvPr/>
        </p:nvSpPr>
        <p:spPr>
          <a:xfrm>
            <a:off x="8653627" y="1611942"/>
            <a:ext cx="202913" cy="547235"/>
          </a:xfrm>
          <a:prstGeom prst="downArrow">
            <a:avLst/>
          </a:prstGeom>
          <a:solidFill>
            <a:schemeClr val="bg1">
              <a:lumMod val="7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81" name="Group 980"/>
          <p:cNvGrpSpPr/>
          <p:nvPr/>
        </p:nvGrpSpPr>
        <p:grpSpPr>
          <a:xfrm>
            <a:off x="8643991" y="1293269"/>
            <a:ext cx="307758" cy="230833"/>
            <a:chOff x="6961277" y="5867400"/>
            <a:chExt cx="408373" cy="306298"/>
          </a:xfrm>
        </p:grpSpPr>
        <p:sp>
          <p:nvSpPr>
            <p:cNvPr id="982" name="Oval 981"/>
            <p:cNvSpPr/>
            <p:nvPr/>
          </p:nvSpPr>
          <p:spPr>
            <a:xfrm>
              <a:off x="7018982" y="58674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3" name="TextBox 982"/>
            <p:cNvSpPr txBox="1"/>
            <p:nvPr/>
          </p:nvSpPr>
          <p:spPr>
            <a:xfrm>
              <a:off x="6961277" y="5867400"/>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3</a:t>
              </a:r>
            </a:p>
          </p:txBody>
        </p:sp>
      </p:grpSp>
      <p:grpSp>
        <p:nvGrpSpPr>
          <p:cNvPr id="984" name="Group 983"/>
          <p:cNvGrpSpPr/>
          <p:nvPr/>
        </p:nvGrpSpPr>
        <p:grpSpPr>
          <a:xfrm>
            <a:off x="7383535" y="3488983"/>
            <a:ext cx="307758" cy="369332"/>
            <a:chOff x="7538808" y="6477000"/>
            <a:chExt cx="408373" cy="490077"/>
          </a:xfrm>
        </p:grpSpPr>
        <p:sp>
          <p:nvSpPr>
            <p:cNvPr id="985" name="Oval 98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6" name="TextBox 985"/>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6</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87" name="Group 986"/>
          <p:cNvGrpSpPr/>
          <p:nvPr/>
        </p:nvGrpSpPr>
        <p:grpSpPr>
          <a:xfrm>
            <a:off x="4898712" y="2016609"/>
            <a:ext cx="307758" cy="369332"/>
            <a:chOff x="7538808" y="6477000"/>
            <a:chExt cx="408373" cy="490077"/>
          </a:xfrm>
        </p:grpSpPr>
        <p:sp>
          <p:nvSpPr>
            <p:cNvPr id="988" name="Oval 98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89" name="TextBox 98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8</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90" name="Group 989"/>
          <p:cNvGrpSpPr/>
          <p:nvPr/>
        </p:nvGrpSpPr>
        <p:grpSpPr>
          <a:xfrm>
            <a:off x="4898712" y="2351270"/>
            <a:ext cx="307758" cy="369332"/>
            <a:chOff x="7538808" y="6477000"/>
            <a:chExt cx="408373" cy="490077"/>
          </a:xfrm>
        </p:grpSpPr>
        <p:sp>
          <p:nvSpPr>
            <p:cNvPr id="991" name="Oval 99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2" name="TextBox 99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9</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993" name="Group 992"/>
          <p:cNvGrpSpPr/>
          <p:nvPr/>
        </p:nvGrpSpPr>
        <p:grpSpPr>
          <a:xfrm>
            <a:off x="4898712" y="1721579"/>
            <a:ext cx="307758" cy="369332"/>
            <a:chOff x="7538808" y="6477000"/>
            <a:chExt cx="408373" cy="490077"/>
          </a:xfrm>
        </p:grpSpPr>
        <p:sp>
          <p:nvSpPr>
            <p:cNvPr id="994" name="Oval 993"/>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5" name="TextBox 994"/>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7</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999" name="TextBox 998"/>
          <p:cNvSpPr txBox="1"/>
          <p:nvPr/>
        </p:nvSpPr>
        <p:spPr>
          <a:xfrm>
            <a:off x="4950314" y="2642504"/>
            <a:ext cx="125806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Traffic Profile: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chemeClr val="tx1">
                    <a:lumMod val="65000"/>
                    <a:lumOff val="35000"/>
                  </a:schemeClr>
                </a:solidFill>
                <a:effectLst/>
                <a:uLnTx/>
                <a:uFillTx/>
              </a:rPr>
              <a:t>Single CoS</a:t>
            </a:r>
          </a:p>
        </p:txBody>
      </p:sp>
      <p:sp>
        <p:nvSpPr>
          <p:cNvPr id="1000" name="TextBox 999"/>
          <p:cNvSpPr txBox="1"/>
          <p:nvPr/>
        </p:nvSpPr>
        <p:spPr>
          <a:xfrm>
            <a:off x="6573124" y="1439020"/>
            <a:ext cx="746537" cy="5078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1001" name="Group 1000"/>
          <p:cNvGrpSpPr/>
          <p:nvPr/>
        </p:nvGrpSpPr>
        <p:grpSpPr>
          <a:xfrm>
            <a:off x="6833527" y="1893549"/>
            <a:ext cx="472717" cy="762965"/>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004" name="Group 1003"/>
          <p:cNvGrpSpPr/>
          <p:nvPr/>
        </p:nvGrpSpPr>
        <p:grpSpPr>
          <a:xfrm>
            <a:off x="7001572" y="2374666"/>
            <a:ext cx="307758" cy="230833"/>
            <a:chOff x="10341629" y="6066603"/>
            <a:chExt cx="408373" cy="306298"/>
          </a:xfrm>
        </p:grpSpPr>
        <p:sp>
          <p:nvSpPr>
            <p:cNvPr id="1005" name="Oval 1004"/>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06" name="TextBox 1005"/>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1007" name="Group 1006"/>
          <p:cNvGrpSpPr/>
          <p:nvPr/>
        </p:nvGrpSpPr>
        <p:grpSpPr>
          <a:xfrm>
            <a:off x="6730717" y="2201540"/>
            <a:ext cx="307758" cy="369332"/>
            <a:chOff x="7538808" y="6477000"/>
            <a:chExt cx="408373" cy="490077"/>
          </a:xfrm>
        </p:grpSpPr>
        <p:sp>
          <p:nvSpPr>
            <p:cNvPr id="1008" name="Oval 1007"/>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09" name="TextBox 1008"/>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1010" name="Group 1009"/>
          <p:cNvGrpSpPr/>
          <p:nvPr/>
        </p:nvGrpSpPr>
        <p:grpSpPr>
          <a:xfrm>
            <a:off x="7036232" y="1919490"/>
            <a:ext cx="307758" cy="369332"/>
            <a:chOff x="7538808" y="6477000"/>
            <a:chExt cx="408373" cy="490077"/>
          </a:xfrm>
        </p:grpSpPr>
        <p:sp>
          <p:nvSpPr>
            <p:cNvPr id="1011" name="Oval 101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1012" name="TextBox 101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4</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1013" name="TextBox 1012"/>
          <p:cNvSpPr txBox="1"/>
          <p:nvPr/>
        </p:nvSpPr>
        <p:spPr>
          <a:xfrm>
            <a:off x="5085771" y="1699545"/>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cxnSp>
        <p:nvCxnSpPr>
          <p:cNvPr id="1014" name="Straight Arrow Connector 1013"/>
          <p:cNvCxnSpPr/>
          <p:nvPr/>
        </p:nvCxnSpPr>
        <p:spPr>
          <a:xfrm>
            <a:off x="6348557" y="1382114"/>
            <a:ext cx="0" cy="62971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15" name="Straight Arrow Connector 1014"/>
          <p:cNvCxnSpPr/>
          <p:nvPr/>
        </p:nvCxnSpPr>
        <p:spPr>
          <a:xfrm flipV="1">
            <a:off x="5951060" y="2534405"/>
            <a:ext cx="0" cy="2349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16" name="TextBox 1015"/>
          <p:cNvSpPr txBox="1"/>
          <p:nvPr/>
        </p:nvSpPr>
        <p:spPr>
          <a:xfrm>
            <a:off x="6666962" y="957460"/>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1017" name="TextBox 1016"/>
          <p:cNvSpPr txBox="1"/>
          <p:nvPr/>
        </p:nvSpPr>
        <p:spPr>
          <a:xfrm>
            <a:off x="8291005" y="3363210"/>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1018" name="TextBox 1017"/>
          <p:cNvSpPr txBox="1"/>
          <p:nvPr/>
        </p:nvSpPr>
        <p:spPr>
          <a:xfrm>
            <a:off x="8044069" y="2698274"/>
            <a:ext cx="940764"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Desktop/laptop</a:t>
            </a:r>
          </a:p>
        </p:txBody>
      </p:sp>
      <p:sp>
        <p:nvSpPr>
          <p:cNvPr id="1019" name="TextBox 1018"/>
          <p:cNvSpPr txBox="1"/>
          <p:nvPr/>
        </p:nvSpPr>
        <p:spPr>
          <a:xfrm>
            <a:off x="7333603" y="2353432"/>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4051383" y="1775768"/>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cxnSp>
        <p:nvCxnSpPr>
          <p:cNvPr id="461" name="Straight Connector 460"/>
          <p:cNvCxnSpPr/>
          <p:nvPr/>
        </p:nvCxnSpPr>
        <p:spPr>
          <a:xfrm flipH="1">
            <a:off x="3961693" y="2468858"/>
            <a:ext cx="220956" cy="515865"/>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462" name="Straight Connector 461"/>
          <p:cNvCxnSpPr/>
          <p:nvPr/>
        </p:nvCxnSpPr>
        <p:spPr>
          <a:xfrm>
            <a:off x="4176388" y="2476714"/>
            <a:ext cx="649471" cy="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63" name="Group 462"/>
          <p:cNvGrpSpPr/>
          <p:nvPr/>
        </p:nvGrpSpPr>
        <p:grpSpPr>
          <a:xfrm>
            <a:off x="3952707" y="1125257"/>
            <a:ext cx="861388" cy="456104"/>
            <a:chOff x="13399153" y="1783418"/>
            <a:chExt cx="1143000" cy="605217"/>
          </a:xfrm>
        </p:grpSpPr>
        <p:sp>
          <p:nvSpPr>
            <p:cNvPr id="693" name="Cloud Callout 692"/>
            <p:cNvSpPr/>
            <p:nvPr/>
          </p:nvSpPr>
          <p:spPr>
            <a:xfrm>
              <a:off x="13518385" y="2033311"/>
              <a:ext cx="352301" cy="311614"/>
            </a:xfrm>
            <a:prstGeom prst="cloudCallout">
              <a:avLst>
                <a:gd name="adj1" fmla="val 183138"/>
                <a:gd name="adj2" fmla="val 206100"/>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694"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73" name="Group 472"/>
          <p:cNvGrpSpPr/>
          <p:nvPr/>
        </p:nvGrpSpPr>
        <p:grpSpPr>
          <a:xfrm>
            <a:off x="3998176" y="1682497"/>
            <a:ext cx="307758" cy="230833"/>
            <a:chOff x="10341629" y="6066603"/>
            <a:chExt cx="408373" cy="306298"/>
          </a:xfrm>
        </p:grpSpPr>
        <p:sp>
          <p:nvSpPr>
            <p:cNvPr id="550" name="Oval 549"/>
            <p:cNvSpPr/>
            <p:nvPr/>
          </p:nvSpPr>
          <p:spPr>
            <a:xfrm>
              <a:off x="10399334" y="6066603"/>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51" name="TextBox 550"/>
            <p:cNvSpPr txBox="1"/>
            <p:nvPr/>
          </p:nvSpPr>
          <p:spPr>
            <a:xfrm>
              <a:off x="10341629" y="6066603"/>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a:t>
              </a:r>
            </a:p>
          </p:txBody>
        </p:sp>
      </p:grpSp>
      <p:grpSp>
        <p:nvGrpSpPr>
          <p:cNvPr id="485" name="Group 484"/>
          <p:cNvGrpSpPr/>
          <p:nvPr/>
        </p:nvGrpSpPr>
        <p:grpSpPr>
          <a:xfrm>
            <a:off x="3929106" y="2084471"/>
            <a:ext cx="307758" cy="369331"/>
            <a:chOff x="7538808" y="6477000"/>
            <a:chExt cx="408373" cy="490076"/>
          </a:xfrm>
        </p:grpSpPr>
        <p:sp>
          <p:nvSpPr>
            <p:cNvPr id="529" name="Oval 52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530" name="TextBox 52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869" name="Group 868"/>
          <p:cNvGrpSpPr/>
          <p:nvPr/>
        </p:nvGrpSpPr>
        <p:grpSpPr>
          <a:xfrm>
            <a:off x="4286424" y="2425613"/>
            <a:ext cx="473540" cy="261610"/>
            <a:chOff x="5375804" y="5625013"/>
            <a:chExt cx="473540" cy="261610"/>
          </a:xfrm>
        </p:grpSpPr>
        <p:grpSp>
          <p:nvGrpSpPr>
            <p:cNvPr id="870" name="Group 869"/>
            <p:cNvGrpSpPr/>
            <p:nvPr/>
          </p:nvGrpSpPr>
          <p:grpSpPr>
            <a:xfrm>
              <a:off x="5375804" y="5675864"/>
              <a:ext cx="389818" cy="148482"/>
              <a:chOff x="7184184" y="4315396"/>
              <a:chExt cx="283415" cy="138210"/>
            </a:xfrm>
          </p:grpSpPr>
          <p:sp>
            <p:nvSpPr>
              <p:cNvPr id="872" name="Rectangle 871"/>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73" name="Rectangle 87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71" name="TextBox 870"/>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grpSp>
        <p:nvGrpSpPr>
          <p:cNvPr id="996" name="Group 995"/>
          <p:cNvGrpSpPr/>
          <p:nvPr/>
        </p:nvGrpSpPr>
        <p:grpSpPr>
          <a:xfrm>
            <a:off x="4533007" y="2146032"/>
            <a:ext cx="307758" cy="369332"/>
            <a:chOff x="7538808" y="6477000"/>
            <a:chExt cx="408373" cy="490077"/>
          </a:xfrm>
        </p:grpSpPr>
        <p:sp>
          <p:nvSpPr>
            <p:cNvPr id="997" name="Oval 996"/>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998" name="TextBox 997"/>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28" name="Group 427"/>
          <p:cNvGrpSpPr/>
          <p:nvPr/>
        </p:nvGrpSpPr>
        <p:grpSpPr>
          <a:xfrm>
            <a:off x="4423843" y="1656573"/>
            <a:ext cx="307758" cy="369331"/>
            <a:chOff x="7538808" y="6477000"/>
            <a:chExt cx="408373" cy="490076"/>
          </a:xfrm>
        </p:grpSpPr>
        <p:sp>
          <p:nvSpPr>
            <p:cNvPr id="429" name="Oval 42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30" name="TextBox 42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12</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31" name="Group 430"/>
          <p:cNvGrpSpPr/>
          <p:nvPr/>
        </p:nvGrpSpPr>
        <p:grpSpPr>
          <a:xfrm>
            <a:off x="3282953" y="4312855"/>
            <a:ext cx="307758" cy="369331"/>
            <a:chOff x="7538808" y="6477000"/>
            <a:chExt cx="408373" cy="490076"/>
          </a:xfrm>
        </p:grpSpPr>
        <p:sp>
          <p:nvSpPr>
            <p:cNvPr id="432" name="Oval 43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33" name="TextBox 43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12</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34" name="Group 433"/>
          <p:cNvGrpSpPr/>
          <p:nvPr/>
        </p:nvGrpSpPr>
        <p:grpSpPr>
          <a:xfrm>
            <a:off x="1400278" y="5272014"/>
            <a:ext cx="307758" cy="369331"/>
            <a:chOff x="7538808" y="6477000"/>
            <a:chExt cx="408373" cy="490076"/>
          </a:xfrm>
        </p:grpSpPr>
        <p:sp>
          <p:nvSpPr>
            <p:cNvPr id="439" name="Oval 438"/>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0" name="TextBox 439"/>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1" name="Group 440"/>
          <p:cNvGrpSpPr/>
          <p:nvPr/>
        </p:nvGrpSpPr>
        <p:grpSpPr>
          <a:xfrm>
            <a:off x="2929377" y="4626081"/>
            <a:ext cx="307758" cy="369331"/>
            <a:chOff x="7538808" y="6477000"/>
            <a:chExt cx="408373" cy="490076"/>
          </a:xfrm>
        </p:grpSpPr>
        <p:sp>
          <p:nvSpPr>
            <p:cNvPr id="442" name="Oval 441"/>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3" name="TextBox 442"/>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4" name="Group 443"/>
          <p:cNvGrpSpPr/>
          <p:nvPr/>
        </p:nvGrpSpPr>
        <p:grpSpPr>
          <a:xfrm>
            <a:off x="3730842" y="4981436"/>
            <a:ext cx="307758" cy="369331"/>
            <a:chOff x="7538808" y="6477000"/>
            <a:chExt cx="408373" cy="490076"/>
          </a:xfrm>
        </p:grpSpPr>
        <p:sp>
          <p:nvSpPr>
            <p:cNvPr id="445" name="Oval 444"/>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6" name="TextBox 445"/>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11</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47" name="Group 446"/>
          <p:cNvGrpSpPr/>
          <p:nvPr/>
        </p:nvGrpSpPr>
        <p:grpSpPr>
          <a:xfrm>
            <a:off x="3107280" y="4964309"/>
            <a:ext cx="307758" cy="230833"/>
            <a:chOff x="8316023" y="5736349"/>
            <a:chExt cx="408373" cy="306298"/>
          </a:xfrm>
        </p:grpSpPr>
        <p:sp>
          <p:nvSpPr>
            <p:cNvPr id="448" name="Oval 447"/>
            <p:cNvSpPr/>
            <p:nvPr/>
          </p:nvSpPr>
          <p:spPr>
            <a:xfrm>
              <a:off x="8373728" y="5736349"/>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49" name="TextBox 448"/>
            <p:cNvSpPr txBox="1"/>
            <p:nvPr/>
          </p:nvSpPr>
          <p:spPr>
            <a:xfrm>
              <a:off x="8316023" y="5736349"/>
              <a:ext cx="408373" cy="3062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2</a:t>
              </a:r>
            </a:p>
          </p:txBody>
        </p:sp>
      </p:grpSp>
      <p:grpSp>
        <p:nvGrpSpPr>
          <p:cNvPr id="450" name="Group 449"/>
          <p:cNvGrpSpPr/>
          <p:nvPr/>
        </p:nvGrpSpPr>
        <p:grpSpPr>
          <a:xfrm>
            <a:off x="6496323" y="5010476"/>
            <a:ext cx="307758" cy="369332"/>
            <a:chOff x="7538808" y="6477000"/>
            <a:chExt cx="408373" cy="490077"/>
          </a:xfrm>
        </p:grpSpPr>
        <p:sp>
          <p:nvSpPr>
            <p:cNvPr id="451" name="Oval 450"/>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52" name="TextBox 451"/>
            <p:cNvSpPr txBox="1"/>
            <p:nvPr/>
          </p:nvSpPr>
          <p:spPr>
            <a:xfrm>
              <a:off x="7538808" y="6477000"/>
              <a:ext cx="408373" cy="4900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5</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grpSp>
        <p:nvGrpSpPr>
          <p:cNvPr id="453" name="Group 452"/>
          <p:cNvGrpSpPr/>
          <p:nvPr/>
        </p:nvGrpSpPr>
        <p:grpSpPr>
          <a:xfrm>
            <a:off x="1484458" y="4632610"/>
            <a:ext cx="307758" cy="369331"/>
            <a:chOff x="7538808" y="6477000"/>
            <a:chExt cx="408373" cy="490076"/>
          </a:xfrm>
        </p:grpSpPr>
        <p:sp>
          <p:nvSpPr>
            <p:cNvPr id="456" name="Oval 455"/>
            <p:cNvSpPr/>
            <p:nvPr/>
          </p:nvSpPr>
          <p:spPr>
            <a:xfrm>
              <a:off x="7596513" y="6477000"/>
              <a:ext cx="292963" cy="248575"/>
            </a:xfrm>
            <a:prstGeom prst="ellipse">
              <a:avLst/>
            </a:prstGeom>
            <a:solidFill>
              <a:srgbClr val="FFFFBF"/>
            </a:solidFill>
            <a:ln w="19050">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703C"/>
                </a:solidFill>
                <a:effectLst/>
                <a:uLnTx/>
                <a:uFillTx/>
              </a:endParaRPr>
            </a:p>
          </p:txBody>
        </p:sp>
        <p:sp>
          <p:nvSpPr>
            <p:cNvPr id="457" name="TextBox 456"/>
            <p:cNvSpPr txBox="1"/>
            <p:nvPr/>
          </p:nvSpPr>
          <p:spPr>
            <a:xfrm>
              <a:off x="7538808" y="6477000"/>
              <a:ext cx="408373" cy="4900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703C"/>
                  </a:solidFill>
                  <a:effectLst/>
                  <a:uLnTx/>
                  <a:uFillTx/>
                </a:rPr>
                <a:t>10</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rgbClr val="00703C"/>
                </a:solidFill>
                <a:effectLst/>
                <a:uLnTx/>
                <a:uFillTx/>
              </a:endParaRPr>
            </a:p>
          </p:txBody>
        </p:sp>
      </p:grpSp>
      <p:sp>
        <p:nvSpPr>
          <p:cNvPr id="459" name="TextBox 458"/>
          <p:cNvSpPr txBox="1"/>
          <p:nvPr/>
        </p:nvSpPr>
        <p:spPr>
          <a:xfrm>
            <a:off x="356758" y="6245715"/>
            <a:ext cx="8594991" cy="338554"/>
          </a:xfrm>
          <a:prstGeom prst="rect">
            <a:avLst/>
          </a:prstGeom>
          <a:noFill/>
        </p:spPr>
        <p:txBody>
          <a:bodyPr wrap="square" rtlCol="0">
            <a:spAutoFit/>
          </a:bodyPr>
          <a:lstStyle/>
          <a:p>
            <a:r>
              <a:rPr lang="en-US" sz="1600" dirty="0">
                <a:solidFill>
                  <a:srgbClr val="002060"/>
                </a:solidFill>
              </a:rPr>
              <a:t>* See slide 13 for per-service QoS metrics - delay, delay variation , packet &amp; call loss rates, availability</a:t>
            </a:r>
          </a:p>
        </p:txBody>
      </p:sp>
    </p:spTree>
    <p:extLst>
      <p:ext uri="{BB962C8B-B14F-4D97-AF65-F5344CB8AC3E}">
        <p14:creationId xmlns:p14="http://schemas.microsoft.com/office/powerpoint/2010/main" val="3075094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0" y="228600"/>
            <a:ext cx="8900939" cy="697244"/>
          </a:xfrm>
        </p:spPr>
        <p:txBody>
          <a:bodyPr/>
          <a:lstStyle/>
          <a:p>
            <a:r>
              <a:rPr lang="en-US" sz="3200" b="1" dirty="0"/>
              <a:t>BAS Connectionless Service Traffic Management</a:t>
            </a:r>
          </a:p>
        </p:txBody>
      </p:sp>
      <p:sp>
        <p:nvSpPr>
          <p:cNvPr id="367" name="Content Placeholder 2"/>
          <p:cNvSpPr txBox="1">
            <a:spLocks/>
          </p:cNvSpPr>
          <p:nvPr/>
        </p:nvSpPr>
        <p:spPr>
          <a:xfrm>
            <a:off x="1693068" y="6096000"/>
            <a:ext cx="7298532" cy="720386"/>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914400" marR="0" lvl="0" indent="-914400" algn="l" defTabSz="1218347" rtl="0" eaLnBrk="1" fontAlgn="auto" latinLnBrk="0" hangingPunct="1">
              <a:lnSpc>
                <a:spcPct val="100000"/>
              </a:lnSpc>
              <a:spcBef>
                <a:spcPct val="20000"/>
              </a:spcBef>
              <a:spcAft>
                <a:spcPts val="0"/>
              </a:spcAft>
              <a:buClrTx/>
              <a:buSzTx/>
              <a:buNone/>
              <a:tabLst/>
              <a:defRPr/>
            </a:pPr>
            <a:r>
              <a:rPr kumimoji="0" lang="en-US" sz="1400" b="0" i="0" u="none" strike="noStrike" kern="1200" cap="none" spc="0" normalizeH="0" baseline="0" noProof="0" dirty="0">
                <a:ln>
                  <a:noFill/>
                </a:ln>
                <a:solidFill>
                  <a:srgbClr val="000000"/>
                </a:solidFill>
                <a:effectLst/>
                <a:uLnTx/>
                <a:uFillTx/>
              </a:rPr>
              <a:t>Notes:	More complex multi-domain configurations are shown on the following slide</a:t>
            </a:r>
            <a:br>
              <a:rPr kumimoji="0" lang="en-US" sz="1400" b="0" i="0" u="none" strike="noStrike" kern="1200" cap="none" spc="0" normalizeH="0" baseline="0" noProof="0" dirty="0">
                <a:ln>
                  <a:noFill/>
                </a:ln>
                <a:solidFill>
                  <a:srgbClr val="000000"/>
                </a:solidFill>
                <a:effectLst/>
                <a:uLnTx/>
                <a:uFillTx/>
              </a:rPr>
            </a:br>
            <a:r>
              <a:rPr lang="en-US" sz="1400" dirty="0"/>
              <a:t>Connection-oriented services are also to be supported</a:t>
            </a:r>
            <a:br>
              <a:rPr lang="en-US" sz="1400" dirty="0"/>
            </a:br>
            <a:r>
              <a:rPr lang="en-US" sz="1400" dirty="0"/>
              <a:t>* For example in MBH network</a:t>
            </a:r>
          </a:p>
          <a:p>
            <a:pPr marL="0" marR="0" lvl="0" indent="0" algn="l" defTabSz="1218347" rtl="0" eaLnBrk="1" fontAlgn="auto" latinLnBrk="0" hangingPunct="1">
              <a:lnSpc>
                <a:spcPct val="100000"/>
              </a:lnSpc>
              <a:spcBef>
                <a:spcPct val="20000"/>
              </a:spcBef>
              <a:spcAft>
                <a:spcPts val="0"/>
              </a:spcAft>
              <a:buClrTx/>
              <a:buSz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endParaRPr>
          </a:p>
        </p:txBody>
      </p:sp>
      <p:grpSp>
        <p:nvGrpSpPr>
          <p:cNvPr id="12" name="Group 11"/>
          <p:cNvGrpSpPr/>
          <p:nvPr/>
        </p:nvGrpSpPr>
        <p:grpSpPr>
          <a:xfrm>
            <a:off x="397668" y="3276600"/>
            <a:ext cx="8188220" cy="2667000"/>
            <a:chOff x="397668" y="2895600"/>
            <a:chExt cx="8188220" cy="2667000"/>
          </a:xfrm>
        </p:grpSpPr>
        <p:grpSp>
          <p:nvGrpSpPr>
            <p:cNvPr id="409" name="Group 408"/>
            <p:cNvGrpSpPr/>
            <p:nvPr/>
          </p:nvGrpSpPr>
          <p:grpSpPr>
            <a:xfrm>
              <a:off x="4969277" y="3200400"/>
              <a:ext cx="2389274" cy="1970519"/>
              <a:chOff x="4969277" y="2893368"/>
              <a:chExt cx="2389274" cy="1970519"/>
            </a:xfrm>
          </p:grpSpPr>
          <p:sp>
            <p:nvSpPr>
              <p:cNvPr id="410" name="Can 409"/>
              <p:cNvSpPr/>
              <p:nvPr/>
            </p:nvSpPr>
            <p:spPr>
              <a:xfrm rot="5400000">
                <a:off x="5178655" y="2683992"/>
                <a:ext cx="1970517" cy="2389274"/>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11" name="TextBox 410"/>
              <p:cNvSpPr txBox="1"/>
              <p:nvPr/>
            </p:nvSpPr>
            <p:spPr>
              <a:xfrm>
                <a:off x="5583794" y="4569768"/>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412" name="Group 411"/>
              <p:cNvGrpSpPr/>
              <p:nvPr/>
            </p:nvGrpSpPr>
            <p:grpSpPr>
              <a:xfrm>
                <a:off x="5110455" y="3124200"/>
                <a:ext cx="2204745" cy="176434"/>
                <a:chOff x="5094978" y="3091809"/>
                <a:chExt cx="2204745" cy="176434"/>
              </a:xfrm>
            </p:grpSpPr>
            <p:sp>
              <p:nvSpPr>
                <p:cNvPr id="503" name="Can 502"/>
                <p:cNvSpPr/>
                <p:nvPr/>
              </p:nvSpPr>
              <p:spPr>
                <a:xfrm rot="5400000">
                  <a:off x="6109134" y="2077653"/>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04" name="Group 503"/>
                <p:cNvGrpSpPr/>
                <p:nvPr/>
              </p:nvGrpSpPr>
              <p:grpSpPr>
                <a:xfrm>
                  <a:off x="5297434" y="3212143"/>
                  <a:ext cx="1320796" cy="36106"/>
                  <a:chOff x="8839200" y="4663625"/>
                  <a:chExt cx="1752600" cy="54911"/>
                </a:xfrm>
              </p:grpSpPr>
              <p:sp>
                <p:nvSpPr>
                  <p:cNvPr id="505" name="Rectangle 50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6" name="Rectangle 50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7" name="Rectangle 50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8" name="Rectangle 50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9" name="Rectangle 50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0" name="Rectangle 50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1" name="Rectangle 51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12" name="Rectangle 51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3" name="TextBox 412"/>
              <p:cNvSpPr txBox="1"/>
              <p:nvPr/>
            </p:nvSpPr>
            <p:spPr>
              <a:xfrm>
                <a:off x="5422319" y="307423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Control/Management</a:t>
                </a:r>
              </a:p>
            </p:txBody>
          </p:sp>
          <p:sp>
            <p:nvSpPr>
              <p:cNvPr id="414" name="TextBox 413"/>
              <p:cNvSpPr txBox="1"/>
              <p:nvPr/>
            </p:nvSpPr>
            <p:spPr>
              <a:xfrm>
                <a:off x="5583794" y="2893368"/>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grpSp>
            <p:nvGrpSpPr>
              <p:cNvPr id="415" name="Group 414"/>
              <p:cNvGrpSpPr/>
              <p:nvPr/>
            </p:nvGrpSpPr>
            <p:grpSpPr>
              <a:xfrm>
                <a:off x="5110455" y="3338414"/>
                <a:ext cx="2204745" cy="156203"/>
                <a:chOff x="5094979" y="3316657"/>
                <a:chExt cx="2204745" cy="156203"/>
              </a:xfrm>
            </p:grpSpPr>
            <p:sp>
              <p:nvSpPr>
                <p:cNvPr id="493" name="Can 492"/>
                <p:cNvSpPr/>
                <p:nvPr/>
              </p:nvSpPr>
              <p:spPr>
                <a:xfrm rot="5400000">
                  <a:off x="6119250" y="2292386"/>
                  <a:ext cx="156203"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94" name="Group 493"/>
                <p:cNvGrpSpPr/>
                <p:nvPr/>
              </p:nvGrpSpPr>
              <p:grpSpPr>
                <a:xfrm>
                  <a:off x="5297434" y="3423192"/>
                  <a:ext cx="1320796" cy="31966"/>
                  <a:chOff x="8839200" y="4663625"/>
                  <a:chExt cx="1752600" cy="54911"/>
                </a:xfrm>
              </p:grpSpPr>
              <p:sp>
                <p:nvSpPr>
                  <p:cNvPr id="495" name="Rectangle 49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6" name="Rectangle 49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7" name="Rectangle 49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8" name="Rectangle 49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9" name="Rectangle 49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0" name="Rectangle 49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1" name="Rectangle 50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02" name="Rectangle 50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6" name="TextBox 415"/>
              <p:cNvSpPr txBox="1"/>
              <p:nvPr/>
            </p:nvSpPr>
            <p:spPr>
              <a:xfrm>
                <a:off x="5422319" y="3301099"/>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Expedited Forwarding 1</a:t>
                </a:r>
              </a:p>
            </p:txBody>
          </p:sp>
          <p:grpSp>
            <p:nvGrpSpPr>
              <p:cNvPr id="417" name="Group 416"/>
              <p:cNvGrpSpPr/>
              <p:nvPr/>
            </p:nvGrpSpPr>
            <p:grpSpPr>
              <a:xfrm>
                <a:off x="5110455" y="3538662"/>
                <a:ext cx="2204745" cy="176434"/>
                <a:chOff x="5094978" y="3529040"/>
                <a:chExt cx="2204745" cy="176434"/>
              </a:xfrm>
            </p:grpSpPr>
            <p:sp>
              <p:nvSpPr>
                <p:cNvPr id="479" name="Can 478"/>
                <p:cNvSpPr/>
                <p:nvPr/>
              </p:nvSpPr>
              <p:spPr>
                <a:xfrm rot="5400000">
                  <a:off x="6109134" y="2514884"/>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80" name="Group 479"/>
                <p:cNvGrpSpPr/>
                <p:nvPr/>
              </p:nvGrpSpPr>
              <p:grpSpPr>
                <a:xfrm>
                  <a:off x="5297434" y="3649374"/>
                  <a:ext cx="1320796" cy="36106"/>
                  <a:chOff x="8839200" y="4663625"/>
                  <a:chExt cx="1752600" cy="54911"/>
                </a:xfrm>
              </p:grpSpPr>
              <p:sp>
                <p:nvSpPr>
                  <p:cNvPr id="481" name="Rectangle 480"/>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2" name="Rectangle 481"/>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4" name="Rectangle 483"/>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6" name="Rectangle 485"/>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89" name="Rectangle 48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0" name="Rectangle 48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1" name="Rectangle 490"/>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2" name="Rectangle 491"/>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18" name="TextBox 417"/>
              <p:cNvSpPr txBox="1"/>
              <p:nvPr/>
            </p:nvSpPr>
            <p:spPr>
              <a:xfrm>
                <a:off x="5422319" y="351146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Expedited Forwarding 2*</a:t>
                </a:r>
              </a:p>
            </p:txBody>
          </p:sp>
          <p:sp>
            <p:nvSpPr>
              <p:cNvPr id="419" name="Can 418"/>
              <p:cNvSpPr/>
              <p:nvPr/>
            </p:nvSpPr>
            <p:spPr>
              <a:xfrm rot="5400000">
                <a:off x="6147568" y="3592934"/>
                <a:ext cx="130519" cy="2204745"/>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20" name="Group 419"/>
              <p:cNvGrpSpPr/>
              <p:nvPr/>
            </p:nvGrpSpPr>
            <p:grpSpPr>
              <a:xfrm>
                <a:off x="5110455" y="4376068"/>
                <a:ext cx="2204745" cy="176434"/>
                <a:chOff x="5094978" y="4396358"/>
                <a:chExt cx="2204745" cy="176434"/>
              </a:xfrm>
            </p:grpSpPr>
            <p:sp>
              <p:nvSpPr>
                <p:cNvPr id="464" name="Can 463"/>
                <p:cNvSpPr/>
                <p:nvPr/>
              </p:nvSpPr>
              <p:spPr>
                <a:xfrm rot="5400000">
                  <a:off x="6109134" y="3382202"/>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65" name="Group 464"/>
                <p:cNvGrpSpPr/>
                <p:nvPr/>
              </p:nvGrpSpPr>
              <p:grpSpPr>
                <a:xfrm>
                  <a:off x="5297434" y="4516692"/>
                  <a:ext cx="1320796" cy="36106"/>
                  <a:chOff x="8839200" y="4663625"/>
                  <a:chExt cx="1752600" cy="54911"/>
                </a:xfrm>
              </p:grpSpPr>
              <p:sp>
                <p:nvSpPr>
                  <p:cNvPr id="466" name="Rectangle 465"/>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7" name="Rectangle 466"/>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1" name="Rectangle 47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2" name="Rectangle 47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5" name="Rectangle 474"/>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6" name="Rectangle 475"/>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7" name="Rectangle 476"/>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78" name="Rectangle 477"/>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1" name="TextBox 420"/>
              <p:cNvSpPr txBox="1"/>
              <p:nvPr/>
            </p:nvSpPr>
            <p:spPr>
              <a:xfrm>
                <a:off x="5422319" y="4338747"/>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4</a:t>
                </a:r>
              </a:p>
            </p:txBody>
          </p:sp>
          <p:grpSp>
            <p:nvGrpSpPr>
              <p:cNvPr id="422" name="Group 421"/>
              <p:cNvGrpSpPr/>
              <p:nvPr/>
            </p:nvGrpSpPr>
            <p:grpSpPr>
              <a:xfrm>
                <a:off x="5110455" y="4171245"/>
                <a:ext cx="2204745" cy="176434"/>
                <a:chOff x="5094978" y="4191535"/>
                <a:chExt cx="2204745" cy="176434"/>
              </a:xfrm>
            </p:grpSpPr>
            <p:sp>
              <p:nvSpPr>
                <p:cNvPr id="452" name="Can 451"/>
                <p:cNvSpPr/>
                <p:nvPr/>
              </p:nvSpPr>
              <p:spPr>
                <a:xfrm rot="5400000">
                  <a:off x="6109134" y="3177379"/>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53" name="Group 452"/>
                <p:cNvGrpSpPr/>
                <p:nvPr/>
              </p:nvGrpSpPr>
              <p:grpSpPr>
                <a:xfrm>
                  <a:off x="5297434" y="4311869"/>
                  <a:ext cx="1320796" cy="36106"/>
                  <a:chOff x="8839200" y="4663625"/>
                  <a:chExt cx="1752600" cy="54911"/>
                </a:xfrm>
              </p:grpSpPr>
              <p:sp>
                <p:nvSpPr>
                  <p:cNvPr id="455" name="Rectangle 454"/>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6" name="Rectangle 455"/>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7" name="Rectangle 456"/>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8" name="Rectangle 457"/>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9" name="Rectangle 458"/>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0" name="Rectangle 459"/>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2" name="Rectangle 461"/>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63" name="Rectangle 462"/>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3" name="TextBox 422"/>
              <p:cNvSpPr txBox="1"/>
              <p:nvPr/>
            </p:nvSpPr>
            <p:spPr>
              <a:xfrm>
                <a:off x="5422319" y="4133924"/>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3</a:t>
                </a:r>
              </a:p>
            </p:txBody>
          </p:sp>
          <p:grpSp>
            <p:nvGrpSpPr>
              <p:cNvPr id="424" name="Group 423"/>
              <p:cNvGrpSpPr/>
              <p:nvPr/>
            </p:nvGrpSpPr>
            <p:grpSpPr>
              <a:xfrm>
                <a:off x="5110455" y="3966574"/>
                <a:ext cx="2204745" cy="176434"/>
                <a:chOff x="5094978" y="3986864"/>
                <a:chExt cx="2204745" cy="176434"/>
              </a:xfrm>
            </p:grpSpPr>
            <p:sp>
              <p:nvSpPr>
                <p:cNvPr id="442" name="Can 441"/>
                <p:cNvSpPr/>
                <p:nvPr/>
              </p:nvSpPr>
              <p:spPr>
                <a:xfrm rot="5400000">
                  <a:off x="6109134" y="2972708"/>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43" name="Group 442"/>
                <p:cNvGrpSpPr/>
                <p:nvPr/>
              </p:nvGrpSpPr>
              <p:grpSpPr>
                <a:xfrm>
                  <a:off x="5297434" y="4107198"/>
                  <a:ext cx="1320796" cy="36106"/>
                  <a:chOff x="8839200" y="4663625"/>
                  <a:chExt cx="1752600" cy="54911"/>
                </a:xfrm>
              </p:grpSpPr>
              <p:sp>
                <p:nvSpPr>
                  <p:cNvPr id="444" name="Rectangle 443"/>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5" name="Rectangle 444"/>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6" name="Rectangle 445"/>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7" name="Rectangle 446"/>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8" name="Rectangle 447"/>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9" name="Rectangle 448"/>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0" name="Rectangle 449"/>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51" name="Rectangle 450"/>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5" name="TextBox 424"/>
              <p:cNvSpPr txBox="1"/>
              <p:nvPr/>
            </p:nvSpPr>
            <p:spPr>
              <a:xfrm>
                <a:off x="5422319" y="392925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2</a:t>
                </a:r>
              </a:p>
            </p:txBody>
          </p:sp>
          <p:grpSp>
            <p:nvGrpSpPr>
              <p:cNvPr id="426" name="Group 425"/>
              <p:cNvGrpSpPr/>
              <p:nvPr/>
            </p:nvGrpSpPr>
            <p:grpSpPr>
              <a:xfrm>
                <a:off x="5110455" y="3764773"/>
                <a:ext cx="2204745" cy="176434"/>
                <a:chOff x="5094978" y="3785063"/>
                <a:chExt cx="2204745" cy="176434"/>
              </a:xfrm>
            </p:grpSpPr>
            <p:sp>
              <p:nvSpPr>
                <p:cNvPr id="428" name="Can 427"/>
                <p:cNvSpPr/>
                <p:nvPr/>
              </p:nvSpPr>
              <p:spPr>
                <a:xfrm rot="5400000">
                  <a:off x="6109134" y="2770907"/>
                  <a:ext cx="176434" cy="220474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29" name="Group 428"/>
                <p:cNvGrpSpPr/>
                <p:nvPr/>
              </p:nvGrpSpPr>
              <p:grpSpPr>
                <a:xfrm>
                  <a:off x="5297434" y="3905397"/>
                  <a:ext cx="1320796" cy="36106"/>
                  <a:chOff x="8839200" y="4663625"/>
                  <a:chExt cx="1752600" cy="54911"/>
                </a:xfrm>
              </p:grpSpPr>
              <p:sp>
                <p:nvSpPr>
                  <p:cNvPr id="430" name="Rectangle 429"/>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1" name="Rectangle 430"/>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2" name="Rectangle 431"/>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3" name="Rectangle 432"/>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5" name="Rectangle 434"/>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7" name="Rectangle 436"/>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39" name="Rectangle 438"/>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41" name="Rectangle 440"/>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427" name="TextBox 426"/>
              <p:cNvSpPr txBox="1"/>
              <p:nvPr/>
            </p:nvSpPr>
            <p:spPr>
              <a:xfrm>
                <a:off x="5422319" y="372745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Forwarding 1</a:t>
                </a:r>
              </a:p>
            </p:txBody>
          </p:sp>
        </p:grpSp>
        <p:sp>
          <p:nvSpPr>
            <p:cNvPr id="434" name="Rounded Rectangle 433"/>
            <p:cNvSpPr/>
            <p:nvPr/>
          </p:nvSpPr>
          <p:spPr>
            <a:xfrm>
              <a:off x="7194478" y="2905225"/>
              <a:ext cx="1210930" cy="2657375"/>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4033446" y="2920351"/>
              <a:ext cx="1194453" cy="2612808"/>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6" name="TextBox 895"/>
            <p:cNvSpPr txBox="1"/>
            <p:nvPr/>
          </p:nvSpPr>
          <p:spPr>
            <a:xfrm>
              <a:off x="7121149" y="2920351"/>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grpSp>
          <p:nvGrpSpPr>
            <p:cNvPr id="438" name="Group 437"/>
            <p:cNvGrpSpPr/>
            <p:nvPr/>
          </p:nvGrpSpPr>
          <p:grpSpPr>
            <a:xfrm rot="2782368">
              <a:off x="7419584" y="3249960"/>
              <a:ext cx="450343" cy="481306"/>
              <a:chOff x="2514600" y="4724399"/>
              <a:chExt cx="609600" cy="651513"/>
            </a:xfrm>
          </p:grpSpPr>
          <p:sp>
            <p:nvSpPr>
              <p:cNvPr id="440" name="Arc 43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454" name="Arc 453"/>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461" name="Arc 46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474" name="Group 473"/>
            <p:cNvGrpSpPr/>
            <p:nvPr/>
          </p:nvGrpSpPr>
          <p:grpSpPr>
            <a:xfrm>
              <a:off x="4441044" y="3010962"/>
              <a:ext cx="758392" cy="2162993"/>
              <a:chOff x="4947217" y="4893612"/>
              <a:chExt cx="714599" cy="810747"/>
            </a:xfrm>
          </p:grpSpPr>
          <p:grpSp>
            <p:nvGrpSpPr>
              <p:cNvPr id="483" name="Group 482"/>
              <p:cNvGrpSpPr/>
              <p:nvPr/>
            </p:nvGrpSpPr>
            <p:grpSpPr>
              <a:xfrm>
                <a:off x="4947217" y="4893612"/>
                <a:ext cx="714599" cy="45719"/>
                <a:chOff x="6289862" y="4750080"/>
                <a:chExt cx="1079630" cy="63117"/>
              </a:xfrm>
            </p:grpSpPr>
            <p:sp>
              <p:nvSpPr>
                <p:cNvPr id="890" name="Trapezoid 88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91" name="Straight Connector 89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485" name="Rectangle 484"/>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87" name="Group 486"/>
              <p:cNvGrpSpPr/>
              <p:nvPr/>
            </p:nvGrpSpPr>
            <p:grpSpPr>
              <a:xfrm>
                <a:off x="5240080" y="5346945"/>
                <a:ext cx="128872" cy="95178"/>
                <a:chOff x="3117852" y="3657600"/>
                <a:chExt cx="160014" cy="103503"/>
              </a:xfrm>
            </p:grpSpPr>
            <p:grpSp>
              <p:nvGrpSpPr>
                <p:cNvPr id="884" name="Group 883"/>
                <p:cNvGrpSpPr/>
                <p:nvPr/>
              </p:nvGrpSpPr>
              <p:grpSpPr>
                <a:xfrm>
                  <a:off x="3117852" y="3657600"/>
                  <a:ext cx="160014" cy="45719"/>
                  <a:chOff x="3117852" y="3657600"/>
                  <a:chExt cx="533400" cy="152402"/>
                </a:xfrm>
              </p:grpSpPr>
              <p:sp>
                <p:nvSpPr>
                  <p:cNvPr id="888" name="Rectangle 8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89" name="Rectangle 8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85" name="Group 884"/>
                <p:cNvGrpSpPr/>
                <p:nvPr/>
              </p:nvGrpSpPr>
              <p:grpSpPr>
                <a:xfrm>
                  <a:off x="3117852" y="3715384"/>
                  <a:ext cx="160014" cy="45719"/>
                  <a:chOff x="3117852" y="3657600"/>
                  <a:chExt cx="533400" cy="152402"/>
                </a:xfrm>
              </p:grpSpPr>
              <p:sp>
                <p:nvSpPr>
                  <p:cNvPr id="886" name="Rectangle 8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87" name="Rectangle 8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488" name="Rectangle 487"/>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21" name="Group 520"/>
              <p:cNvGrpSpPr/>
              <p:nvPr/>
            </p:nvGrpSpPr>
            <p:grpSpPr>
              <a:xfrm>
                <a:off x="4995819" y="5236686"/>
                <a:ext cx="617395" cy="209952"/>
                <a:chOff x="1474354" y="3428122"/>
                <a:chExt cx="764055" cy="730555"/>
              </a:xfrm>
            </p:grpSpPr>
            <p:grpSp>
              <p:nvGrpSpPr>
                <p:cNvPr id="769" name="Group 768"/>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823" name="Rectangle 82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4" name="Rectangle 82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5" name="Rectangle 82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6" name="Rectangle 82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70" name="Group 769"/>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71" name="Rectangle 77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2" name="Rectangle 77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3" name="Rectangle 77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4" name="Rectangle 77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2" name="Rectangle 521"/>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3" name="Rectangle 522"/>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24" name="Group 523"/>
              <p:cNvGrpSpPr/>
              <p:nvPr/>
            </p:nvGrpSpPr>
            <p:grpSpPr>
              <a:xfrm>
                <a:off x="5240080" y="5343709"/>
                <a:ext cx="128872" cy="95178"/>
                <a:chOff x="3117852" y="3657600"/>
                <a:chExt cx="160014" cy="103503"/>
              </a:xfrm>
            </p:grpSpPr>
            <p:grpSp>
              <p:nvGrpSpPr>
                <p:cNvPr id="763" name="Group 762"/>
                <p:cNvGrpSpPr/>
                <p:nvPr/>
              </p:nvGrpSpPr>
              <p:grpSpPr>
                <a:xfrm>
                  <a:off x="3117852" y="3657600"/>
                  <a:ext cx="160014" cy="45719"/>
                  <a:chOff x="3117852" y="3657600"/>
                  <a:chExt cx="533400" cy="152402"/>
                </a:xfrm>
              </p:grpSpPr>
              <p:sp>
                <p:nvSpPr>
                  <p:cNvPr id="767" name="Rectangle 7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8" name="Rectangle 7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64" name="Group 763"/>
                <p:cNvGrpSpPr/>
                <p:nvPr/>
              </p:nvGrpSpPr>
              <p:grpSpPr>
                <a:xfrm>
                  <a:off x="3117852" y="3715384"/>
                  <a:ext cx="160014" cy="45719"/>
                  <a:chOff x="3117852" y="3657600"/>
                  <a:chExt cx="533400" cy="152402"/>
                </a:xfrm>
              </p:grpSpPr>
              <p:sp>
                <p:nvSpPr>
                  <p:cNvPr id="765" name="Rectangle 76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6" name="Rectangle 76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5" name="Rectangle 524"/>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Rectangle 525"/>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9" name="Rectangle 528"/>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530" name="Rectangle 529"/>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548" name="Group 547"/>
              <p:cNvGrpSpPr/>
              <p:nvPr/>
            </p:nvGrpSpPr>
            <p:grpSpPr>
              <a:xfrm>
                <a:off x="5164862" y="5486152"/>
                <a:ext cx="279309" cy="211516"/>
                <a:chOff x="5384386" y="5683165"/>
                <a:chExt cx="279309" cy="211516"/>
              </a:xfrm>
            </p:grpSpPr>
            <p:sp>
              <p:nvSpPr>
                <p:cNvPr id="549" name="Rectangle 548"/>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0" name="Group 549"/>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551" name="Rectangle 55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62" name="Rectangle 76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933" name="TextBox 932"/>
            <p:cNvSpPr txBox="1"/>
            <p:nvPr/>
          </p:nvSpPr>
          <p:spPr>
            <a:xfrm>
              <a:off x="7620000" y="3816109"/>
              <a:ext cx="746537" cy="5078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Managed</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Gateway</a:t>
              </a:r>
            </a:p>
          </p:txBody>
        </p:sp>
        <p:grpSp>
          <p:nvGrpSpPr>
            <p:cNvPr id="949" name="Group 948"/>
            <p:cNvGrpSpPr/>
            <p:nvPr/>
          </p:nvGrpSpPr>
          <p:grpSpPr>
            <a:xfrm>
              <a:off x="4545792" y="3783222"/>
              <a:ext cx="437828" cy="757647"/>
              <a:chOff x="5388158" y="5686064"/>
              <a:chExt cx="437828" cy="757647"/>
            </a:xfrm>
          </p:grpSpPr>
          <p:grpSp>
            <p:nvGrpSpPr>
              <p:cNvPr id="950" name="Group 949"/>
              <p:cNvGrpSpPr/>
              <p:nvPr/>
            </p:nvGrpSpPr>
            <p:grpSpPr>
              <a:xfrm>
                <a:off x="5396337" y="5686064"/>
                <a:ext cx="390740" cy="717165"/>
                <a:chOff x="7199104" y="4324887"/>
                <a:chExt cx="284085" cy="667551"/>
              </a:xfrm>
            </p:grpSpPr>
            <p:sp>
              <p:nvSpPr>
                <p:cNvPr id="952" name="Rectangle 951"/>
                <p:cNvSpPr/>
                <p:nvPr/>
              </p:nvSpPr>
              <p:spPr>
                <a:xfrm rot="16200000" flipH="1">
                  <a:off x="7272377" y="4781625"/>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953" name="Rectangle 95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951" name="TextBox 950"/>
              <p:cNvSpPr txBox="1"/>
              <p:nvPr/>
            </p:nvSpPr>
            <p:spPr>
              <a:xfrm>
                <a:off x="5388158" y="6182101"/>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grpSp>
          <p:nvGrpSpPr>
            <p:cNvPr id="934" name="Group 933"/>
            <p:cNvGrpSpPr/>
            <p:nvPr/>
          </p:nvGrpSpPr>
          <p:grpSpPr>
            <a:xfrm>
              <a:off x="7262595" y="3162514"/>
              <a:ext cx="339984" cy="2041412"/>
              <a:chOff x="13716002" y="2933396"/>
              <a:chExt cx="627261" cy="874933"/>
            </a:xfrm>
          </p:grpSpPr>
          <p:sp>
            <p:nvSpPr>
              <p:cNvPr id="935" name="Rectangle 934"/>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936" name="Rectangle 935"/>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7" name="Group 6"/>
            <p:cNvGrpSpPr/>
            <p:nvPr/>
          </p:nvGrpSpPr>
          <p:grpSpPr>
            <a:xfrm>
              <a:off x="5227899" y="5239030"/>
              <a:ext cx="1966578" cy="240717"/>
              <a:chOff x="2990204" y="4429002"/>
              <a:chExt cx="1648580" cy="240717"/>
            </a:xfrm>
          </p:grpSpPr>
          <p:cxnSp>
            <p:nvCxnSpPr>
              <p:cNvPr id="1038" name="Straight Connector 1037"/>
              <p:cNvCxnSpPr/>
              <p:nvPr/>
            </p:nvCxnSpPr>
            <p:spPr>
              <a:xfrm>
                <a:off x="2990204" y="44400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039" name="Straight Arrow Connector 1038"/>
              <p:cNvCxnSpPr/>
              <p:nvPr/>
            </p:nvCxnSpPr>
            <p:spPr>
              <a:xfrm>
                <a:off x="3017593" y="4554867"/>
                <a:ext cx="1577052"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040" name="Straight Connector 1039"/>
              <p:cNvCxnSpPr/>
              <p:nvPr/>
            </p:nvCxnSpPr>
            <p:spPr>
              <a:xfrm>
                <a:off x="4638784" y="44400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41" name="Rounded Rectangle 1040"/>
              <p:cNvSpPr/>
              <p:nvPr/>
            </p:nvSpPr>
            <p:spPr>
              <a:xfrm>
                <a:off x="3176607" y="4429002"/>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small" spc="0" normalizeH="0" baseline="0" noProof="0" dirty="0">
                    <a:ln>
                      <a:noFill/>
                    </a:ln>
                    <a:solidFill>
                      <a:schemeClr val="tx1"/>
                    </a:solidFill>
                    <a:effectLst/>
                    <a:uLnTx/>
                    <a:uFillTx/>
                  </a:rPr>
                  <a:t>Assured Access Performance</a:t>
                </a:r>
              </a:p>
            </p:txBody>
          </p:sp>
        </p:grpSp>
        <p:sp>
          <p:nvSpPr>
            <p:cNvPr id="1193" name="TextBox 1192"/>
            <p:cNvSpPr txBox="1"/>
            <p:nvPr/>
          </p:nvSpPr>
          <p:spPr>
            <a:xfrm>
              <a:off x="2766420" y="3933622"/>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202" name="Group 1201"/>
            <p:cNvGrpSpPr/>
            <p:nvPr/>
          </p:nvGrpSpPr>
          <p:grpSpPr>
            <a:xfrm>
              <a:off x="2753977" y="3853648"/>
              <a:ext cx="1711279" cy="51964"/>
              <a:chOff x="6157975" y="5702058"/>
              <a:chExt cx="2755282" cy="50601"/>
            </a:xfrm>
          </p:grpSpPr>
          <p:cxnSp>
            <p:nvCxnSpPr>
              <p:cNvPr id="1206" name="Straight Connector 1205"/>
              <p:cNvCxnSpPr>
                <a:endCxn id="1207"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207" name="Can 1206"/>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8" name="Group 7"/>
            <p:cNvGrpSpPr/>
            <p:nvPr/>
          </p:nvGrpSpPr>
          <p:grpSpPr>
            <a:xfrm>
              <a:off x="2841572" y="5244536"/>
              <a:ext cx="1205321" cy="229704"/>
              <a:chOff x="2618805" y="5403515"/>
              <a:chExt cx="1348947" cy="229704"/>
            </a:xfrm>
          </p:grpSpPr>
          <p:cxnSp>
            <p:nvCxnSpPr>
              <p:cNvPr id="1208" name="Straight Connector 1207"/>
              <p:cNvCxnSpPr/>
              <p:nvPr/>
            </p:nvCxnSpPr>
            <p:spPr>
              <a:xfrm>
                <a:off x="2618805" y="54035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09" name="Straight Arrow Connector 1208"/>
              <p:cNvCxnSpPr/>
              <p:nvPr/>
            </p:nvCxnSpPr>
            <p:spPr>
              <a:xfrm>
                <a:off x="2618805" y="5518367"/>
                <a:ext cx="1304807"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10" name="Straight Connector 1209"/>
              <p:cNvCxnSpPr/>
              <p:nvPr/>
            </p:nvCxnSpPr>
            <p:spPr>
              <a:xfrm>
                <a:off x="3967752" y="5403515"/>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11" name="Rounded Rectangle 1210"/>
              <p:cNvSpPr/>
              <p:nvPr/>
            </p:nvSpPr>
            <p:spPr>
              <a:xfrm>
                <a:off x="2764552" y="5403515"/>
                <a:ext cx="1004305"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grpSp>
        <p:cxnSp>
          <p:nvCxnSpPr>
            <p:cNvPr id="1212" name="Straight Connector 1211"/>
            <p:cNvCxnSpPr/>
            <p:nvPr/>
          </p:nvCxnSpPr>
          <p:spPr>
            <a:xfrm flipH="1">
              <a:off x="4033446" y="4395848"/>
              <a:ext cx="521684" cy="294620"/>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2971800" y="4273256"/>
              <a:ext cx="1336004" cy="814958"/>
              <a:chOff x="3182665" y="3666927"/>
              <a:chExt cx="1336004" cy="814958"/>
            </a:xfrm>
          </p:grpSpPr>
          <p:grpSp>
            <p:nvGrpSpPr>
              <p:cNvPr id="1219" name="Group 1218"/>
              <p:cNvGrpSpPr/>
              <p:nvPr/>
            </p:nvGrpSpPr>
            <p:grpSpPr>
              <a:xfrm>
                <a:off x="3216710" y="3666927"/>
                <a:ext cx="1301959" cy="814958"/>
                <a:chOff x="6901413" y="3516040"/>
                <a:chExt cx="2384698" cy="1492696"/>
              </a:xfrm>
            </p:grpSpPr>
            <p:sp>
              <p:nvSpPr>
                <p:cNvPr id="1220"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1"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2"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1223" name="Cloud 2"/>
                <p:cNvSpPr/>
                <p:nvPr/>
              </p:nvSpPr>
              <p:spPr>
                <a:xfrm>
                  <a:off x="7358613" y="39732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1224" name="Group 1223"/>
              <p:cNvGrpSpPr/>
              <p:nvPr/>
            </p:nvGrpSpPr>
            <p:grpSpPr>
              <a:xfrm>
                <a:off x="3182665" y="3807044"/>
                <a:ext cx="574057" cy="484284"/>
                <a:chOff x="2951382" y="240251"/>
                <a:chExt cx="1429512" cy="1108975"/>
              </a:xfrm>
            </p:grpSpPr>
            <p:pic>
              <p:nvPicPr>
                <p:cNvPr id="1225" name="Picture 12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1226" name="Oval 122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1227" name="Group 1226"/>
                <p:cNvGrpSpPr/>
                <p:nvPr/>
              </p:nvGrpSpPr>
              <p:grpSpPr>
                <a:xfrm>
                  <a:off x="2951382" y="734254"/>
                  <a:ext cx="1429512" cy="263151"/>
                  <a:chOff x="1972224" y="2478468"/>
                  <a:chExt cx="3923780" cy="516473"/>
                </a:xfrm>
              </p:grpSpPr>
              <p:grpSp>
                <p:nvGrpSpPr>
                  <p:cNvPr id="1229" name="Group 1228"/>
                  <p:cNvGrpSpPr/>
                  <p:nvPr/>
                </p:nvGrpSpPr>
                <p:grpSpPr>
                  <a:xfrm>
                    <a:off x="1972224" y="2531081"/>
                    <a:ext cx="3923780" cy="411247"/>
                    <a:chOff x="6249726" y="3927944"/>
                    <a:chExt cx="4110826" cy="1382736"/>
                  </a:xfrm>
                </p:grpSpPr>
                <p:sp>
                  <p:nvSpPr>
                    <p:cNvPr id="123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30" name="Group 1229"/>
                  <p:cNvGrpSpPr/>
                  <p:nvPr/>
                </p:nvGrpSpPr>
                <p:grpSpPr>
                  <a:xfrm>
                    <a:off x="2043075" y="2478468"/>
                    <a:ext cx="3782079" cy="516473"/>
                    <a:chOff x="1448289" y="4936465"/>
                    <a:chExt cx="4180449" cy="516473"/>
                  </a:xfrm>
                </p:grpSpPr>
                <p:sp>
                  <p:nvSpPr>
                    <p:cNvPr id="123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31" name="Group 1230"/>
                  <p:cNvGrpSpPr/>
                  <p:nvPr/>
                </p:nvGrpSpPr>
                <p:grpSpPr>
                  <a:xfrm flipH="1">
                    <a:off x="2043075" y="2478468"/>
                    <a:ext cx="3782079" cy="516473"/>
                    <a:chOff x="1448289" y="4936465"/>
                    <a:chExt cx="4180449" cy="516473"/>
                  </a:xfrm>
                </p:grpSpPr>
                <p:sp>
                  <p:nvSpPr>
                    <p:cNvPr id="123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1228" name="TextBox 1227"/>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sp>
          <p:nvSpPr>
            <p:cNvPr id="1238" name="Rounded Rectangle 1237"/>
            <p:cNvSpPr/>
            <p:nvPr/>
          </p:nvSpPr>
          <p:spPr>
            <a:xfrm>
              <a:off x="397668" y="2920351"/>
              <a:ext cx="2430457" cy="260179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239" name="Group 1238"/>
            <p:cNvGrpSpPr/>
            <p:nvPr/>
          </p:nvGrpSpPr>
          <p:grpSpPr>
            <a:xfrm>
              <a:off x="975200" y="3747575"/>
              <a:ext cx="609806" cy="1018325"/>
              <a:chOff x="7405704" y="4021146"/>
              <a:chExt cx="809168" cy="1351243"/>
            </a:xfrm>
          </p:grpSpPr>
          <p:sp>
            <p:nvSpPr>
              <p:cNvPr id="1240" name="Rectangle 1239"/>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241" name="Group 1240"/>
              <p:cNvGrpSpPr/>
              <p:nvPr/>
            </p:nvGrpSpPr>
            <p:grpSpPr>
              <a:xfrm>
                <a:off x="7417953" y="4059454"/>
                <a:ext cx="766213" cy="1074392"/>
                <a:chOff x="7385295" y="4233630"/>
                <a:chExt cx="766213" cy="1074392"/>
              </a:xfrm>
            </p:grpSpPr>
            <p:grpSp>
              <p:nvGrpSpPr>
                <p:cNvPr id="1243" name="Group 1242"/>
                <p:cNvGrpSpPr/>
                <p:nvPr/>
              </p:nvGrpSpPr>
              <p:grpSpPr>
                <a:xfrm>
                  <a:off x="7385295" y="4233630"/>
                  <a:ext cx="766213" cy="520596"/>
                  <a:chOff x="2106918" y="2540470"/>
                  <a:chExt cx="856128" cy="520596"/>
                </a:xfrm>
              </p:grpSpPr>
              <p:grpSp>
                <p:nvGrpSpPr>
                  <p:cNvPr id="1254" name="Group 1253"/>
                  <p:cNvGrpSpPr/>
                  <p:nvPr/>
                </p:nvGrpSpPr>
                <p:grpSpPr>
                  <a:xfrm>
                    <a:off x="2106918" y="2540470"/>
                    <a:ext cx="856128" cy="150022"/>
                    <a:chOff x="7130435" y="4315392"/>
                    <a:chExt cx="337165" cy="152399"/>
                  </a:xfrm>
                </p:grpSpPr>
                <p:sp>
                  <p:nvSpPr>
                    <p:cNvPr id="1261" name="Rectangle 1260"/>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62" name="Rectangle 1261"/>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55" name="Group 1254"/>
                  <p:cNvGrpSpPr/>
                  <p:nvPr/>
                </p:nvGrpSpPr>
                <p:grpSpPr>
                  <a:xfrm>
                    <a:off x="2106918" y="2725757"/>
                    <a:ext cx="856128" cy="150022"/>
                    <a:chOff x="7130435" y="4315392"/>
                    <a:chExt cx="337165" cy="152399"/>
                  </a:xfrm>
                </p:grpSpPr>
                <p:sp>
                  <p:nvSpPr>
                    <p:cNvPr id="1259" name="Rectangle 1258"/>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60" name="Rectangle 1259"/>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56" name="Group 1255"/>
                  <p:cNvGrpSpPr/>
                  <p:nvPr/>
                </p:nvGrpSpPr>
                <p:grpSpPr>
                  <a:xfrm>
                    <a:off x="2106918" y="2911044"/>
                    <a:ext cx="856128" cy="150022"/>
                    <a:chOff x="7130435" y="4315392"/>
                    <a:chExt cx="337165" cy="152399"/>
                  </a:xfrm>
                </p:grpSpPr>
                <p:sp>
                  <p:nvSpPr>
                    <p:cNvPr id="1257" name="Rectangle 125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8" name="Rectangle 125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244" name="Group 1243"/>
                <p:cNvGrpSpPr/>
                <p:nvPr/>
              </p:nvGrpSpPr>
              <p:grpSpPr>
                <a:xfrm>
                  <a:off x="7385295" y="4787426"/>
                  <a:ext cx="766213" cy="520596"/>
                  <a:chOff x="2106918" y="2540470"/>
                  <a:chExt cx="856128" cy="520596"/>
                </a:xfrm>
              </p:grpSpPr>
              <p:grpSp>
                <p:nvGrpSpPr>
                  <p:cNvPr id="1245" name="Group 1244"/>
                  <p:cNvGrpSpPr/>
                  <p:nvPr/>
                </p:nvGrpSpPr>
                <p:grpSpPr>
                  <a:xfrm>
                    <a:off x="2106918" y="2540470"/>
                    <a:ext cx="856128" cy="150022"/>
                    <a:chOff x="7130435" y="4315392"/>
                    <a:chExt cx="337165" cy="152399"/>
                  </a:xfrm>
                </p:grpSpPr>
                <p:sp>
                  <p:nvSpPr>
                    <p:cNvPr id="1252" name="Rectangle 1251"/>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3" name="Rectangle 1252"/>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46" name="Group 1245"/>
                  <p:cNvGrpSpPr/>
                  <p:nvPr/>
                </p:nvGrpSpPr>
                <p:grpSpPr>
                  <a:xfrm>
                    <a:off x="2106918" y="2725757"/>
                    <a:ext cx="856128" cy="150022"/>
                    <a:chOff x="7130435" y="4315392"/>
                    <a:chExt cx="337165" cy="152399"/>
                  </a:xfrm>
                </p:grpSpPr>
                <p:sp>
                  <p:nvSpPr>
                    <p:cNvPr id="1250" name="Rectangle 1249"/>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51" name="Rectangle 1250"/>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47" name="Group 1246"/>
                  <p:cNvGrpSpPr/>
                  <p:nvPr/>
                </p:nvGrpSpPr>
                <p:grpSpPr>
                  <a:xfrm>
                    <a:off x="2106918" y="2911044"/>
                    <a:ext cx="856128" cy="150022"/>
                    <a:chOff x="7130435" y="4315392"/>
                    <a:chExt cx="337165" cy="152399"/>
                  </a:xfrm>
                </p:grpSpPr>
                <p:sp>
                  <p:nvSpPr>
                    <p:cNvPr id="1248" name="Rectangle 12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49" name="Rectangle 12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sp>
            <p:nvSpPr>
              <p:cNvPr id="1242" name="Rectangle 1241"/>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1263" name="Group 1262"/>
            <p:cNvGrpSpPr/>
            <p:nvPr/>
          </p:nvGrpSpPr>
          <p:grpSpPr>
            <a:xfrm>
              <a:off x="1830318" y="3073826"/>
              <a:ext cx="897793" cy="1118553"/>
              <a:chOff x="3451239" y="3343961"/>
              <a:chExt cx="780199" cy="994851"/>
            </a:xfrm>
          </p:grpSpPr>
          <p:grpSp>
            <p:nvGrpSpPr>
              <p:cNvPr id="1264" name="Group 1263"/>
              <p:cNvGrpSpPr/>
              <p:nvPr/>
            </p:nvGrpSpPr>
            <p:grpSpPr>
              <a:xfrm>
                <a:off x="3781031" y="3496755"/>
                <a:ext cx="160014" cy="217634"/>
                <a:chOff x="3117852" y="3657600"/>
                <a:chExt cx="160014" cy="217634"/>
              </a:xfrm>
            </p:grpSpPr>
            <p:grpSp>
              <p:nvGrpSpPr>
                <p:cNvPr id="1385" name="Group 1384"/>
                <p:cNvGrpSpPr/>
                <p:nvPr/>
              </p:nvGrpSpPr>
              <p:grpSpPr>
                <a:xfrm>
                  <a:off x="3117852" y="3657600"/>
                  <a:ext cx="160014" cy="103503"/>
                  <a:chOff x="3117852" y="3657600"/>
                  <a:chExt cx="160014" cy="103503"/>
                </a:xfrm>
              </p:grpSpPr>
              <p:grpSp>
                <p:nvGrpSpPr>
                  <p:cNvPr id="1393" name="Group 1392"/>
                  <p:cNvGrpSpPr/>
                  <p:nvPr/>
                </p:nvGrpSpPr>
                <p:grpSpPr>
                  <a:xfrm>
                    <a:off x="3117852" y="3657600"/>
                    <a:ext cx="160014" cy="45719"/>
                    <a:chOff x="3117852" y="3657600"/>
                    <a:chExt cx="533400" cy="152402"/>
                  </a:xfrm>
                </p:grpSpPr>
                <p:sp>
                  <p:nvSpPr>
                    <p:cNvPr id="1397" name="Rectangle 13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8" name="Rectangle 13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94" name="Group 1393"/>
                  <p:cNvGrpSpPr/>
                  <p:nvPr/>
                </p:nvGrpSpPr>
                <p:grpSpPr>
                  <a:xfrm>
                    <a:off x="3117852" y="3715384"/>
                    <a:ext cx="160014" cy="45719"/>
                    <a:chOff x="3117852" y="3657600"/>
                    <a:chExt cx="533400" cy="152402"/>
                  </a:xfrm>
                </p:grpSpPr>
                <p:sp>
                  <p:nvSpPr>
                    <p:cNvPr id="1395" name="Rectangle 139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6" name="Rectangle 139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86" name="Group 1385"/>
                <p:cNvGrpSpPr/>
                <p:nvPr/>
              </p:nvGrpSpPr>
              <p:grpSpPr>
                <a:xfrm>
                  <a:off x="3117852" y="3771731"/>
                  <a:ext cx="160014" cy="103503"/>
                  <a:chOff x="3270252" y="3810000"/>
                  <a:chExt cx="160014" cy="103503"/>
                </a:xfrm>
              </p:grpSpPr>
              <p:grpSp>
                <p:nvGrpSpPr>
                  <p:cNvPr id="1387" name="Group 1386"/>
                  <p:cNvGrpSpPr/>
                  <p:nvPr/>
                </p:nvGrpSpPr>
                <p:grpSpPr>
                  <a:xfrm>
                    <a:off x="3270252" y="3810000"/>
                    <a:ext cx="160014" cy="45719"/>
                    <a:chOff x="3117852" y="3657600"/>
                    <a:chExt cx="533400" cy="152402"/>
                  </a:xfrm>
                </p:grpSpPr>
                <p:sp>
                  <p:nvSpPr>
                    <p:cNvPr id="1391" name="Rectangle 13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2" name="Rectangle 13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88" name="Group 1387"/>
                  <p:cNvGrpSpPr/>
                  <p:nvPr/>
                </p:nvGrpSpPr>
                <p:grpSpPr>
                  <a:xfrm>
                    <a:off x="3270252" y="3867784"/>
                    <a:ext cx="160014" cy="45719"/>
                    <a:chOff x="3117852" y="3657600"/>
                    <a:chExt cx="533400" cy="152402"/>
                  </a:xfrm>
                </p:grpSpPr>
                <p:sp>
                  <p:nvSpPr>
                    <p:cNvPr id="1389" name="Rectangle 13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90" name="Rectangle 13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5" name="Group 1264"/>
              <p:cNvGrpSpPr/>
              <p:nvPr/>
            </p:nvGrpSpPr>
            <p:grpSpPr>
              <a:xfrm>
                <a:off x="3519054" y="3496755"/>
                <a:ext cx="160014" cy="217634"/>
                <a:chOff x="3117852" y="3657600"/>
                <a:chExt cx="160014" cy="217634"/>
              </a:xfrm>
            </p:grpSpPr>
            <p:grpSp>
              <p:nvGrpSpPr>
                <p:cNvPr id="1371" name="Group 1370"/>
                <p:cNvGrpSpPr/>
                <p:nvPr/>
              </p:nvGrpSpPr>
              <p:grpSpPr>
                <a:xfrm>
                  <a:off x="3117852" y="3657600"/>
                  <a:ext cx="160014" cy="103503"/>
                  <a:chOff x="3117852" y="3657600"/>
                  <a:chExt cx="160014" cy="103503"/>
                </a:xfrm>
              </p:grpSpPr>
              <p:grpSp>
                <p:nvGrpSpPr>
                  <p:cNvPr id="1379" name="Group 1378"/>
                  <p:cNvGrpSpPr/>
                  <p:nvPr/>
                </p:nvGrpSpPr>
                <p:grpSpPr>
                  <a:xfrm>
                    <a:off x="3117852" y="3657600"/>
                    <a:ext cx="160014" cy="45719"/>
                    <a:chOff x="3117852" y="3657600"/>
                    <a:chExt cx="533400" cy="152402"/>
                  </a:xfrm>
                </p:grpSpPr>
                <p:sp>
                  <p:nvSpPr>
                    <p:cNvPr id="1383" name="Rectangle 13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84" name="Rectangle 13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80" name="Group 1379"/>
                  <p:cNvGrpSpPr/>
                  <p:nvPr/>
                </p:nvGrpSpPr>
                <p:grpSpPr>
                  <a:xfrm>
                    <a:off x="3117852" y="3715384"/>
                    <a:ext cx="160014" cy="45719"/>
                    <a:chOff x="3117852" y="3657600"/>
                    <a:chExt cx="533400" cy="152402"/>
                  </a:xfrm>
                </p:grpSpPr>
                <p:sp>
                  <p:nvSpPr>
                    <p:cNvPr id="1381" name="Rectangle 138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82" name="Rectangle 138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72" name="Group 1371"/>
                <p:cNvGrpSpPr/>
                <p:nvPr/>
              </p:nvGrpSpPr>
              <p:grpSpPr>
                <a:xfrm>
                  <a:off x="3117852" y="3771731"/>
                  <a:ext cx="160014" cy="103503"/>
                  <a:chOff x="3270252" y="3810000"/>
                  <a:chExt cx="160014" cy="103503"/>
                </a:xfrm>
              </p:grpSpPr>
              <p:grpSp>
                <p:nvGrpSpPr>
                  <p:cNvPr id="1373" name="Group 1372"/>
                  <p:cNvGrpSpPr/>
                  <p:nvPr/>
                </p:nvGrpSpPr>
                <p:grpSpPr>
                  <a:xfrm>
                    <a:off x="3270252" y="3810000"/>
                    <a:ext cx="160014" cy="45719"/>
                    <a:chOff x="3117852" y="3657600"/>
                    <a:chExt cx="533400" cy="152402"/>
                  </a:xfrm>
                </p:grpSpPr>
                <p:sp>
                  <p:nvSpPr>
                    <p:cNvPr id="1377" name="Rectangle 13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8" name="Rectangle 13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74" name="Group 1373"/>
                  <p:cNvGrpSpPr/>
                  <p:nvPr/>
                </p:nvGrpSpPr>
                <p:grpSpPr>
                  <a:xfrm>
                    <a:off x="3270252" y="3867784"/>
                    <a:ext cx="160014" cy="45719"/>
                    <a:chOff x="3117852" y="3657600"/>
                    <a:chExt cx="533400" cy="152402"/>
                  </a:xfrm>
                </p:grpSpPr>
                <p:sp>
                  <p:nvSpPr>
                    <p:cNvPr id="1375" name="Rectangle 13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6" name="Rectangle 13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6" name="Group 1265"/>
              <p:cNvGrpSpPr/>
              <p:nvPr/>
            </p:nvGrpSpPr>
            <p:grpSpPr>
              <a:xfrm>
                <a:off x="3624335" y="3495657"/>
                <a:ext cx="160014" cy="217634"/>
                <a:chOff x="3117852" y="3657600"/>
                <a:chExt cx="160014" cy="217634"/>
              </a:xfrm>
            </p:grpSpPr>
            <p:grpSp>
              <p:nvGrpSpPr>
                <p:cNvPr id="1357" name="Group 1356"/>
                <p:cNvGrpSpPr/>
                <p:nvPr/>
              </p:nvGrpSpPr>
              <p:grpSpPr>
                <a:xfrm>
                  <a:off x="3117852" y="3657600"/>
                  <a:ext cx="160014" cy="103503"/>
                  <a:chOff x="3117852" y="3657600"/>
                  <a:chExt cx="160014" cy="103503"/>
                </a:xfrm>
              </p:grpSpPr>
              <p:grpSp>
                <p:nvGrpSpPr>
                  <p:cNvPr id="1365" name="Group 1364"/>
                  <p:cNvGrpSpPr/>
                  <p:nvPr/>
                </p:nvGrpSpPr>
                <p:grpSpPr>
                  <a:xfrm>
                    <a:off x="3117852" y="3657600"/>
                    <a:ext cx="160014" cy="45719"/>
                    <a:chOff x="3117852" y="3657600"/>
                    <a:chExt cx="533400" cy="152402"/>
                  </a:xfrm>
                </p:grpSpPr>
                <p:sp>
                  <p:nvSpPr>
                    <p:cNvPr id="1369" name="Rectangle 13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70" name="Rectangle 13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66" name="Group 1365"/>
                  <p:cNvGrpSpPr/>
                  <p:nvPr/>
                </p:nvGrpSpPr>
                <p:grpSpPr>
                  <a:xfrm>
                    <a:off x="3117852" y="3715384"/>
                    <a:ext cx="160014" cy="45719"/>
                    <a:chOff x="3117852" y="3657600"/>
                    <a:chExt cx="533400" cy="152402"/>
                  </a:xfrm>
                </p:grpSpPr>
                <p:sp>
                  <p:nvSpPr>
                    <p:cNvPr id="1367" name="Rectangle 13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8" name="Rectangle 13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58" name="Group 1357"/>
                <p:cNvGrpSpPr/>
                <p:nvPr/>
              </p:nvGrpSpPr>
              <p:grpSpPr>
                <a:xfrm>
                  <a:off x="3117852" y="3771731"/>
                  <a:ext cx="160014" cy="103503"/>
                  <a:chOff x="3270252" y="3810000"/>
                  <a:chExt cx="160014" cy="103503"/>
                </a:xfrm>
              </p:grpSpPr>
              <p:grpSp>
                <p:nvGrpSpPr>
                  <p:cNvPr id="1359" name="Group 1358"/>
                  <p:cNvGrpSpPr/>
                  <p:nvPr/>
                </p:nvGrpSpPr>
                <p:grpSpPr>
                  <a:xfrm>
                    <a:off x="3270252" y="3810000"/>
                    <a:ext cx="160014" cy="45719"/>
                    <a:chOff x="3117852" y="3657600"/>
                    <a:chExt cx="533400" cy="152402"/>
                  </a:xfrm>
                </p:grpSpPr>
                <p:sp>
                  <p:nvSpPr>
                    <p:cNvPr id="1363" name="Rectangle 13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4" name="Rectangle 13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60" name="Group 1359"/>
                  <p:cNvGrpSpPr/>
                  <p:nvPr/>
                </p:nvGrpSpPr>
                <p:grpSpPr>
                  <a:xfrm>
                    <a:off x="3270252" y="3867784"/>
                    <a:ext cx="160014" cy="45719"/>
                    <a:chOff x="3117852" y="3657600"/>
                    <a:chExt cx="533400" cy="152402"/>
                  </a:xfrm>
                </p:grpSpPr>
                <p:sp>
                  <p:nvSpPr>
                    <p:cNvPr id="1361" name="Rectangle 13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62" name="Rectangle 13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7" name="Group 1266"/>
              <p:cNvGrpSpPr/>
              <p:nvPr/>
            </p:nvGrpSpPr>
            <p:grpSpPr>
              <a:xfrm>
                <a:off x="3886312" y="3495657"/>
                <a:ext cx="160014" cy="217634"/>
                <a:chOff x="3117852" y="3657600"/>
                <a:chExt cx="160014" cy="217634"/>
              </a:xfrm>
            </p:grpSpPr>
            <p:grpSp>
              <p:nvGrpSpPr>
                <p:cNvPr id="1343" name="Group 1342"/>
                <p:cNvGrpSpPr/>
                <p:nvPr/>
              </p:nvGrpSpPr>
              <p:grpSpPr>
                <a:xfrm>
                  <a:off x="3117852" y="3657600"/>
                  <a:ext cx="160014" cy="103503"/>
                  <a:chOff x="3117852" y="3657600"/>
                  <a:chExt cx="160014" cy="103503"/>
                </a:xfrm>
              </p:grpSpPr>
              <p:grpSp>
                <p:nvGrpSpPr>
                  <p:cNvPr id="1351" name="Group 1350"/>
                  <p:cNvGrpSpPr/>
                  <p:nvPr/>
                </p:nvGrpSpPr>
                <p:grpSpPr>
                  <a:xfrm>
                    <a:off x="3117852" y="3657600"/>
                    <a:ext cx="160014" cy="45719"/>
                    <a:chOff x="3117852" y="3657600"/>
                    <a:chExt cx="533400" cy="152402"/>
                  </a:xfrm>
                </p:grpSpPr>
                <p:sp>
                  <p:nvSpPr>
                    <p:cNvPr id="1355" name="Rectangle 13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6" name="Rectangle 13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52" name="Group 1351"/>
                  <p:cNvGrpSpPr/>
                  <p:nvPr/>
                </p:nvGrpSpPr>
                <p:grpSpPr>
                  <a:xfrm>
                    <a:off x="3117852" y="3715384"/>
                    <a:ext cx="160014" cy="45719"/>
                    <a:chOff x="3117852" y="3657600"/>
                    <a:chExt cx="533400" cy="152402"/>
                  </a:xfrm>
                </p:grpSpPr>
                <p:sp>
                  <p:nvSpPr>
                    <p:cNvPr id="1353" name="Rectangle 135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4" name="Rectangle 135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44" name="Group 1343"/>
                <p:cNvGrpSpPr/>
                <p:nvPr/>
              </p:nvGrpSpPr>
              <p:grpSpPr>
                <a:xfrm>
                  <a:off x="3117852" y="3771731"/>
                  <a:ext cx="160014" cy="103503"/>
                  <a:chOff x="3270252" y="3810000"/>
                  <a:chExt cx="160014" cy="103503"/>
                </a:xfrm>
              </p:grpSpPr>
              <p:grpSp>
                <p:nvGrpSpPr>
                  <p:cNvPr id="1345" name="Group 1344"/>
                  <p:cNvGrpSpPr/>
                  <p:nvPr/>
                </p:nvGrpSpPr>
                <p:grpSpPr>
                  <a:xfrm>
                    <a:off x="3270252" y="3810000"/>
                    <a:ext cx="160014" cy="45719"/>
                    <a:chOff x="3117852" y="3657600"/>
                    <a:chExt cx="533400" cy="152402"/>
                  </a:xfrm>
                </p:grpSpPr>
                <p:sp>
                  <p:nvSpPr>
                    <p:cNvPr id="1349" name="Rectangle 13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50" name="Rectangle 13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46" name="Group 1345"/>
                  <p:cNvGrpSpPr/>
                  <p:nvPr/>
                </p:nvGrpSpPr>
                <p:grpSpPr>
                  <a:xfrm>
                    <a:off x="3270252" y="3867784"/>
                    <a:ext cx="160014" cy="45719"/>
                    <a:chOff x="3117852" y="3657600"/>
                    <a:chExt cx="533400" cy="152402"/>
                  </a:xfrm>
                </p:grpSpPr>
                <p:sp>
                  <p:nvSpPr>
                    <p:cNvPr id="1347" name="Rectangle 13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8" name="Rectangle 13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68" name="Group 1267"/>
              <p:cNvGrpSpPr/>
              <p:nvPr/>
            </p:nvGrpSpPr>
            <p:grpSpPr>
              <a:xfrm>
                <a:off x="3500268" y="3762881"/>
                <a:ext cx="693677" cy="510824"/>
                <a:chOff x="2355850" y="3784939"/>
                <a:chExt cx="693677" cy="510824"/>
              </a:xfrm>
            </p:grpSpPr>
            <p:grpSp>
              <p:nvGrpSpPr>
                <p:cNvPr id="1283" name="Group 1282"/>
                <p:cNvGrpSpPr/>
                <p:nvPr/>
              </p:nvGrpSpPr>
              <p:grpSpPr>
                <a:xfrm>
                  <a:off x="2617827" y="3784939"/>
                  <a:ext cx="160014" cy="217634"/>
                  <a:chOff x="3117852" y="3657600"/>
                  <a:chExt cx="160014" cy="217634"/>
                </a:xfrm>
              </p:grpSpPr>
              <p:grpSp>
                <p:nvGrpSpPr>
                  <p:cNvPr id="1329" name="Group 1328"/>
                  <p:cNvGrpSpPr/>
                  <p:nvPr/>
                </p:nvGrpSpPr>
                <p:grpSpPr>
                  <a:xfrm>
                    <a:off x="3117852" y="3657600"/>
                    <a:ext cx="160014" cy="103503"/>
                    <a:chOff x="3117852" y="3657600"/>
                    <a:chExt cx="160014" cy="103503"/>
                  </a:xfrm>
                </p:grpSpPr>
                <p:grpSp>
                  <p:nvGrpSpPr>
                    <p:cNvPr id="1337" name="Group 1336"/>
                    <p:cNvGrpSpPr/>
                    <p:nvPr/>
                  </p:nvGrpSpPr>
                  <p:grpSpPr>
                    <a:xfrm>
                      <a:off x="3117852" y="3657600"/>
                      <a:ext cx="160014" cy="45719"/>
                      <a:chOff x="3117852" y="3657600"/>
                      <a:chExt cx="533400" cy="152402"/>
                    </a:xfrm>
                  </p:grpSpPr>
                  <p:sp>
                    <p:nvSpPr>
                      <p:cNvPr id="1341" name="Rectangle 13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2" name="Rectangle 13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38" name="Group 1337"/>
                    <p:cNvGrpSpPr/>
                    <p:nvPr/>
                  </p:nvGrpSpPr>
                  <p:grpSpPr>
                    <a:xfrm>
                      <a:off x="3117852" y="3715384"/>
                      <a:ext cx="160014" cy="45719"/>
                      <a:chOff x="3117852" y="3657600"/>
                      <a:chExt cx="533400" cy="152402"/>
                    </a:xfrm>
                  </p:grpSpPr>
                  <p:sp>
                    <p:nvSpPr>
                      <p:cNvPr id="1339" name="Rectangle 13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40" name="Rectangle 13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30" name="Group 1329"/>
                  <p:cNvGrpSpPr/>
                  <p:nvPr/>
                </p:nvGrpSpPr>
                <p:grpSpPr>
                  <a:xfrm>
                    <a:off x="3117852" y="3771731"/>
                    <a:ext cx="160014" cy="103503"/>
                    <a:chOff x="3270252" y="3810000"/>
                    <a:chExt cx="160014" cy="103503"/>
                  </a:xfrm>
                </p:grpSpPr>
                <p:grpSp>
                  <p:nvGrpSpPr>
                    <p:cNvPr id="1331" name="Group 1330"/>
                    <p:cNvGrpSpPr/>
                    <p:nvPr/>
                  </p:nvGrpSpPr>
                  <p:grpSpPr>
                    <a:xfrm>
                      <a:off x="3270252" y="3810000"/>
                      <a:ext cx="160014" cy="45719"/>
                      <a:chOff x="3117852" y="3657600"/>
                      <a:chExt cx="533400" cy="152402"/>
                    </a:xfrm>
                  </p:grpSpPr>
                  <p:sp>
                    <p:nvSpPr>
                      <p:cNvPr id="1335" name="Rectangle 13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36" name="Rectangle 13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32" name="Group 1331"/>
                    <p:cNvGrpSpPr/>
                    <p:nvPr/>
                  </p:nvGrpSpPr>
                  <p:grpSpPr>
                    <a:xfrm>
                      <a:off x="3270252" y="3867784"/>
                      <a:ext cx="160014" cy="45719"/>
                      <a:chOff x="3117852" y="3657600"/>
                      <a:chExt cx="533400" cy="152402"/>
                    </a:xfrm>
                  </p:grpSpPr>
                  <p:sp>
                    <p:nvSpPr>
                      <p:cNvPr id="1333" name="Rectangle 13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34" name="Rectangle 13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4" name="Group 1283"/>
                <p:cNvGrpSpPr/>
                <p:nvPr/>
              </p:nvGrpSpPr>
              <p:grpSpPr>
                <a:xfrm>
                  <a:off x="2355850" y="3784939"/>
                  <a:ext cx="160014" cy="217634"/>
                  <a:chOff x="3117852" y="3657600"/>
                  <a:chExt cx="160014" cy="217634"/>
                </a:xfrm>
              </p:grpSpPr>
              <p:grpSp>
                <p:nvGrpSpPr>
                  <p:cNvPr id="1315" name="Group 1314"/>
                  <p:cNvGrpSpPr/>
                  <p:nvPr/>
                </p:nvGrpSpPr>
                <p:grpSpPr>
                  <a:xfrm>
                    <a:off x="3117852" y="3657600"/>
                    <a:ext cx="160014" cy="103503"/>
                    <a:chOff x="3117852" y="3657600"/>
                    <a:chExt cx="160014" cy="103503"/>
                  </a:xfrm>
                </p:grpSpPr>
                <p:grpSp>
                  <p:nvGrpSpPr>
                    <p:cNvPr id="1323" name="Group 1322"/>
                    <p:cNvGrpSpPr/>
                    <p:nvPr/>
                  </p:nvGrpSpPr>
                  <p:grpSpPr>
                    <a:xfrm>
                      <a:off x="3117852" y="3657600"/>
                      <a:ext cx="160014" cy="45719"/>
                      <a:chOff x="3117852" y="3657600"/>
                      <a:chExt cx="533400" cy="152402"/>
                    </a:xfrm>
                  </p:grpSpPr>
                  <p:sp>
                    <p:nvSpPr>
                      <p:cNvPr id="1327" name="Rectangle 13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8" name="Rectangle 13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24" name="Group 1323"/>
                    <p:cNvGrpSpPr/>
                    <p:nvPr/>
                  </p:nvGrpSpPr>
                  <p:grpSpPr>
                    <a:xfrm>
                      <a:off x="3117852" y="3715384"/>
                      <a:ext cx="160014" cy="45719"/>
                      <a:chOff x="3117852" y="3657600"/>
                      <a:chExt cx="533400" cy="152402"/>
                    </a:xfrm>
                  </p:grpSpPr>
                  <p:sp>
                    <p:nvSpPr>
                      <p:cNvPr id="1325" name="Rectangle 13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6" name="Rectangle 13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16" name="Group 1315"/>
                  <p:cNvGrpSpPr/>
                  <p:nvPr/>
                </p:nvGrpSpPr>
                <p:grpSpPr>
                  <a:xfrm>
                    <a:off x="3117852" y="3771731"/>
                    <a:ext cx="160014" cy="103503"/>
                    <a:chOff x="3270252" y="3810000"/>
                    <a:chExt cx="160014" cy="103503"/>
                  </a:xfrm>
                </p:grpSpPr>
                <p:grpSp>
                  <p:nvGrpSpPr>
                    <p:cNvPr id="1317" name="Group 1316"/>
                    <p:cNvGrpSpPr/>
                    <p:nvPr/>
                  </p:nvGrpSpPr>
                  <p:grpSpPr>
                    <a:xfrm>
                      <a:off x="3270252" y="3810000"/>
                      <a:ext cx="160014" cy="45719"/>
                      <a:chOff x="3117852" y="3657600"/>
                      <a:chExt cx="533400" cy="152402"/>
                    </a:xfrm>
                  </p:grpSpPr>
                  <p:sp>
                    <p:nvSpPr>
                      <p:cNvPr id="1321" name="Rectangle 13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2" name="Rectangle 13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18" name="Group 1317"/>
                    <p:cNvGrpSpPr/>
                    <p:nvPr/>
                  </p:nvGrpSpPr>
                  <p:grpSpPr>
                    <a:xfrm>
                      <a:off x="3270252" y="3867784"/>
                      <a:ext cx="160014" cy="45719"/>
                      <a:chOff x="3117852" y="3657600"/>
                      <a:chExt cx="533400" cy="152402"/>
                    </a:xfrm>
                  </p:grpSpPr>
                  <p:sp>
                    <p:nvSpPr>
                      <p:cNvPr id="1319" name="Rectangle 13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20" name="Rectangle 13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5" name="Group 1284"/>
                <p:cNvGrpSpPr/>
                <p:nvPr/>
              </p:nvGrpSpPr>
              <p:grpSpPr>
                <a:xfrm>
                  <a:off x="2627536" y="4078129"/>
                  <a:ext cx="160014" cy="217634"/>
                  <a:chOff x="3117852" y="3657600"/>
                  <a:chExt cx="160014" cy="217634"/>
                </a:xfrm>
              </p:grpSpPr>
              <p:grpSp>
                <p:nvGrpSpPr>
                  <p:cNvPr id="1301" name="Group 1300"/>
                  <p:cNvGrpSpPr/>
                  <p:nvPr/>
                </p:nvGrpSpPr>
                <p:grpSpPr>
                  <a:xfrm>
                    <a:off x="3117852" y="3657600"/>
                    <a:ext cx="160014" cy="103503"/>
                    <a:chOff x="3117852" y="3657600"/>
                    <a:chExt cx="160014" cy="103503"/>
                  </a:xfrm>
                </p:grpSpPr>
                <p:grpSp>
                  <p:nvGrpSpPr>
                    <p:cNvPr id="1309" name="Group 1308"/>
                    <p:cNvGrpSpPr/>
                    <p:nvPr/>
                  </p:nvGrpSpPr>
                  <p:grpSpPr>
                    <a:xfrm>
                      <a:off x="3117852" y="3657600"/>
                      <a:ext cx="160014" cy="45719"/>
                      <a:chOff x="3117852" y="3657600"/>
                      <a:chExt cx="533400" cy="152402"/>
                    </a:xfrm>
                  </p:grpSpPr>
                  <p:sp>
                    <p:nvSpPr>
                      <p:cNvPr id="1313" name="Rectangle 13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14" name="Rectangle 13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10" name="Group 1309"/>
                    <p:cNvGrpSpPr/>
                    <p:nvPr/>
                  </p:nvGrpSpPr>
                  <p:grpSpPr>
                    <a:xfrm>
                      <a:off x="3117852" y="3715384"/>
                      <a:ext cx="160014" cy="45719"/>
                      <a:chOff x="3117852" y="3657600"/>
                      <a:chExt cx="533400" cy="152402"/>
                    </a:xfrm>
                  </p:grpSpPr>
                  <p:sp>
                    <p:nvSpPr>
                      <p:cNvPr id="1311" name="Rectangle 13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12" name="Rectangle 13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302" name="Group 1301"/>
                  <p:cNvGrpSpPr/>
                  <p:nvPr/>
                </p:nvGrpSpPr>
                <p:grpSpPr>
                  <a:xfrm>
                    <a:off x="3117852" y="3771731"/>
                    <a:ext cx="160014" cy="103503"/>
                    <a:chOff x="3270252" y="3810000"/>
                    <a:chExt cx="160014" cy="103503"/>
                  </a:xfrm>
                </p:grpSpPr>
                <p:grpSp>
                  <p:nvGrpSpPr>
                    <p:cNvPr id="1303" name="Group 1302"/>
                    <p:cNvGrpSpPr/>
                    <p:nvPr/>
                  </p:nvGrpSpPr>
                  <p:grpSpPr>
                    <a:xfrm>
                      <a:off x="3270252" y="3810000"/>
                      <a:ext cx="160014" cy="45719"/>
                      <a:chOff x="3117852" y="3657600"/>
                      <a:chExt cx="533400" cy="152402"/>
                    </a:xfrm>
                  </p:grpSpPr>
                  <p:sp>
                    <p:nvSpPr>
                      <p:cNvPr id="1307" name="Rectangle 13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8" name="Rectangle 13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304" name="Group 1303"/>
                    <p:cNvGrpSpPr/>
                    <p:nvPr/>
                  </p:nvGrpSpPr>
                  <p:grpSpPr>
                    <a:xfrm>
                      <a:off x="3270252" y="3867784"/>
                      <a:ext cx="160014" cy="45719"/>
                      <a:chOff x="3117852" y="3657600"/>
                      <a:chExt cx="533400" cy="152402"/>
                    </a:xfrm>
                  </p:grpSpPr>
                  <p:sp>
                    <p:nvSpPr>
                      <p:cNvPr id="1305" name="Rectangle 13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6" name="Rectangle 13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1286" name="Group 1285"/>
                <p:cNvGrpSpPr/>
                <p:nvPr/>
              </p:nvGrpSpPr>
              <p:grpSpPr>
                <a:xfrm>
                  <a:off x="2889513" y="4078129"/>
                  <a:ext cx="160014" cy="217634"/>
                  <a:chOff x="3117852" y="3657600"/>
                  <a:chExt cx="160014" cy="217634"/>
                </a:xfrm>
              </p:grpSpPr>
              <p:grpSp>
                <p:nvGrpSpPr>
                  <p:cNvPr id="1287" name="Group 1286"/>
                  <p:cNvGrpSpPr/>
                  <p:nvPr/>
                </p:nvGrpSpPr>
                <p:grpSpPr>
                  <a:xfrm>
                    <a:off x="3117852" y="3657600"/>
                    <a:ext cx="160014" cy="103503"/>
                    <a:chOff x="3117852" y="3657600"/>
                    <a:chExt cx="160014" cy="103503"/>
                  </a:xfrm>
                </p:grpSpPr>
                <p:grpSp>
                  <p:nvGrpSpPr>
                    <p:cNvPr id="1295" name="Group 1294"/>
                    <p:cNvGrpSpPr/>
                    <p:nvPr/>
                  </p:nvGrpSpPr>
                  <p:grpSpPr>
                    <a:xfrm>
                      <a:off x="3117852" y="3657600"/>
                      <a:ext cx="160014" cy="45719"/>
                      <a:chOff x="3117852" y="3657600"/>
                      <a:chExt cx="533400" cy="152402"/>
                    </a:xfrm>
                  </p:grpSpPr>
                  <p:sp>
                    <p:nvSpPr>
                      <p:cNvPr id="1299" name="Rectangle 12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300" name="Rectangle 12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96" name="Group 1295"/>
                    <p:cNvGrpSpPr/>
                    <p:nvPr/>
                  </p:nvGrpSpPr>
                  <p:grpSpPr>
                    <a:xfrm>
                      <a:off x="3117852" y="3715384"/>
                      <a:ext cx="160014" cy="45719"/>
                      <a:chOff x="3117852" y="3657600"/>
                      <a:chExt cx="533400" cy="152402"/>
                    </a:xfrm>
                  </p:grpSpPr>
                  <p:sp>
                    <p:nvSpPr>
                      <p:cNvPr id="1297" name="Rectangle 12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8" name="Rectangle 12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1288" name="Group 1287"/>
                  <p:cNvGrpSpPr/>
                  <p:nvPr/>
                </p:nvGrpSpPr>
                <p:grpSpPr>
                  <a:xfrm>
                    <a:off x="3117852" y="3771731"/>
                    <a:ext cx="160014" cy="103503"/>
                    <a:chOff x="3270252" y="3810000"/>
                    <a:chExt cx="160014" cy="103503"/>
                  </a:xfrm>
                </p:grpSpPr>
                <p:grpSp>
                  <p:nvGrpSpPr>
                    <p:cNvPr id="1289" name="Group 1288"/>
                    <p:cNvGrpSpPr/>
                    <p:nvPr/>
                  </p:nvGrpSpPr>
                  <p:grpSpPr>
                    <a:xfrm>
                      <a:off x="3270252" y="3810000"/>
                      <a:ext cx="160014" cy="45719"/>
                      <a:chOff x="3117852" y="3657600"/>
                      <a:chExt cx="533400" cy="152402"/>
                    </a:xfrm>
                  </p:grpSpPr>
                  <p:sp>
                    <p:nvSpPr>
                      <p:cNvPr id="1293" name="Rectangle 12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4" name="Rectangle 12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1290" name="Group 1289"/>
                    <p:cNvGrpSpPr/>
                    <p:nvPr/>
                  </p:nvGrpSpPr>
                  <p:grpSpPr>
                    <a:xfrm>
                      <a:off x="3270252" y="3867784"/>
                      <a:ext cx="160014" cy="45719"/>
                      <a:chOff x="3117852" y="3657600"/>
                      <a:chExt cx="533400" cy="152402"/>
                    </a:xfrm>
                  </p:grpSpPr>
                  <p:sp>
                    <p:nvSpPr>
                      <p:cNvPr id="1291" name="Rectangle 12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292" name="Rectangle 12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1269" name="Rectangle 1268"/>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0" name="Rectangle 1269"/>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1" name="Rectangle 1270"/>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2" name="Rectangle 1271"/>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3" name="Rectangle 1272"/>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4" name="Rectangle 1273"/>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75" name="Rectangle 1274"/>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276" name="Rectangle 1275"/>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277" name="Group 1276"/>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279" name="Rectangle 127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0" name="Rectangle 127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1" name="Rectangle 128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1282" name="Rectangle 128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1278" name="Straight Connector 1277"/>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1399" name="Picture 1398"/>
            <p:cNvPicPr>
              <a:picLocks noChangeAspect="1"/>
            </p:cNvPicPr>
            <p:nvPr/>
          </p:nvPicPr>
          <p:blipFill>
            <a:blip r:embed="rId4"/>
            <a:stretch>
              <a:fillRect/>
            </a:stretch>
          </p:blipFill>
          <p:spPr>
            <a:xfrm>
              <a:off x="501992" y="4254521"/>
              <a:ext cx="2249492" cy="224949"/>
            </a:xfrm>
            <a:prstGeom prst="rect">
              <a:avLst/>
            </a:prstGeom>
            <a:solidFill>
              <a:srgbClr val="FFFFFF">
                <a:alpha val="89804"/>
              </a:srgbClr>
            </a:solidFill>
            <a:ln w="3175">
              <a:solidFill>
                <a:srgbClr val="00B050"/>
              </a:solidFill>
            </a:ln>
          </p:spPr>
        </p:pic>
        <p:sp>
          <p:nvSpPr>
            <p:cNvPr id="1400" name="Rectangle 1399"/>
            <p:cNvSpPr/>
            <p:nvPr/>
          </p:nvSpPr>
          <p:spPr>
            <a:xfrm>
              <a:off x="499881" y="4543550"/>
              <a:ext cx="2256722" cy="538619"/>
            </a:xfrm>
            <a:prstGeom prst="rect">
              <a:avLst/>
            </a:prstGeom>
            <a:solidFill>
              <a:srgbClr val="FFFFFF">
                <a:alpha val="89804"/>
              </a:srgbClr>
            </a:solid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Live Sports, secure, private medical, financial,  corporate transactions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Provider and 3</a:t>
              </a:r>
              <a:r>
                <a:rPr kumimoji="0" lang="en-US" sz="900" b="0" i="0" u="none" strike="noStrike" kern="0" cap="none" spc="0" normalizeH="0" baseline="30000" noProof="0" dirty="0">
                  <a:ln>
                    <a:noFill/>
                  </a:ln>
                  <a:solidFill>
                    <a:schemeClr val="tx1"/>
                  </a:solidFill>
                  <a:effectLst/>
                  <a:uLnTx/>
                  <a:uFillTx/>
                </a:rPr>
                <a:t>rd</a:t>
              </a:r>
              <a:r>
                <a:rPr kumimoji="0" lang="en-US" sz="900" b="0" i="0" u="none" strike="noStrike" kern="0" cap="none" spc="0" normalizeH="0" baseline="0" noProof="0" dirty="0">
                  <a:ln>
                    <a:noFill/>
                  </a:ln>
                  <a:solidFill>
                    <a:schemeClr val="tx1"/>
                  </a:solidFill>
                  <a:effectLst/>
                  <a:uLnTx/>
                  <a:uFillTx/>
                </a:rPr>
                <a:t> party assured Services</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tx1"/>
                  </a:solidFill>
                  <a:effectLst/>
                  <a:uLnTx/>
                  <a:uFillTx/>
                </a:rPr>
                <a:t>Guaranteed QoS </a:t>
              </a:r>
            </a:p>
          </p:txBody>
        </p:sp>
        <p:grpSp>
          <p:nvGrpSpPr>
            <p:cNvPr id="469" name="Group 468"/>
            <p:cNvGrpSpPr/>
            <p:nvPr/>
          </p:nvGrpSpPr>
          <p:grpSpPr>
            <a:xfrm>
              <a:off x="3863012" y="2895600"/>
              <a:ext cx="861388" cy="456104"/>
              <a:chOff x="13399153" y="1783418"/>
              <a:chExt cx="1143000" cy="605217"/>
            </a:xfrm>
          </p:grpSpPr>
          <p:sp>
            <p:nvSpPr>
              <p:cNvPr id="556" name="Cloud Callout 555"/>
              <p:cNvSpPr/>
              <p:nvPr/>
            </p:nvSpPr>
            <p:spPr>
              <a:xfrm>
                <a:off x="13518385" y="2033312"/>
                <a:ext cx="352301" cy="311614"/>
              </a:xfrm>
              <a:prstGeom prst="cloudCallout">
                <a:avLst>
                  <a:gd name="adj1" fmla="val 227033"/>
                  <a:gd name="adj2" fmla="val 171744"/>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557"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1401" name="Group 1400"/>
            <p:cNvGrpSpPr/>
            <p:nvPr/>
          </p:nvGrpSpPr>
          <p:grpSpPr>
            <a:xfrm>
              <a:off x="914400" y="2895600"/>
              <a:ext cx="861388" cy="456104"/>
              <a:chOff x="13399153" y="1783418"/>
              <a:chExt cx="1143000" cy="605217"/>
            </a:xfrm>
          </p:grpSpPr>
          <p:sp>
            <p:nvSpPr>
              <p:cNvPr id="1402" name="Cloud Callout 1401"/>
              <p:cNvSpPr/>
              <p:nvPr/>
            </p:nvSpPr>
            <p:spPr>
              <a:xfrm>
                <a:off x="13518385" y="2033312"/>
                <a:ext cx="352301" cy="311614"/>
              </a:xfrm>
              <a:prstGeom prst="cloudCallout">
                <a:avLst>
                  <a:gd name="adj1" fmla="val 254045"/>
                  <a:gd name="adj2" fmla="val 141205"/>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1403" name="Cloud 2"/>
              <p:cNvSpPr/>
              <p:nvPr/>
            </p:nvSpPr>
            <p:spPr>
              <a:xfrm>
                <a:off x="13399153" y="178341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sp>
        <p:nvSpPr>
          <p:cNvPr id="513" name="Content Placeholder 2"/>
          <p:cNvSpPr txBox="1">
            <a:spLocks/>
          </p:cNvSpPr>
          <p:nvPr/>
        </p:nvSpPr>
        <p:spPr>
          <a:xfrm>
            <a:off x="304800" y="1141269"/>
            <a:ext cx="8686800" cy="1220931"/>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227013" marR="0" lvl="0" indent="-227013" algn="l" defTabSz="1218347"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rPr>
              <a:t>BBF technical work will define, service lifetime, </a:t>
            </a:r>
            <a:br>
              <a:rPr kumimoji="0" lang="en-US" sz="2000" b="0" i="0" u="none" strike="noStrike" kern="1200" cap="none" spc="0" normalizeH="0" baseline="0" noProof="0" dirty="0">
                <a:ln>
                  <a:noFill/>
                </a:ln>
                <a:solidFill>
                  <a:srgbClr val="000000"/>
                </a:solidFill>
                <a:effectLst/>
                <a:uLnTx/>
                <a:uFillTx/>
              </a:rPr>
            </a:br>
            <a:r>
              <a:rPr kumimoji="0" lang="en-US" sz="2000" b="0" i="0" u="none" strike="noStrike" kern="1200" cap="none" spc="0" normalizeH="0" baseline="0" noProof="0" dirty="0">
                <a:ln>
                  <a:noFill/>
                </a:ln>
                <a:solidFill>
                  <a:srgbClr val="000000"/>
                </a:solidFill>
                <a:effectLst/>
                <a:uLnTx/>
                <a:uFillTx/>
              </a:rPr>
              <a:t>service classes, committed </a:t>
            </a:r>
            <a:r>
              <a:rPr lang="en-US" sz="2000" dirty="0"/>
              <a:t>data rates, traffic </a:t>
            </a:r>
            <a:br>
              <a:rPr lang="en-US" sz="2000" dirty="0"/>
            </a:br>
            <a:r>
              <a:rPr lang="en-US" sz="2000" dirty="0"/>
              <a:t>policing, discard eligibility, etc., all on a </a:t>
            </a:r>
            <a:br>
              <a:rPr lang="en-US" sz="2000" dirty="0"/>
            </a:br>
            <a:r>
              <a:rPr lang="en-US" sz="2000" dirty="0"/>
              <a:t>per service basis </a:t>
            </a:r>
          </a:p>
          <a:p>
            <a:pPr marL="227013" marR="0" lvl="0" indent="-227013" algn="l" defTabSz="1218347"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128"/>
                <a:cs typeface="+mn-cs"/>
              </a:rPr>
              <a:t>Standard IP forwarding utilized for Assured service traffic in the access and core network. The ideal is to define the simplest possible service configuration</a:t>
            </a:r>
          </a:p>
        </p:txBody>
      </p:sp>
      <p:grpSp>
        <p:nvGrpSpPr>
          <p:cNvPr id="4" name="Group 3"/>
          <p:cNvGrpSpPr/>
          <p:nvPr/>
        </p:nvGrpSpPr>
        <p:grpSpPr>
          <a:xfrm>
            <a:off x="5217252" y="1280423"/>
            <a:ext cx="3767422" cy="1187559"/>
            <a:chOff x="5300378" y="1328028"/>
            <a:chExt cx="3767422" cy="1187559"/>
          </a:xfrm>
        </p:grpSpPr>
        <p:sp>
          <p:nvSpPr>
            <p:cNvPr id="390" name="Can 389"/>
            <p:cNvSpPr/>
            <p:nvPr/>
          </p:nvSpPr>
          <p:spPr>
            <a:xfrm rot="5400000">
              <a:off x="6738673" y="1114570"/>
              <a:ext cx="946823" cy="1855211"/>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91" name="Can 390"/>
            <p:cNvSpPr/>
            <p:nvPr/>
          </p:nvSpPr>
          <p:spPr>
            <a:xfrm rot="5400000">
              <a:off x="7184585" y="1073704"/>
              <a:ext cx="355710" cy="1887996"/>
            </a:xfrm>
            <a:prstGeom prst="can">
              <a:avLst>
                <a:gd name="adj" fmla="val 11500"/>
              </a:avLst>
            </a:prstGeom>
            <a:noFill/>
            <a:ln w="3175">
              <a:solidFill>
                <a:srgbClr val="85D345"/>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92" name="Can 391"/>
            <p:cNvSpPr/>
            <p:nvPr/>
          </p:nvSpPr>
          <p:spPr>
            <a:xfrm rot="5400000">
              <a:off x="7264596" y="1349999"/>
              <a:ext cx="202695" cy="189380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93" name="TextBox 392"/>
            <p:cNvSpPr txBox="1"/>
            <p:nvPr/>
          </p:nvSpPr>
          <p:spPr>
            <a:xfrm>
              <a:off x="6434742" y="2195555"/>
              <a:ext cx="1554686" cy="199375"/>
            </a:xfrm>
            <a:prstGeom prst="rect">
              <a:avLst/>
            </a:prstGeom>
            <a:noFill/>
          </p:spPr>
          <p:txBody>
            <a:bodyPr wrap="square" rtlCol="0" anchor="ctr" anchorCtr="0">
              <a:noAutofit/>
            </a:bodyPr>
            <a:lstStyle/>
            <a:p>
              <a:pPr algn="ctr"/>
              <a:r>
                <a:rPr lang="en-US" sz="1000" dirty="0"/>
                <a:t>Best Efforts Internet</a:t>
              </a:r>
            </a:p>
          </p:txBody>
        </p:sp>
        <p:grpSp>
          <p:nvGrpSpPr>
            <p:cNvPr id="395" name="Group 394"/>
            <p:cNvGrpSpPr/>
            <p:nvPr/>
          </p:nvGrpSpPr>
          <p:grpSpPr>
            <a:xfrm>
              <a:off x="8371553" y="1839846"/>
              <a:ext cx="696247" cy="543999"/>
              <a:chOff x="7233078" y="4106739"/>
              <a:chExt cx="1139588" cy="440209"/>
            </a:xfrm>
          </p:grpSpPr>
          <p:cxnSp>
            <p:nvCxnSpPr>
              <p:cNvPr id="399" name="Straight Connector 398"/>
              <p:cNvCxnSpPr/>
              <p:nvPr/>
            </p:nvCxnSpPr>
            <p:spPr>
              <a:xfrm>
                <a:off x="7233078" y="4106739"/>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a:off x="7233078" y="4382795"/>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396" name="TextBox 395"/>
            <p:cNvSpPr txBox="1"/>
            <p:nvPr/>
          </p:nvSpPr>
          <p:spPr>
            <a:xfrm>
              <a:off x="6036457" y="1328028"/>
              <a:ext cx="2530371" cy="246220"/>
            </a:xfrm>
            <a:prstGeom prst="rect">
              <a:avLst/>
            </a:prstGeom>
            <a:noFill/>
          </p:spPr>
          <p:txBody>
            <a:bodyPr wrap="square" rtlCol="0">
              <a:spAutoFit/>
            </a:bodyPr>
            <a:lstStyle/>
            <a:p>
              <a:pPr algn="ctr"/>
              <a:r>
                <a:rPr lang="en-US" sz="1000" b="1" dirty="0"/>
                <a:t>Support for multiple BAS services</a:t>
              </a:r>
            </a:p>
          </p:txBody>
        </p:sp>
        <p:sp>
          <p:nvSpPr>
            <p:cNvPr id="397" name="TextBox 396"/>
            <p:cNvSpPr txBox="1"/>
            <p:nvPr/>
          </p:nvSpPr>
          <p:spPr>
            <a:xfrm>
              <a:off x="8331164" y="1934012"/>
              <a:ext cx="736636" cy="108760"/>
            </a:xfrm>
            <a:prstGeom prst="rect">
              <a:avLst/>
            </a:prstGeom>
            <a:noFill/>
          </p:spPr>
          <p:txBody>
            <a:bodyPr wrap="square" rtlCol="0" anchor="ctr" anchorCtr="0">
              <a:noAutofit/>
            </a:bodyPr>
            <a:lstStyle/>
            <a:p>
              <a:r>
                <a:rPr lang="en-US" sz="1000" dirty="0"/>
                <a:t>50 Mbps</a:t>
              </a:r>
            </a:p>
          </p:txBody>
        </p:sp>
        <p:sp>
          <p:nvSpPr>
            <p:cNvPr id="398" name="TextBox 397"/>
            <p:cNvSpPr txBox="1"/>
            <p:nvPr/>
          </p:nvSpPr>
          <p:spPr>
            <a:xfrm>
              <a:off x="8320710" y="2170334"/>
              <a:ext cx="736636" cy="201924"/>
            </a:xfrm>
            <a:prstGeom prst="rect">
              <a:avLst/>
            </a:prstGeom>
            <a:noFill/>
          </p:spPr>
          <p:txBody>
            <a:bodyPr wrap="square" rtlCol="0" anchor="ctr" anchorCtr="0">
              <a:noAutofit/>
            </a:bodyPr>
            <a:lstStyle/>
            <a:p>
              <a:r>
                <a:rPr lang="en-US" sz="1000" dirty="0"/>
                <a:t>25 Mbps</a:t>
              </a:r>
            </a:p>
          </p:txBody>
        </p:sp>
        <p:sp>
          <p:nvSpPr>
            <p:cNvPr id="407" name="TextBox 406"/>
            <p:cNvSpPr txBox="1"/>
            <p:nvPr/>
          </p:nvSpPr>
          <p:spPr>
            <a:xfrm>
              <a:off x="5948729" y="1568764"/>
              <a:ext cx="2756807" cy="246221"/>
            </a:xfrm>
            <a:prstGeom prst="rect">
              <a:avLst/>
            </a:prstGeom>
            <a:noFill/>
          </p:spPr>
          <p:txBody>
            <a:bodyPr wrap="square" rtlCol="0">
              <a:spAutoFit/>
            </a:bodyPr>
            <a:lstStyle/>
            <a:p>
              <a:pPr algn="ctr"/>
              <a:r>
                <a:rPr lang="en-US" sz="1000" dirty="0"/>
                <a:t>100 Mbps  Physical Capacity</a:t>
              </a:r>
            </a:p>
          </p:txBody>
        </p:sp>
        <p:grpSp>
          <p:nvGrpSpPr>
            <p:cNvPr id="13" name="Group 12"/>
            <p:cNvGrpSpPr/>
            <p:nvPr/>
          </p:nvGrpSpPr>
          <p:grpSpPr>
            <a:xfrm>
              <a:off x="5300378" y="1899554"/>
              <a:ext cx="1710022" cy="264373"/>
              <a:chOff x="5065220" y="1447801"/>
              <a:chExt cx="1383767" cy="407918"/>
            </a:xfrm>
          </p:grpSpPr>
          <p:sp>
            <p:nvSpPr>
              <p:cNvPr id="515" name="Can 514"/>
              <p:cNvSpPr/>
              <p:nvPr/>
            </p:nvSpPr>
            <p:spPr>
              <a:xfrm rot="5400000">
                <a:off x="5713771" y="1125155"/>
                <a:ext cx="82013" cy="1379115"/>
              </a:xfrm>
              <a:prstGeom prst="can">
                <a:avLst>
                  <a:gd name="adj" fmla="val 11500"/>
                </a:avLst>
              </a:prstGeom>
              <a:solidFill>
                <a:schemeClr val="tx1">
                  <a:lumMod val="65000"/>
                  <a:lumOff val="35000"/>
                  <a:alpha val="63922"/>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16" name="Can 515"/>
              <p:cNvSpPr/>
              <p:nvPr/>
            </p:nvSpPr>
            <p:spPr>
              <a:xfrm rot="5400000">
                <a:off x="5820672" y="1116298"/>
                <a:ext cx="65620" cy="1185824"/>
              </a:xfrm>
              <a:prstGeom prst="can">
                <a:avLst>
                  <a:gd name="adj" fmla="val 11500"/>
                </a:avLst>
              </a:prstGeom>
              <a:solidFill>
                <a:srgbClr val="FFFF00">
                  <a:alpha val="63922"/>
                </a:srgb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517" name="Can 516"/>
              <p:cNvSpPr/>
              <p:nvPr/>
            </p:nvSpPr>
            <p:spPr>
              <a:xfrm rot="5400000">
                <a:off x="5855392" y="1014727"/>
                <a:ext cx="160522" cy="1026669"/>
              </a:xfrm>
              <a:prstGeom prst="can">
                <a:avLst>
                  <a:gd name="adj" fmla="val 11500"/>
                </a:avLst>
              </a:prstGeom>
              <a:solidFill>
                <a:srgbClr val="00B050">
                  <a:alpha val="63922"/>
                </a:srgb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375" name="TextBox 374"/>
            <p:cNvSpPr txBox="1"/>
            <p:nvPr/>
          </p:nvSpPr>
          <p:spPr>
            <a:xfrm>
              <a:off x="6882727" y="1833336"/>
              <a:ext cx="1517018" cy="358897"/>
            </a:xfrm>
            <a:prstGeom prst="rect">
              <a:avLst/>
            </a:prstGeom>
            <a:noFill/>
          </p:spPr>
          <p:txBody>
            <a:bodyPr wrap="square" rtlCol="0" anchor="ctr" anchorCtr="0">
              <a:noAutofit/>
            </a:bodyPr>
            <a:lstStyle/>
            <a:p>
              <a:pPr algn="ctr"/>
              <a:r>
                <a:rPr lang="en-US" sz="1000" dirty="0"/>
                <a:t>Broadband Assured Services</a:t>
              </a:r>
            </a:p>
          </p:txBody>
        </p:sp>
      </p:grpSp>
    </p:spTree>
    <p:extLst>
      <p:ext uri="{BB962C8B-B14F-4D97-AF65-F5344CB8AC3E}">
        <p14:creationId xmlns:p14="http://schemas.microsoft.com/office/powerpoint/2010/main" val="2997011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 name="Rounded Rectangle 1259"/>
          <p:cNvSpPr/>
          <p:nvPr/>
        </p:nvSpPr>
        <p:spPr>
          <a:xfrm>
            <a:off x="2130555" y="3389528"/>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sp>
        <p:nvSpPr>
          <p:cNvPr id="2" name="Title 1"/>
          <p:cNvSpPr>
            <a:spLocks noGrp="1"/>
          </p:cNvSpPr>
          <p:nvPr>
            <p:ph type="title"/>
          </p:nvPr>
        </p:nvSpPr>
        <p:spPr/>
        <p:txBody>
          <a:bodyPr/>
          <a:lstStyle/>
          <a:p>
            <a:r>
              <a:rPr lang="en-US" sz="3600" b="1" dirty="0"/>
              <a:t>BAS with Multiple Provider Domains</a:t>
            </a:r>
          </a:p>
        </p:txBody>
      </p:sp>
      <p:sp>
        <p:nvSpPr>
          <p:cNvPr id="435" name="Rounded Rectangle 434"/>
          <p:cNvSpPr/>
          <p:nvPr/>
        </p:nvSpPr>
        <p:spPr>
          <a:xfrm>
            <a:off x="5380772" y="2243525"/>
            <a:ext cx="840866" cy="1433533"/>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3708230" y="2247664"/>
            <a:ext cx="814017" cy="1841107"/>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287" name="Group 1286"/>
          <p:cNvGrpSpPr/>
          <p:nvPr/>
        </p:nvGrpSpPr>
        <p:grpSpPr>
          <a:xfrm>
            <a:off x="4541359" y="4189717"/>
            <a:ext cx="1252799" cy="731753"/>
            <a:chOff x="4531396" y="4495800"/>
            <a:chExt cx="1252799" cy="731753"/>
          </a:xfrm>
        </p:grpSpPr>
        <p:grpSp>
          <p:nvGrpSpPr>
            <p:cNvPr id="438" name="Group 437"/>
            <p:cNvGrpSpPr/>
            <p:nvPr/>
          </p:nvGrpSpPr>
          <p:grpSpPr>
            <a:xfrm>
              <a:off x="4565441" y="4495800"/>
              <a:ext cx="1218754" cy="731753"/>
              <a:chOff x="6901413" y="3516040"/>
              <a:chExt cx="2232298" cy="1340296"/>
            </a:xfrm>
          </p:grpSpPr>
          <p:sp>
            <p:nvSpPr>
              <p:cNvPr id="823" name="Cloud 2"/>
              <p:cNvSpPr/>
              <p:nvPr/>
            </p:nvSpPr>
            <p:spPr>
              <a:xfrm>
                <a:off x="6901413" y="35160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4" name="Cloud 2"/>
              <p:cNvSpPr/>
              <p:nvPr/>
            </p:nvSpPr>
            <p:spPr>
              <a:xfrm>
                <a:off x="7053813" y="36684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sp>
            <p:nvSpPr>
              <p:cNvPr id="825" name="Cloud 2"/>
              <p:cNvSpPr/>
              <p:nvPr/>
            </p:nvSpPr>
            <p:spPr>
              <a:xfrm>
                <a:off x="7206213" y="3820840"/>
                <a:ext cx="1927498" cy="1035496"/>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Internet</a:t>
                </a:r>
              </a:p>
            </p:txBody>
          </p:sp>
        </p:grpSp>
        <p:grpSp>
          <p:nvGrpSpPr>
            <p:cNvPr id="454" name="Group 453"/>
            <p:cNvGrpSpPr/>
            <p:nvPr/>
          </p:nvGrpSpPr>
          <p:grpSpPr>
            <a:xfrm>
              <a:off x="4531396" y="4635917"/>
              <a:ext cx="574057" cy="484284"/>
              <a:chOff x="2951382" y="240251"/>
              <a:chExt cx="1429512" cy="1108975"/>
            </a:xfrm>
          </p:grpSpPr>
          <p:pic>
            <p:nvPicPr>
              <p:cNvPr id="762" name="Picture 76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763" name="Oval 762"/>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764" name="Group 763"/>
              <p:cNvGrpSpPr/>
              <p:nvPr/>
            </p:nvGrpSpPr>
            <p:grpSpPr>
              <a:xfrm>
                <a:off x="2951382" y="734254"/>
                <a:ext cx="1429512" cy="263151"/>
                <a:chOff x="1972224" y="2478468"/>
                <a:chExt cx="3923780" cy="516473"/>
              </a:xfrm>
            </p:grpSpPr>
            <p:grpSp>
              <p:nvGrpSpPr>
                <p:cNvPr id="766" name="Group 765"/>
                <p:cNvGrpSpPr/>
                <p:nvPr/>
              </p:nvGrpSpPr>
              <p:grpSpPr>
                <a:xfrm>
                  <a:off x="1972224" y="2531081"/>
                  <a:ext cx="3923780" cy="411247"/>
                  <a:chOff x="6249726" y="3927944"/>
                  <a:chExt cx="4110826" cy="1382736"/>
                </a:xfrm>
              </p:grpSpPr>
              <p:sp>
                <p:nvSpPr>
                  <p:cNvPr id="773"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4"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7" name="Group 766"/>
                <p:cNvGrpSpPr/>
                <p:nvPr/>
              </p:nvGrpSpPr>
              <p:grpSpPr>
                <a:xfrm>
                  <a:off x="2043075" y="2478468"/>
                  <a:ext cx="3782079" cy="516473"/>
                  <a:chOff x="1448289" y="4936465"/>
                  <a:chExt cx="4180449" cy="516473"/>
                </a:xfrm>
              </p:grpSpPr>
              <p:sp>
                <p:nvSpPr>
                  <p:cNvPr id="77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768" name="Group 767"/>
                <p:cNvGrpSpPr/>
                <p:nvPr/>
              </p:nvGrpSpPr>
              <p:grpSpPr>
                <a:xfrm flipH="1">
                  <a:off x="2043075" y="2478468"/>
                  <a:ext cx="3782079" cy="516473"/>
                  <a:chOff x="1448289" y="4936465"/>
                  <a:chExt cx="4180449" cy="516473"/>
                </a:xfrm>
              </p:grpSpPr>
              <p:sp>
                <p:nvSpPr>
                  <p:cNvPr id="76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77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765" name="TextBox 764"/>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grpSp>
      <p:sp>
        <p:nvSpPr>
          <p:cNvPr id="468" name="TextBox 467"/>
          <p:cNvSpPr txBox="1"/>
          <p:nvPr/>
        </p:nvSpPr>
        <p:spPr>
          <a:xfrm>
            <a:off x="4312566" y="3124823"/>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470" name="TextBox 469"/>
          <p:cNvSpPr txBox="1"/>
          <p:nvPr/>
        </p:nvSpPr>
        <p:spPr>
          <a:xfrm>
            <a:off x="4487517" y="2652288"/>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488" name="Group 487"/>
          <p:cNvGrpSpPr/>
          <p:nvPr/>
        </p:nvGrpSpPr>
        <p:grpSpPr>
          <a:xfrm>
            <a:off x="4445917" y="2572310"/>
            <a:ext cx="986947" cy="561058"/>
            <a:chOff x="6157975" y="5702058"/>
            <a:chExt cx="2769507" cy="546342"/>
          </a:xfrm>
        </p:grpSpPr>
        <p:grpSp>
          <p:nvGrpSpPr>
            <p:cNvPr id="521" name="Group 520"/>
            <p:cNvGrpSpPr/>
            <p:nvPr/>
          </p:nvGrpSpPr>
          <p:grpSpPr>
            <a:xfrm>
              <a:off x="6157975" y="5702058"/>
              <a:ext cx="2755282" cy="50601"/>
              <a:chOff x="6157975" y="5702058"/>
              <a:chExt cx="2755282" cy="50601"/>
            </a:xfrm>
          </p:grpSpPr>
          <p:cxnSp>
            <p:nvCxnSpPr>
              <p:cNvPr id="525" name="Straight Connector 524"/>
              <p:cNvCxnSpPr>
                <a:endCxn id="52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6" name="Can 52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22" name="Group 521"/>
            <p:cNvGrpSpPr/>
            <p:nvPr/>
          </p:nvGrpSpPr>
          <p:grpSpPr>
            <a:xfrm>
              <a:off x="6172200" y="6197799"/>
              <a:ext cx="2755282" cy="50601"/>
              <a:chOff x="6157975" y="5702058"/>
              <a:chExt cx="2755282" cy="50601"/>
            </a:xfrm>
          </p:grpSpPr>
          <p:cxnSp>
            <p:nvCxnSpPr>
              <p:cNvPr id="523" name="Straight Connector 522"/>
              <p:cNvCxnSpPr>
                <a:endCxn id="52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24" name="Can 52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cxnSp>
        <p:nvCxnSpPr>
          <p:cNvPr id="874" name="Straight Connector 873"/>
          <p:cNvCxnSpPr/>
          <p:nvPr/>
        </p:nvCxnSpPr>
        <p:spPr>
          <a:xfrm>
            <a:off x="7712067" y="3013527"/>
            <a:ext cx="1090036" cy="7272"/>
          </a:xfrm>
          <a:prstGeom prst="line">
            <a:avLst/>
          </a:prstGeom>
          <a:ln w="47625" cmpd="sng">
            <a:solidFill>
              <a:srgbClr val="7BC043"/>
            </a:solidFill>
            <a:prstDash val="solid"/>
          </a:ln>
          <a:effectLst/>
        </p:spPr>
        <p:style>
          <a:lnRef idx="2">
            <a:schemeClr val="accent3"/>
          </a:lnRef>
          <a:fillRef idx="0">
            <a:schemeClr val="accent3"/>
          </a:fillRef>
          <a:effectRef idx="1">
            <a:schemeClr val="accent3"/>
          </a:effectRef>
          <a:fontRef idx="minor">
            <a:schemeClr val="tx1"/>
          </a:fontRef>
        </p:style>
      </p:cxnSp>
      <p:sp>
        <p:nvSpPr>
          <p:cNvPr id="875" name="Rounded Rectangle 874"/>
          <p:cNvSpPr/>
          <p:nvPr/>
        </p:nvSpPr>
        <p:spPr>
          <a:xfrm>
            <a:off x="7447774" y="2245826"/>
            <a:ext cx="1482388" cy="1820153"/>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cxnSp>
        <p:nvCxnSpPr>
          <p:cNvPr id="879" name="Straight Connector 878"/>
          <p:cNvCxnSpPr/>
          <p:nvPr/>
        </p:nvCxnSpPr>
        <p:spPr>
          <a:xfrm>
            <a:off x="7669300" y="3164741"/>
            <a:ext cx="1090036" cy="7272"/>
          </a:xfrm>
          <a:prstGeom prst="line">
            <a:avLst/>
          </a:prstGeom>
          <a:ln w="28575"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cxnSp>
        <p:nvCxnSpPr>
          <p:cNvPr id="880" name="Straight Connector 879"/>
          <p:cNvCxnSpPr/>
          <p:nvPr/>
        </p:nvCxnSpPr>
        <p:spPr>
          <a:xfrm flipH="1">
            <a:off x="7589146" y="3227672"/>
            <a:ext cx="10290" cy="758537"/>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881" name="Group 880"/>
          <p:cNvGrpSpPr/>
          <p:nvPr/>
        </p:nvGrpSpPr>
        <p:grpSpPr>
          <a:xfrm>
            <a:off x="8182361" y="3639284"/>
            <a:ext cx="501899" cy="269523"/>
            <a:chOff x="-1457511" y="4307847"/>
            <a:chExt cx="3346532" cy="1797100"/>
          </a:xfrm>
          <a:effectLst>
            <a:outerShdw blurRad="50800" dist="38100" dir="2700000" algn="tl" rotWithShape="0">
              <a:prstClr val="black">
                <a:alpha val="40000"/>
              </a:prstClr>
            </a:outerShdw>
          </a:effectLst>
        </p:grpSpPr>
        <p:sp>
          <p:nvSpPr>
            <p:cNvPr id="882" name="Rounded Rectangle 881"/>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3" name="Rectangle 882"/>
            <p:cNvSpPr/>
            <p:nvPr/>
          </p:nvSpPr>
          <p:spPr>
            <a:xfrm>
              <a:off x="-1195847" y="4317176"/>
              <a:ext cx="2789695" cy="1787771"/>
            </a:xfrm>
            <a:prstGeom prst="rect">
              <a:avLst/>
            </a:prstGeom>
            <a:blipFill dpi="0" rotWithShape="1">
              <a:blip r:embed="rId3"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884" name="Group 883"/>
            <p:cNvGrpSpPr/>
            <p:nvPr/>
          </p:nvGrpSpPr>
          <p:grpSpPr>
            <a:xfrm>
              <a:off x="-844550" y="4559711"/>
              <a:ext cx="230133" cy="1231489"/>
              <a:chOff x="-844550" y="4559711"/>
              <a:chExt cx="230133" cy="1231489"/>
            </a:xfrm>
          </p:grpSpPr>
          <p:sp>
            <p:nvSpPr>
              <p:cNvPr id="900" name="Rectangle 899"/>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1" name="Rectangle 900"/>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2" name="Rectangle 901"/>
              <p:cNvSpPr/>
              <p:nvPr/>
            </p:nvSpPr>
            <p:spPr>
              <a:xfrm>
                <a:off x="-843017" y="5575725"/>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3" name="Rectangle 902"/>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5" name="Group 884"/>
            <p:cNvGrpSpPr/>
            <p:nvPr/>
          </p:nvGrpSpPr>
          <p:grpSpPr>
            <a:xfrm>
              <a:off x="-388883" y="4559711"/>
              <a:ext cx="230133" cy="1231489"/>
              <a:chOff x="-388883" y="4572000"/>
              <a:chExt cx="230133" cy="1231489"/>
            </a:xfrm>
          </p:grpSpPr>
          <p:sp>
            <p:nvSpPr>
              <p:cNvPr id="896" name="Rectangle 895"/>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7" name="Rectangle 896"/>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8" name="Rectangle 897"/>
              <p:cNvSpPr/>
              <p:nvPr/>
            </p:nvSpPr>
            <p:spPr>
              <a:xfrm>
                <a:off x="-387350" y="5588014"/>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9" name="Rectangle 898"/>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6" name="Group 885"/>
            <p:cNvGrpSpPr/>
            <p:nvPr/>
          </p:nvGrpSpPr>
          <p:grpSpPr>
            <a:xfrm>
              <a:off x="74458" y="4590408"/>
              <a:ext cx="230133" cy="1231489"/>
              <a:chOff x="-844550" y="4559711"/>
              <a:chExt cx="230133" cy="1231489"/>
            </a:xfrm>
          </p:grpSpPr>
          <p:sp>
            <p:nvSpPr>
              <p:cNvPr id="892" name="Rectangle 8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3" name="Rectangle 8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4" name="Rectangle 893"/>
              <p:cNvSpPr/>
              <p:nvPr/>
            </p:nvSpPr>
            <p:spPr>
              <a:xfrm>
                <a:off x="-843017" y="5575725"/>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5" name="Rectangle 8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87" name="Group 886"/>
            <p:cNvGrpSpPr/>
            <p:nvPr/>
          </p:nvGrpSpPr>
          <p:grpSpPr>
            <a:xfrm>
              <a:off x="530125" y="4590408"/>
              <a:ext cx="230133" cy="1231489"/>
              <a:chOff x="-388883" y="4572000"/>
              <a:chExt cx="230133" cy="1231489"/>
            </a:xfrm>
          </p:grpSpPr>
          <p:sp>
            <p:nvSpPr>
              <p:cNvPr id="888" name="Rectangle 8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89" name="Rectangle 8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0" name="Rectangle 889"/>
              <p:cNvSpPr/>
              <p:nvPr/>
            </p:nvSpPr>
            <p:spPr>
              <a:xfrm>
                <a:off x="-387350" y="5588014"/>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91" name="Rectangle 8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04" name="Group 903"/>
          <p:cNvGrpSpPr/>
          <p:nvPr/>
        </p:nvGrpSpPr>
        <p:grpSpPr>
          <a:xfrm>
            <a:off x="7499006" y="3607336"/>
            <a:ext cx="585557" cy="445592"/>
            <a:chOff x="6642507" y="5885732"/>
            <a:chExt cx="776991" cy="591268"/>
          </a:xfrm>
        </p:grpSpPr>
        <p:grpSp>
          <p:nvGrpSpPr>
            <p:cNvPr id="905" name="Group 904"/>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07"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08"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906" name="Rectangle 905"/>
            <p:cNvSpPr/>
            <p:nvPr/>
          </p:nvSpPr>
          <p:spPr>
            <a:xfrm>
              <a:off x="6642507" y="5885732"/>
              <a:ext cx="776991" cy="459524"/>
            </a:xfrm>
            <a:prstGeom prst="rect">
              <a:avLst/>
            </a:prstGeom>
            <a:blipFill dpi="0" rotWithShape="1">
              <a:blip r:embed="rId6">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09" name="Group 908"/>
          <p:cNvGrpSpPr/>
          <p:nvPr/>
        </p:nvGrpSpPr>
        <p:grpSpPr>
          <a:xfrm rot="13650963">
            <a:off x="8229620" y="2959378"/>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8296825" y="2957571"/>
            <a:ext cx="644258" cy="310790"/>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7"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26" name="Group 925"/>
          <p:cNvGrpSpPr/>
          <p:nvPr/>
        </p:nvGrpSpPr>
        <p:grpSpPr>
          <a:xfrm rot="16200000">
            <a:off x="7989582" y="3366782"/>
            <a:ext cx="450343" cy="481306"/>
            <a:chOff x="2514600" y="4724399"/>
            <a:chExt cx="609600" cy="651513"/>
          </a:xfrm>
        </p:grpSpPr>
        <p:sp>
          <p:nvSpPr>
            <p:cNvPr id="927" name="Arc 926"/>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8" name="Arc 927"/>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29" name="Arc 928"/>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cxnSp>
        <p:nvCxnSpPr>
          <p:cNvPr id="930" name="Straight Connector 929"/>
          <p:cNvCxnSpPr/>
          <p:nvPr/>
        </p:nvCxnSpPr>
        <p:spPr>
          <a:xfrm>
            <a:off x="7563609" y="3070607"/>
            <a:ext cx="618752" cy="545496"/>
          </a:xfrm>
          <a:prstGeom prst="line">
            <a:avLst/>
          </a:prstGeom>
          <a:ln>
            <a:prstDash val="dash"/>
          </a:ln>
          <a:effectLst/>
        </p:spPr>
        <p:style>
          <a:lnRef idx="2">
            <a:schemeClr val="accent1"/>
          </a:lnRef>
          <a:fillRef idx="0">
            <a:schemeClr val="accent1"/>
          </a:fillRef>
          <a:effectRef idx="1">
            <a:schemeClr val="accent1"/>
          </a:effectRef>
          <a:fontRef idx="minor">
            <a:schemeClr val="tx1"/>
          </a:fontRef>
        </p:style>
      </p:cxnSp>
      <p:grpSp>
        <p:nvGrpSpPr>
          <p:cNvPr id="931" name="Group 930"/>
          <p:cNvGrpSpPr/>
          <p:nvPr/>
        </p:nvGrpSpPr>
        <p:grpSpPr>
          <a:xfrm rot="4330310">
            <a:off x="7420322" y="2866866"/>
            <a:ext cx="450343" cy="481306"/>
            <a:chOff x="2514600" y="4724399"/>
            <a:chExt cx="609600" cy="651513"/>
          </a:xfrm>
        </p:grpSpPr>
        <p:sp>
          <p:nvSpPr>
            <p:cNvPr id="932" name="Arc 93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3" name="Arc 93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34" name="Arc 93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sp>
        <p:nvSpPr>
          <p:cNvPr id="935" name="Can 934"/>
          <p:cNvSpPr/>
          <p:nvPr/>
        </p:nvSpPr>
        <p:spPr>
          <a:xfrm rot="5400000">
            <a:off x="6257219" y="2022766"/>
            <a:ext cx="695767" cy="174775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6652845" y="2033084"/>
            <a:ext cx="286928" cy="1498240"/>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6717172" y="2353510"/>
            <a:ext cx="156264" cy="1496230"/>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3" name="TextBox 952"/>
          <p:cNvSpPr txBox="1"/>
          <p:nvPr/>
        </p:nvSpPr>
        <p:spPr>
          <a:xfrm>
            <a:off x="6092988" y="2991087"/>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6929398" y="3160257"/>
            <a:ext cx="574057" cy="484284"/>
            <a:chOff x="2951382" y="240251"/>
            <a:chExt cx="1429512" cy="1108975"/>
          </a:xfrm>
        </p:grpSpPr>
        <p:pic>
          <p:nvPicPr>
            <p:cNvPr id="955" name="Picture 95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5990159" y="2662543"/>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1000" name="TextBox 999"/>
          <p:cNvSpPr txBox="1"/>
          <p:nvPr/>
        </p:nvSpPr>
        <p:spPr>
          <a:xfrm>
            <a:off x="7743116" y="2371316"/>
            <a:ext cx="746537"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i="0" u="none" strike="noStrike" kern="0" cap="none" spc="0" normalizeH="0" baseline="0" noProof="0" dirty="0">
                <a:ln>
                  <a:noFill/>
                </a:ln>
                <a:solidFill>
                  <a:sysClr val="windowText" lastClr="000000"/>
                </a:solidFill>
                <a:effectLst/>
                <a:uLnTx/>
                <a:uFillTx/>
              </a:rPr>
              <a:t>Broadband Gateway</a:t>
            </a:r>
          </a:p>
        </p:txBody>
      </p:sp>
      <p:grpSp>
        <p:nvGrpSpPr>
          <p:cNvPr id="1001" name="Group 1000"/>
          <p:cNvGrpSpPr/>
          <p:nvPr/>
        </p:nvGrpSpPr>
        <p:grpSpPr>
          <a:xfrm>
            <a:off x="7493181" y="2476480"/>
            <a:ext cx="288177" cy="765034"/>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sp>
        <p:nvSpPr>
          <p:cNvPr id="1013" name="TextBox 1012"/>
          <p:cNvSpPr txBox="1"/>
          <p:nvPr/>
        </p:nvSpPr>
        <p:spPr>
          <a:xfrm>
            <a:off x="6179172" y="2327872"/>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sp>
        <p:nvSpPr>
          <p:cNvPr id="1016" name="TextBox 1015"/>
          <p:cNvSpPr txBox="1"/>
          <p:nvPr/>
        </p:nvSpPr>
        <p:spPr>
          <a:xfrm>
            <a:off x="7563196" y="2191779"/>
            <a:ext cx="1464739"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Customer Premises</a:t>
            </a:r>
          </a:p>
        </p:txBody>
      </p:sp>
      <p:sp>
        <p:nvSpPr>
          <p:cNvPr id="1017" name="TextBox 1016"/>
          <p:cNvSpPr txBox="1"/>
          <p:nvPr/>
        </p:nvSpPr>
        <p:spPr>
          <a:xfrm>
            <a:off x="8192403" y="3279326"/>
            <a:ext cx="746537"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Managed Devices</a:t>
            </a:r>
          </a:p>
        </p:txBody>
      </p:sp>
      <p:sp>
        <p:nvSpPr>
          <p:cNvPr id="1019" name="TextBox 1018"/>
          <p:cNvSpPr txBox="1"/>
          <p:nvPr/>
        </p:nvSpPr>
        <p:spPr>
          <a:xfrm>
            <a:off x="7669300" y="2792510"/>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5391603" y="2421425"/>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cxnSp>
        <p:nvCxnSpPr>
          <p:cNvPr id="461" name="Straight Connector 460"/>
          <p:cNvCxnSpPr/>
          <p:nvPr/>
        </p:nvCxnSpPr>
        <p:spPr>
          <a:xfrm flipH="1">
            <a:off x="5254891" y="3114515"/>
            <a:ext cx="259015" cy="1119891"/>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cxnSp>
        <p:nvCxnSpPr>
          <p:cNvPr id="462" name="Straight Connector 461"/>
          <p:cNvCxnSpPr/>
          <p:nvPr/>
        </p:nvCxnSpPr>
        <p:spPr>
          <a:xfrm>
            <a:off x="5507643" y="3122371"/>
            <a:ext cx="649471" cy="0"/>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grpSp>
        <p:nvGrpSpPr>
          <p:cNvPr id="464" name="Group 463"/>
          <p:cNvGrpSpPr/>
          <p:nvPr/>
        </p:nvGrpSpPr>
        <p:grpSpPr>
          <a:xfrm>
            <a:off x="3733800" y="2452194"/>
            <a:ext cx="731504" cy="911375"/>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14" name="Right Brace 13"/>
          <p:cNvSpPr/>
          <p:nvPr/>
        </p:nvSpPr>
        <p:spPr>
          <a:xfrm rot="16200000">
            <a:off x="4671691" y="1258090"/>
            <a:ext cx="268941" cy="1580478"/>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8" name="Right Brace 477"/>
          <p:cNvSpPr/>
          <p:nvPr/>
        </p:nvSpPr>
        <p:spPr>
          <a:xfrm rot="16200000">
            <a:off x="6498380" y="1038674"/>
            <a:ext cx="268941" cy="2072903"/>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79" name="Rounded Rectangle 478"/>
          <p:cNvSpPr/>
          <p:nvPr/>
        </p:nvSpPr>
        <p:spPr>
          <a:xfrm>
            <a:off x="2039511" y="2239798"/>
            <a:ext cx="814017" cy="1848974"/>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18" name="TextBox 517"/>
          <p:cNvSpPr txBox="1"/>
          <p:nvPr/>
        </p:nvSpPr>
        <p:spPr>
          <a:xfrm>
            <a:off x="2643847" y="3140764"/>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519" name="TextBox 518"/>
          <p:cNvSpPr txBox="1"/>
          <p:nvPr/>
        </p:nvSpPr>
        <p:spPr>
          <a:xfrm>
            <a:off x="2818798" y="2668229"/>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520" name="Group 519"/>
          <p:cNvGrpSpPr/>
          <p:nvPr/>
        </p:nvGrpSpPr>
        <p:grpSpPr>
          <a:xfrm>
            <a:off x="2823742" y="2588251"/>
            <a:ext cx="940403" cy="561058"/>
            <a:chOff x="6157975" y="5702058"/>
            <a:chExt cx="2769507" cy="546342"/>
          </a:xfrm>
        </p:grpSpPr>
        <p:grpSp>
          <p:nvGrpSpPr>
            <p:cNvPr id="531" name="Group 530"/>
            <p:cNvGrpSpPr/>
            <p:nvPr/>
          </p:nvGrpSpPr>
          <p:grpSpPr>
            <a:xfrm>
              <a:off x="6157975" y="5702058"/>
              <a:ext cx="2755282" cy="50601"/>
              <a:chOff x="6157975" y="5702058"/>
              <a:chExt cx="2755282" cy="50601"/>
            </a:xfrm>
          </p:grpSpPr>
          <p:cxnSp>
            <p:nvCxnSpPr>
              <p:cNvPr id="535" name="Straight Connector 534"/>
              <p:cNvCxnSpPr>
                <a:endCxn id="536"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36" name="Can 535"/>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532" name="Group 531"/>
            <p:cNvGrpSpPr/>
            <p:nvPr/>
          </p:nvGrpSpPr>
          <p:grpSpPr>
            <a:xfrm>
              <a:off x="6172200" y="6197799"/>
              <a:ext cx="2755282" cy="50601"/>
              <a:chOff x="6157975" y="5702058"/>
              <a:chExt cx="2755282" cy="50601"/>
            </a:xfrm>
          </p:grpSpPr>
          <p:cxnSp>
            <p:nvCxnSpPr>
              <p:cNvPr id="533" name="Straight Connector 532"/>
              <p:cNvCxnSpPr>
                <a:endCxn id="534"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534" name="Can 533"/>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sp>
        <p:nvSpPr>
          <p:cNvPr id="1058" name="Right Brace 1057"/>
          <p:cNvSpPr/>
          <p:nvPr/>
        </p:nvSpPr>
        <p:spPr>
          <a:xfrm rot="16200000">
            <a:off x="2951078" y="1133893"/>
            <a:ext cx="268941" cy="1860747"/>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60" name="Rounded Rectangle 1059"/>
          <p:cNvSpPr/>
          <p:nvPr/>
        </p:nvSpPr>
        <p:spPr>
          <a:xfrm>
            <a:off x="407165" y="2229273"/>
            <a:ext cx="814017" cy="1859498"/>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1" name="TextBox 1060"/>
          <p:cNvSpPr txBox="1"/>
          <p:nvPr/>
        </p:nvSpPr>
        <p:spPr>
          <a:xfrm>
            <a:off x="1011501" y="3140764"/>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Protected Circuits</a:t>
            </a:r>
          </a:p>
        </p:txBody>
      </p:sp>
      <p:sp>
        <p:nvSpPr>
          <p:cNvPr id="1062" name="TextBox 1061"/>
          <p:cNvSpPr txBox="1"/>
          <p:nvPr/>
        </p:nvSpPr>
        <p:spPr>
          <a:xfrm>
            <a:off x="1168522" y="2668229"/>
            <a:ext cx="998887" cy="36670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063" name="Group 1062"/>
          <p:cNvGrpSpPr/>
          <p:nvPr/>
        </p:nvGrpSpPr>
        <p:grpSpPr>
          <a:xfrm>
            <a:off x="1104433" y="2588251"/>
            <a:ext cx="1000679" cy="561058"/>
            <a:chOff x="6157975" y="5702058"/>
            <a:chExt cx="2769507" cy="546342"/>
          </a:xfrm>
        </p:grpSpPr>
        <p:grpSp>
          <p:nvGrpSpPr>
            <p:cNvPr id="1064" name="Group 1063"/>
            <p:cNvGrpSpPr/>
            <p:nvPr/>
          </p:nvGrpSpPr>
          <p:grpSpPr>
            <a:xfrm>
              <a:off x="6157975" y="5702058"/>
              <a:ext cx="2755282" cy="50601"/>
              <a:chOff x="6157975" y="5702058"/>
              <a:chExt cx="2755282" cy="50601"/>
            </a:xfrm>
          </p:grpSpPr>
          <p:cxnSp>
            <p:nvCxnSpPr>
              <p:cNvPr id="1068" name="Straight Connector 1067"/>
              <p:cNvCxnSpPr>
                <a:endCxn id="1069"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069" name="Can 1068"/>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1065" name="Group 1064"/>
            <p:cNvGrpSpPr/>
            <p:nvPr/>
          </p:nvGrpSpPr>
          <p:grpSpPr>
            <a:xfrm>
              <a:off x="6172200" y="6197799"/>
              <a:ext cx="2755282" cy="50601"/>
              <a:chOff x="6157975" y="5702058"/>
              <a:chExt cx="2755282" cy="50601"/>
            </a:xfrm>
          </p:grpSpPr>
          <p:cxnSp>
            <p:nvCxnSpPr>
              <p:cNvPr id="1066" name="Straight Connector 1065"/>
              <p:cNvCxnSpPr>
                <a:endCxn id="1067" idx="1"/>
              </p:cNvCxnSpPr>
              <p:nvPr/>
            </p:nvCxnSpPr>
            <p:spPr>
              <a:xfrm flipV="1">
                <a:off x="6157975" y="5727360"/>
                <a:ext cx="2755282" cy="9897"/>
              </a:xfrm>
              <a:prstGeom prst="line">
                <a:avLst/>
              </a:prstGeom>
              <a:ln w="123825" cmpd="dbl">
                <a:prstDash val="solid"/>
              </a:ln>
              <a:effectLst/>
            </p:spPr>
            <p:style>
              <a:lnRef idx="2">
                <a:schemeClr val="accent3"/>
              </a:lnRef>
              <a:fillRef idx="0">
                <a:schemeClr val="accent3"/>
              </a:fillRef>
              <a:effectRef idx="1">
                <a:schemeClr val="accent3"/>
              </a:effectRef>
              <a:fontRef idx="minor">
                <a:schemeClr val="tx1"/>
              </a:fontRef>
            </p:style>
          </p:cxnSp>
          <p:sp>
            <p:nvSpPr>
              <p:cNvPr id="1067" name="Can 1066"/>
              <p:cNvSpPr/>
              <p:nvPr/>
            </p:nvSpPr>
            <p:spPr>
              <a:xfrm rot="5400000">
                <a:off x="7517007" y="4356410"/>
                <a:ext cx="50601" cy="2741898"/>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grpSp>
        <p:nvGrpSpPr>
          <p:cNvPr id="1077" name="Group 1076"/>
          <p:cNvGrpSpPr/>
          <p:nvPr/>
        </p:nvGrpSpPr>
        <p:grpSpPr>
          <a:xfrm>
            <a:off x="450145" y="2468087"/>
            <a:ext cx="731504" cy="894055"/>
            <a:chOff x="3451239" y="3343961"/>
            <a:chExt cx="780199" cy="994851"/>
          </a:xfrm>
        </p:grpSpPr>
        <p:grpSp>
          <p:nvGrpSpPr>
            <p:cNvPr id="1078" name="Group 1077"/>
            <p:cNvGrpSpPr/>
            <p:nvPr/>
          </p:nvGrpSpPr>
          <p:grpSpPr>
            <a:xfrm>
              <a:off x="3781031" y="3496755"/>
              <a:ext cx="160014" cy="217634"/>
              <a:chOff x="3117852" y="3657600"/>
              <a:chExt cx="160014" cy="217634"/>
            </a:xfrm>
          </p:grpSpPr>
          <p:grpSp>
            <p:nvGrpSpPr>
              <p:cNvPr id="1199" name="Group 1198"/>
              <p:cNvGrpSpPr/>
              <p:nvPr/>
            </p:nvGrpSpPr>
            <p:grpSpPr>
              <a:xfrm>
                <a:off x="3117852" y="3657600"/>
                <a:ext cx="160014" cy="103503"/>
                <a:chOff x="3117852" y="3657600"/>
                <a:chExt cx="160014" cy="103503"/>
              </a:xfrm>
            </p:grpSpPr>
            <p:grpSp>
              <p:nvGrpSpPr>
                <p:cNvPr id="1207" name="Group 1206"/>
                <p:cNvGrpSpPr/>
                <p:nvPr/>
              </p:nvGrpSpPr>
              <p:grpSpPr>
                <a:xfrm>
                  <a:off x="3117852" y="3657600"/>
                  <a:ext cx="160014" cy="45719"/>
                  <a:chOff x="3117852" y="3657600"/>
                  <a:chExt cx="533400" cy="152402"/>
                </a:xfrm>
              </p:grpSpPr>
              <p:sp>
                <p:nvSpPr>
                  <p:cNvPr id="1211" name="Rectangle 12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12" name="Rectangle 12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208" name="Group 1207"/>
                <p:cNvGrpSpPr/>
                <p:nvPr/>
              </p:nvGrpSpPr>
              <p:grpSpPr>
                <a:xfrm>
                  <a:off x="3117852" y="3715384"/>
                  <a:ext cx="160014" cy="45719"/>
                  <a:chOff x="3117852" y="3657600"/>
                  <a:chExt cx="533400" cy="152402"/>
                </a:xfrm>
              </p:grpSpPr>
              <p:sp>
                <p:nvSpPr>
                  <p:cNvPr id="1209" name="Rectangle 120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10" name="Rectangle 120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200" name="Group 1199"/>
              <p:cNvGrpSpPr/>
              <p:nvPr/>
            </p:nvGrpSpPr>
            <p:grpSpPr>
              <a:xfrm>
                <a:off x="3117852" y="3771731"/>
                <a:ext cx="160014" cy="103503"/>
                <a:chOff x="3270252" y="3810000"/>
                <a:chExt cx="160014" cy="103503"/>
              </a:xfrm>
            </p:grpSpPr>
            <p:grpSp>
              <p:nvGrpSpPr>
                <p:cNvPr id="1201" name="Group 1200"/>
                <p:cNvGrpSpPr/>
                <p:nvPr/>
              </p:nvGrpSpPr>
              <p:grpSpPr>
                <a:xfrm>
                  <a:off x="3270252" y="3810000"/>
                  <a:ext cx="160014" cy="45719"/>
                  <a:chOff x="3117852" y="3657600"/>
                  <a:chExt cx="533400" cy="152402"/>
                </a:xfrm>
              </p:grpSpPr>
              <p:sp>
                <p:nvSpPr>
                  <p:cNvPr id="1205" name="Rectangle 12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6" name="Rectangle 12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202" name="Group 1201"/>
                <p:cNvGrpSpPr/>
                <p:nvPr/>
              </p:nvGrpSpPr>
              <p:grpSpPr>
                <a:xfrm>
                  <a:off x="3270252" y="3867784"/>
                  <a:ext cx="160014" cy="45719"/>
                  <a:chOff x="3117852" y="3657600"/>
                  <a:chExt cx="533400" cy="152402"/>
                </a:xfrm>
              </p:grpSpPr>
              <p:sp>
                <p:nvSpPr>
                  <p:cNvPr id="1203" name="Rectangle 120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4" name="Rectangle 120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79" name="Group 1078"/>
            <p:cNvGrpSpPr/>
            <p:nvPr/>
          </p:nvGrpSpPr>
          <p:grpSpPr>
            <a:xfrm>
              <a:off x="3519054" y="3496755"/>
              <a:ext cx="160014" cy="217634"/>
              <a:chOff x="3117852" y="3657600"/>
              <a:chExt cx="160014" cy="217634"/>
            </a:xfrm>
          </p:grpSpPr>
          <p:grpSp>
            <p:nvGrpSpPr>
              <p:cNvPr id="1185" name="Group 1184"/>
              <p:cNvGrpSpPr/>
              <p:nvPr/>
            </p:nvGrpSpPr>
            <p:grpSpPr>
              <a:xfrm>
                <a:off x="3117852" y="3657600"/>
                <a:ext cx="160014" cy="103503"/>
                <a:chOff x="3117852" y="3657600"/>
                <a:chExt cx="160014" cy="103503"/>
              </a:xfrm>
            </p:grpSpPr>
            <p:grpSp>
              <p:nvGrpSpPr>
                <p:cNvPr id="1193" name="Group 1192"/>
                <p:cNvGrpSpPr/>
                <p:nvPr/>
              </p:nvGrpSpPr>
              <p:grpSpPr>
                <a:xfrm>
                  <a:off x="3117852" y="3657600"/>
                  <a:ext cx="160014" cy="45719"/>
                  <a:chOff x="3117852" y="3657600"/>
                  <a:chExt cx="533400" cy="152402"/>
                </a:xfrm>
              </p:grpSpPr>
              <p:sp>
                <p:nvSpPr>
                  <p:cNvPr id="1197" name="Rectangle 11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8" name="Rectangle 11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94" name="Group 1193"/>
                <p:cNvGrpSpPr/>
                <p:nvPr/>
              </p:nvGrpSpPr>
              <p:grpSpPr>
                <a:xfrm>
                  <a:off x="3117852" y="3715384"/>
                  <a:ext cx="160014" cy="45719"/>
                  <a:chOff x="3117852" y="3657600"/>
                  <a:chExt cx="533400" cy="152402"/>
                </a:xfrm>
              </p:grpSpPr>
              <p:sp>
                <p:nvSpPr>
                  <p:cNvPr id="1195" name="Rectangle 119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6" name="Rectangle 119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86" name="Group 1185"/>
              <p:cNvGrpSpPr/>
              <p:nvPr/>
            </p:nvGrpSpPr>
            <p:grpSpPr>
              <a:xfrm>
                <a:off x="3117852" y="3771731"/>
                <a:ext cx="160014" cy="103503"/>
                <a:chOff x="3270252" y="3810000"/>
                <a:chExt cx="160014" cy="103503"/>
              </a:xfrm>
            </p:grpSpPr>
            <p:grpSp>
              <p:nvGrpSpPr>
                <p:cNvPr id="1187" name="Group 1186"/>
                <p:cNvGrpSpPr/>
                <p:nvPr/>
              </p:nvGrpSpPr>
              <p:grpSpPr>
                <a:xfrm>
                  <a:off x="3270252" y="3810000"/>
                  <a:ext cx="160014" cy="45719"/>
                  <a:chOff x="3117852" y="3657600"/>
                  <a:chExt cx="533400" cy="152402"/>
                </a:xfrm>
              </p:grpSpPr>
              <p:sp>
                <p:nvSpPr>
                  <p:cNvPr id="1191" name="Rectangle 11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2" name="Rectangle 11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88" name="Group 1187"/>
                <p:cNvGrpSpPr/>
                <p:nvPr/>
              </p:nvGrpSpPr>
              <p:grpSpPr>
                <a:xfrm>
                  <a:off x="3270252" y="3867784"/>
                  <a:ext cx="160014" cy="45719"/>
                  <a:chOff x="3117852" y="3657600"/>
                  <a:chExt cx="533400" cy="152402"/>
                </a:xfrm>
              </p:grpSpPr>
              <p:sp>
                <p:nvSpPr>
                  <p:cNvPr id="1189" name="Rectangle 11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0" name="Rectangle 11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0" name="Group 1079"/>
            <p:cNvGrpSpPr/>
            <p:nvPr/>
          </p:nvGrpSpPr>
          <p:grpSpPr>
            <a:xfrm>
              <a:off x="3624335" y="3495657"/>
              <a:ext cx="160014" cy="217634"/>
              <a:chOff x="3117852" y="3657600"/>
              <a:chExt cx="160014" cy="217634"/>
            </a:xfrm>
          </p:grpSpPr>
          <p:grpSp>
            <p:nvGrpSpPr>
              <p:cNvPr id="1171" name="Group 1170"/>
              <p:cNvGrpSpPr/>
              <p:nvPr/>
            </p:nvGrpSpPr>
            <p:grpSpPr>
              <a:xfrm>
                <a:off x="3117852" y="3657600"/>
                <a:ext cx="160014" cy="103503"/>
                <a:chOff x="3117852" y="3657600"/>
                <a:chExt cx="160014" cy="103503"/>
              </a:xfrm>
            </p:grpSpPr>
            <p:grpSp>
              <p:nvGrpSpPr>
                <p:cNvPr id="1179" name="Group 1178"/>
                <p:cNvGrpSpPr/>
                <p:nvPr/>
              </p:nvGrpSpPr>
              <p:grpSpPr>
                <a:xfrm>
                  <a:off x="3117852" y="3657600"/>
                  <a:ext cx="160014" cy="45719"/>
                  <a:chOff x="3117852" y="3657600"/>
                  <a:chExt cx="533400" cy="152402"/>
                </a:xfrm>
              </p:grpSpPr>
              <p:sp>
                <p:nvSpPr>
                  <p:cNvPr id="1183" name="Rectangle 11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4" name="Rectangle 11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80" name="Group 1179"/>
                <p:cNvGrpSpPr/>
                <p:nvPr/>
              </p:nvGrpSpPr>
              <p:grpSpPr>
                <a:xfrm>
                  <a:off x="3117852" y="3715384"/>
                  <a:ext cx="160014" cy="45719"/>
                  <a:chOff x="3117852" y="3657600"/>
                  <a:chExt cx="533400" cy="152402"/>
                </a:xfrm>
              </p:grpSpPr>
              <p:sp>
                <p:nvSpPr>
                  <p:cNvPr id="1181" name="Rectangle 118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2" name="Rectangle 118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72" name="Group 1171"/>
              <p:cNvGrpSpPr/>
              <p:nvPr/>
            </p:nvGrpSpPr>
            <p:grpSpPr>
              <a:xfrm>
                <a:off x="3117852" y="3771731"/>
                <a:ext cx="160014" cy="103503"/>
                <a:chOff x="3270252" y="3810000"/>
                <a:chExt cx="160014" cy="103503"/>
              </a:xfrm>
            </p:grpSpPr>
            <p:grpSp>
              <p:nvGrpSpPr>
                <p:cNvPr id="1173" name="Group 1172"/>
                <p:cNvGrpSpPr/>
                <p:nvPr/>
              </p:nvGrpSpPr>
              <p:grpSpPr>
                <a:xfrm>
                  <a:off x="3270252" y="3810000"/>
                  <a:ext cx="160014" cy="45719"/>
                  <a:chOff x="3117852" y="3657600"/>
                  <a:chExt cx="533400" cy="152402"/>
                </a:xfrm>
              </p:grpSpPr>
              <p:sp>
                <p:nvSpPr>
                  <p:cNvPr id="1177" name="Rectangle 11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8" name="Rectangle 11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74" name="Group 1173"/>
                <p:cNvGrpSpPr/>
                <p:nvPr/>
              </p:nvGrpSpPr>
              <p:grpSpPr>
                <a:xfrm>
                  <a:off x="3270252" y="3867784"/>
                  <a:ext cx="160014" cy="45719"/>
                  <a:chOff x="3117852" y="3657600"/>
                  <a:chExt cx="533400" cy="152402"/>
                </a:xfrm>
              </p:grpSpPr>
              <p:sp>
                <p:nvSpPr>
                  <p:cNvPr id="1175" name="Rectangle 11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6" name="Rectangle 11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1" name="Group 1080"/>
            <p:cNvGrpSpPr/>
            <p:nvPr/>
          </p:nvGrpSpPr>
          <p:grpSpPr>
            <a:xfrm>
              <a:off x="3886312" y="3495657"/>
              <a:ext cx="160014" cy="217634"/>
              <a:chOff x="3117852" y="3657600"/>
              <a:chExt cx="160014" cy="217634"/>
            </a:xfrm>
          </p:grpSpPr>
          <p:grpSp>
            <p:nvGrpSpPr>
              <p:cNvPr id="1157" name="Group 1156"/>
              <p:cNvGrpSpPr/>
              <p:nvPr/>
            </p:nvGrpSpPr>
            <p:grpSpPr>
              <a:xfrm>
                <a:off x="3117852" y="3657600"/>
                <a:ext cx="160014" cy="103503"/>
                <a:chOff x="3117852" y="3657600"/>
                <a:chExt cx="160014" cy="103503"/>
              </a:xfrm>
            </p:grpSpPr>
            <p:grpSp>
              <p:nvGrpSpPr>
                <p:cNvPr id="1165" name="Group 1164"/>
                <p:cNvGrpSpPr/>
                <p:nvPr/>
              </p:nvGrpSpPr>
              <p:grpSpPr>
                <a:xfrm>
                  <a:off x="3117852" y="3657600"/>
                  <a:ext cx="160014" cy="45719"/>
                  <a:chOff x="3117852" y="3657600"/>
                  <a:chExt cx="533400" cy="152402"/>
                </a:xfrm>
              </p:grpSpPr>
              <p:sp>
                <p:nvSpPr>
                  <p:cNvPr id="1169" name="Rectangle 11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0" name="Rectangle 11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66" name="Group 1165"/>
                <p:cNvGrpSpPr/>
                <p:nvPr/>
              </p:nvGrpSpPr>
              <p:grpSpPr>
                <a:xfrm>
                  <a:off x="3117852" y="3715384"/>
                  <a:ext cx="160014" cy="45719"/>
                  <a:chOff x="3117852" y="3657600"/>
                  <a:chExt cx="533400" cy="152402"/>
                </a:xfrm>
              </p:grpSpPr>
              <p:sp>
                <p:nvSpPr>
                  <p:cNvPr id="1167" name="Rectangle 116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8" name="Rectangle 116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58" name="Group 1157"/>
              <p:cNvGrpSpPr/>
              <p:nvPr/>
            </p:nvGrpSpPr>
            <p:grpSpPr>
              <a:xfrm>
                <a:off x="3117852" y="3771731"/>
                <a:ext cx="160014" cy="103503"/>
                <a:chOff x="3270252" y="3810000"/>
                <a:chExt cx="160014" cy="103503"/>
              </a:xfrm>
            </p:grpSpPr>
            <p:grpSp>
              <p:nvGrpSpPr>
                <p:cNvPr id="1159" name="Group 1158"/>
                <p:cNvGrpSpPr/>
                <p:nvPr/>
              </p:nvGrpSpPr>
              <p:grpSpPr>
                <a:xfrm>
                  <a:off x="3270252" y="3810000"/>
                  <a:ext cx="160014" cy="45719"/>
                  <a:chOff x="3117852" y="3657600"/>
                  <a:chExt cx="533400" cy="152402"/>
                </a:xfrm>
              </p:grpSpPr>
              <p:sp>
                <p:nvSpPr>
                  <p:cNvPr id="1163" name="Rectangle 11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4" name="Rectangle 11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60" name="Group 1159"/>
                <p:cNvGrpSpPr/>
                <p:nvPr/>
              </p:nvGrpSpPr>
              <p:grpSpPr>
                <a:xfrm>
                  <a:off x="3270252" y="3867784"/>
                  <a:ext cx="160014" cy="45719"/>
                  <a:chOff x="3117852" y="3657600"/>
                  <a:chExt cx="533400" cy="152402"/>
                </a:xfrm>
              </p:grpSpPr>
              <p:sp>
                <p:nvSpPr>
                  <p:cNvPr id="1161" name="Rectangle 11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2" name="Rectangle 11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82" name="Group 1081"/>
            <p:cNvGrpSpPr/>
            <p:nvPr/>
          </p:nvGrpSpPr>
          <p:grpSpPr>
            <a:xfrm>
              <a:off x="3500268" y="3762881"/>
              <a:ext cx="693677" cy="510824"/>
              <a:chOff x="2355850" y="3784939"/>
              <a:chExt cx="693677" cy="510824"/>
            </a:xfrm>
          </p:grpSpPr>
          <p:grpSp>
            <p:nvGrpSpPr>
              <p:cNvPr id="1097" name="Group 1096"/>
              <p:cNvGrpSpPr/>
              <p:nvPr/>
            </p:nvGrpSpPr>
            <p:grpSpPr>
              <a:xfrm>
                <a:off x="2617827" y="3784939"/>
                <a:ext cx="160014" cy="217634"/>
                <a:chOff x="3117852" y="3657600"/>
                <a:chExt cx="160014" cy="217634"/>
              </a:xfrm>
            </p:grpSpPr>
            <p:grpSp>
              <p:nvGrpSpPr>
                <p:cNvPr id="1143" name="Group 1142"/>
                <p:cNvGrpSpPr/>
                <p:nvPr/>
              </p:nvGrpSpPr>
              <p:grpSpPr>
                <a:xfrm>
                  <a:off x="3117852" y="3657600"/>
                  <a:ext cx="160014" cy="103503"/>
                  <a:chOff x="3117852" y="3657600"/>
                  <a:chExt cx="160014" cy="103503"/>
                </a:xfrm>
              </p:grpSpPr>
              <p:grpSp>
                <p:nvGrpSpPr>
                  <p:cNvPr id="1151" name="Group 1150"/>
                  <p:cNvGrpSpPr/>
                  <p:nvPr/>
                </p:nvGrpSpPr>
                <p:grpSpPr>
                  <a:xfrm>
                    <a:off x="3117852" y="3657600"/>
                    <a:ext cx="160014" cy="45719"/>
                    <a:chOff x="3117852" y="3657600"/>
                    <a:chExt cx="533400" cy="152402"/>
                  </a:xfrm>
                </p:grpSpPr>
                <p:sp>
                  <p:nvSpPr>
                    <p:cNvPr id="1155" name="Rectangle 11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6" name="Rectangle 11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52" name="Group 1151"/>
                  <p:cNvGrpSpPr/>
                  <p:nvPr/>
                </p:nvGrpSpPr>
                <p:grpSpPr>
                  <a:xfrm>
                    <a:off x="3117852" y="3715384"/>
                    <a:ext cx="160014" cy="45719"/>
                    <a:chOff x="3117852" y="3657600"/>
                    <a:chExt cx="533400" cy="152402"/>
                  </a:xfrm>
                </p:grpSpPr>
                <p:sp>
                  <p:nvSpPr>
                    <p:cNvPr id="1153" name="Rectangle 115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4" name="Rectangle 115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44" name="Group 1143"/>
                <p:cNvGrpSpPr/>
                <p:nvPr/>
              </p:nvGrpSpPr>
              <p:grpSpPr>
                <a:xfrm>
                  <a:off x="3117852" y="3771731"/>
                  <a:ext cx="160014" cy="103503"/>
                  <a:chOff x="3270252" y="3810000"/>
                  <a:chExt cx="160014" cy="103503"/>
                </a:xfrm>
              </p:grpSpPr>
              <p:grpSp>
                <p:nvGrpSpPr>
                  <p:cNvPr id="1145" name="Group 1144"/>
                  <p:cNvGrpSpPr/>
                  <p:nvPr/>
                </p:nvGrpSpPr>
                <p:grpSpPr>
                  <a:xfrm>
                    <a:off x="3270252" y="3810000"/>
                    <a:ext cx="160014" cy="45719"/>
                    <a:chOff x="3117852" y="3657600"/>
                    <a:chExt cx="533400" cy="152402"/>
                  </a:xfrm>
                </p:grpSpPr>
                <p:sp>
                  <p:nvSpPr>
                    <p:cNvPr id="1149" name="Rectangle 11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0" name="Rectangle 11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46" name="Group 1145"/>
                  <p:cNvGrpSpPr/>
                  <p:nvPr/>
                </p:nvGrpSpPr>
                <p:grpSpPr>
                  <a:xfrm>
                    <a:off x="3270252" y="3867784"/>
                    <a:ext cx="160014" cy="45719"/>
                    <a:chOff x="3117852" y="3657600"/>
                    <a:chExt cx="533400" cy="152402"/>
                  </a:xfrm>
                </p:grpSpPr>
                <p:sp>
                  <p:nvSpPr>
                    <p:cNvPr id="1147" name="Rectangle 11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8" name="Rectangle 11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98" name="Group 1097"/>
              <p:cNvGrpSpPr/>
              <p:nvPr/>
            </p:nvGrpSpPr>
            <p:grpSpPr>
              <a:xfrm>
                <a:off x="2355850" y="3784939"/>
                <a:ext cx="160014" cy="217634"/>
                <a:chOff x="3117852" y="3657600"/>
                <a:chExt cx="160014" cy="217634"/>
              </a:xfrm>
            </p:grpSpPr>
            <p:grpSp>
              <p:nvGrpSpPr>
                <p:cNvPr id="1129" name="Group 1128"/>
                <p:cNvGrpSpPr/>
                <p:nvPr/>
              </p:nvGrpSpPr>
              <p:grpSpPr>
                <a:xfrm>
                  <a:off x="3117852" y="3657600"/>
                  <a:ext cx="160014" cy="103503"/>
                  <a:chOff x="3117852" y="3657600"/>
                  <a:chExt cx="160014" cy="103503"/>
                </a:xfrm>
              </p:grpSpPr>
              <p:grpSp>
                <p:nvGrpSpPr>
                  <p:cNvPr id="1137" name="Group 1136"/>
                  <p:cNvGrpSpPr/>
                  <p:nvPr/>
                </p:nvGrpSpPr>
                <p:grpSpPr>
                  <a:xfrm>
                    <a:off x="3117852" y="3657600"/>
                    <a:ext cx="160014" cy="45719"/>
                    <a:chOff x="3117852" y="3657600"/>
                    <a:chExt cx="533400" cy="152402"/>
                  </a:xfrm>
                </p:grpSpPr>
                <p:sp>
                  <p:nvSpPr>
                    <p:cNvPr id="1141" name="Rectangle 11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2" name="Rectangle 11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38" name="Group 1137"/>
                  <p:cNvGrpSpPr/>
                  <p:nvPr/>
                </p:nvGrpSpPr>
                <p:grpSpPr>
                  <a:xfrm>
                    <a:off x="3117852" y="3715384"/>
                    <a:ext cx="160014" cy="45719"/>
                    <a:chOff x="3117852" y="3657600"/>
                    <a:chExt cx="533400" cy="152402"/>
                  </a:xfrm>
                </p:grpSpPr>
                <p:sp>
                  <p:nvSpPr>
                    <p:cNvPr id="1139" name="Rectangle 11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0" name="Rectangle 11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30" name="Group 1129"/>
                <p:cNvGrpSpPr/>
                <p:nvPr/>
              </p:nvGrpSpPr>
              <p:grpSpPr>
                <a:xfrm>
                  <a:off x="3117852" y="3771731"/>
                  <a:ext cx="160014" cy="103503"/>
                  <a:chOff x="3270252" y="3810000"/>
                  <a:chExt cx="160014" cy="103503"/>
                </a:xfrm>
              </p:grpSpPr>
              <p:grpSp>
                <p:nvGrpSpPr>
                  <p:cNvPr id="1131" name="Group 1130"/>
                  <p:cNvGrpSpPr/>
                  <p:nvPr/>
                </p:nvGrpSpPr>
                <p:grpSpPr>
                  <a:xfrm>
                    <a:off x="3270252" y="3810000"/>
                    <a:ext cx="160014" cy="45719"/>
                    <a:chOff x="3117852" y="3657600"/>
                    <a:chExt cx="533400" cy="152402"/>
                  </a:xfrm>
                </p:grpSpPr>
                <p:sp>
                  <p:nvSpPr>
                    <p:cNvPr id="1135" name="Rectangle 11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6" name="Rectangle 11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32" name="Group 1131"/>
                  <p:cNvGrpSpPr/>
                  <p:nvPr/>
                </p:nvGrpSpPr>
                <p:grpSpPr>
                  <a:xfrm>
                    <a:off x="3270252" y="3867784"/>
                    <a:ext cx="160014" cy="45719"/>
                    <a:chOff x="3117852" y="3657600"/>
                    <a:chExt cx="533400" cy="152402"/>
                  </a:xfrm>
                </p:grpSpPr>
                <p:sp>
                  <p:nvSpPr>
                    <p:cNvPr id="1133" name="Rectangle 11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4" name="Rectangle 11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099" name="Group 1098"/>
              <p:cNvGrpSpPr/>
              <p:nvPr/>
            </p:nvGrpSpPr>
            <p:grpSpPr>
              <a:xfrm>
                <a:off x="2627536" y="4078129"/>
                <a:ext cx="160014" cy="217634"/>
                <a:chOff x="3117852" y="3657600"/>
                <a:chExt cx="160014" cy="217634"/>
              </a:xfrm>
            </p:grpSpPr>
            <p:grpSp>
              <p:nvGrpSpPr>
                <p:cNvPr id="1115" name="Group 1114"/>
                <p:cNvGrpSpPr/>
                <p:nvPr/>
              </p:nvGrpSpPr>
              <p:grpSpPr>
                <a:xfrm>
                  <a:off x="3117852" y="3657600"/>
                  <a:ext cx="160014" cy="103503"/>
                  <a:chOff x="3117852" y="3657600"/>
                  <a:chExt cx="160014" cy="103503"/>
                </a:xfrm>
              </p:grpSpPr>
              <p:grpSp>
                <p:nvGrpSpPr>
                  <p:cNvPr id="1123" name="Group 1122"/>
                  <p:cNvGrpSpPr/>
                  <p:nvPr/>
                </p:nvGrpSpPr>
                <p:grpSpPr>
                  <a:xfrm>
                    <a:off x="3117852" y="3657600"/>
                    <a:ext cx="160014" cy="45719"/>
                    <a:chOff x="3117852" y="3657600"/>
                    <a:chExt cx="533400" cy="152402"/>
                  </a:xfrm>
                </p:grpSpPr>
                <p:sp>
                  <p:nvSpPr>
                    <p:cNvPr id="1127" name="Rectangle 11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8" name="Rectangle 11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24" name="Group 1123"/>
                  <p:cNvGrpSpPr/>
                  <p:nvPr/>
                </p:nvGrpSpPr>
                <p:grpSpPr>
                  <a:xfrm>
                    <a:off x="3117852" y="3715384"/>
                    <a:ext cx="160014" cy="45719"/>
                    <a:chOff x="3117852" y="3657600"/>
                    <a:chExt cx="533400" cy="152402"/>
                  </a:xfrm>
                </p:grpSpPr>
                <p:sp>
                  <p:nvSpPr>
                    <p:cNvPr id="1125" name="Rectangle 11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6" name="Rectangle 11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16" name="Group 1115"/>
                <p:cNvGrpSpPr/>
                <p:nvPr/>
              </p:nvGrpSpPr>
              <p:grpSpPr>
                <a:xfrm>
                  <a:off x="3117852" y="3771731"/>
                  <a:ext cx="160014" cy="103503"/>
                  <a:chOff x="3270252" y="3810000"/>
                  <a:chExt cx="160014" cy="103503"/>
                </a:xfrm>
              </p:grpSpPr>
              <p:grpSp>
                <p:nvGrpSpPr>
                  <p:cNvPr id="1117" name="Group 1116"/>
                  <p:cNvGrpSpPr/>
                  <p:nvPr/>
                </p:nvGrpSpPr>
                <p:grpSpPr>
                  <a:xfrm>
                    <a:off x="3270252" y="3810000"/>
                    <a:ext cx="160014" cy="45719"/>
                    <a:chOff x="3117852" y="3657600"/>
                    <a:chExt cx="533400" cy="152402"/>
                  </a:xfrm>
                </p:grpSpPr>
                <p:sp>
                  <p:nvSpPr>
                    <p:cNvPr id="1121" name="Rectangle 11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2" name="Rectangle 11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8" name="Group 1117"/>
                  <p:cNvGrpSpPr/>
                  <p:nvPr/>
                </p:nvGrpSpPr>
                <p:grpSpPr>
                  <a:xfrm>
                    <a:off x="3270252" y="3867784"/>
                    <a:ext cx="160014" cy="45719"/>
                    <a:chOff x="3117852" y="3657600"/>
                    <a:chExt cx="533400" cy="152402"/>
                  </a:xfrm>
                </p:grpSpPr>
                <p:sp>
                  <p:nvSpPr>
                    <p:cNvPr id="1119" name="Rectangle 11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0" name="Rectangle 11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100" name="Group 1099"/>
              <p:cNvGrpSpPr/>
              <p:nvPr/>
            </p:nvGrpSpPr>
            <p:grpSpPr>
              <a:xfrm>
                <a:off x="2889513" y="4078129"/>
                <a:ext cx="160014" cy="217634"/>
                <a:chOff x="3117852" y="3657600"/>
                <a:chExt cx="160014" cy="217634"/>
              </a:xfrm>
            </p:grpSpPr>
            <p:grpSp>
              <p:nvGrpSpPr>
                <p:cNvPr id="1101" name="Group 1100"/>
                <p:cNvGrpSpPr/>
                <p:nvPr/>
              </p:nvGrpSpPr>
              <p:grpSpPr>
                <a:xfrm>
                  <a:off x="3117852" y="3657600"/>
                  <a:ext cx="160014" cy="103503"/>
                  <a:chOff x="3117852" y="3657600"/>
                  <a:chExt cx="160014" cy="103503"/>
                </a:xfrm>
              </p:grpSpPr>
              <p:grpSp>
                <p:nvGrpSpPr>
                  <p:cNvPr id="1109" name="Group 1108"/>
                  <p:cNvGrpSpPr/>
                  <p:nvPr/>
                </p:nvGrpSpPr>
                <p:grpSpPr>
                  <a:xfrm>
                    <a:off x="3117852" y="3657600"/>
                    <a:ext cx="160014" cy="45719"/>
                    <a:chOff x="3117852" y="3657600"/>
                    <a:chExt cx="533400" cy="152402"/>
                  </a:xfrm>
                </p:grpSpPr>
                <p:sp>
                  <p:nvSpPr>
                    <p:cNvPr id="1113" name="Rectangle 11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4" name="Rectangle 11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0" name="Group 1109"/>
                  <p:cNvGrpSpPr/>
                  <p:nvPr/>
                </p:nvGrpSpPr>
                <p:grpSpPr>
                  <a:xfrm>
                    <a:off x="3117852" y="3715384"/>
                    <a:ext cx="160014" cy="45719"/>
                    <a:chOff x="3117852" y="3657600"/>
                    <a:chExt cx="533400" cy="152402"/>
                  </a:xfrm>
                </p:grpSpPr>
                <p:sp>
                  <p:nvSpPr>
                    <p:cNvPr id="1111" name="Rectangle 11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2" name="Rectangle 11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02" name="Group 1101"/>
                <p:cNvGrpSpPr/>
                <p:nvPr/>
              </p:nvGrpSpPr>
              <p:grpSpPr>
                <a:xfrm>
                  <a:off x="3117852" y="3771731"/>
                  <a:ext cx="160014" cy="103503"/>
                  <a:chOff x="3270252" y="3810000"/>
                  <a:chExt cx="160014" cy="103503"/>
                </a:xfrm>
              </p:grpSpPr>
              <p:grpSp>
                <p:nvGrpSpPr>
                  <p:cNvPr id="1103" name="Group 1102"/>
                  <p:cNvGrpSpPr/>
                  <p:nvPr/>
                </p:nvGrpSpPr>
                <p:grpSpPr>
                  <a:xfrm>
                    <a:off x="3270252" y="3810000"/>
                    <a:ext cx="160014" cy="45719"/>
                    <a:chOff x="3117852" y="3657600"/>
                    <a:chExt cx="533400" cy="152402"/>
                  </a:xfrm>
                </p:grpSpPr>
                <p:sp>
                  <p:nvSpPr>
                    <p:cNvPr id="1107" name="Rectangle 11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8" name="Rectangle 11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04" name="Group 1103"/>
                  <p:cNvGrpSpPr/>
                  <p:nvPr/>
                </p:nvGrpSpPr>
                <p:grpSpPr>
                  <a:xfrm>
                    <a:off x="3270252" y="3867784"/>
                    <a:ext cx="160014" cy="45719"/>
                    <a:chOff x="3117852" y="3657600"/>
                    <a:chExt cx="533400" cy="152402"/>
                  </a:xfrm>
                </p:grpSpPr>
                <p:sp>
                  <p:nvSpPr>
                    <p:cNvPr id="1105" name="Rectangle 11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6" name="Rectangle 11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1083" name="Rectangle 108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4" name="Rectangle 108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5" name="Rectangle 108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6" name="Rectangle 108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7" name="Rectangle 108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8" name="Rectangle 108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89" name="Rectangle 108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090" name="Rectangle 108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1091" name="Group 109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093" name="Rectangle 109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4" name="Rectangle 109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5" name="Rectangle 109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096" name="Rectangle 109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1092" name="Straight Connector 109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1213" name="Right Brace 1212"/>
          <p:cNvSpPr/>
          <p:nvPr/>
        </p:nvSpPr>
        <p:spPr>
          <a:xfrm rot="16200000">
            <a:off x="1305358" y="1339298"/>
            <a:ext cx="268941" cy="1449941"/>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45" name="Group 544"/>
          <p:cNvGrpSpPr/>
          <p:nvPr/>
        </p:nvGrpSpPr>
        <p:grpSpPr>
          <a:xfrm>
            <a:off x="2082491" y="2468087"/>
            <a:ext cx="731504" cy="903223"/>
            <a:chOff x="3451239" y="3343961"/>
            <a:chExt cx="780199" cy="994851"/>
          </a:xfrm>
        </p:grpSpPr>
        <p:grpSp>
          <p:nvGrpSpPr>
            <p:cNvPr id="546" name="Group 545"/>
            <p:cNvGrpSpPr/>
            <p:nvPr/>
          </p:nvGrpSpPr>
          <p:grpSpPr>
            <a:xfrm>
              <a:off x="3781031" y="3496755"/>
              <a:ext cx="160014" cy="217634"/>
              <a:chOff x="3117852" y="3657600"/>
              <a:chExt cx="160014" cy="217634"/>
            </a:xfrm>
          </p:grpSpPr>
          <p:grpSp>
            <p:nvGrpSpPr>
              <p:cNvPr id="1044" name="Group 1043"/>
              <p:cNvGrpSpPr/>
              <p:nvPr/>
            </p:nvGrpSpPr>
            <p:grpSpPr>
              <a:xfrm>
                <a:off x="3117852" y="3657600"/>
                <a:ext cx="160014" cy="103503"/>
                <a:chOff x="3117852" y="3657600"/>
                <a:chExt cx="160014" cy="103503"/>
              </a:xfrm>
            </p:grpSpPr>
            <p:grpSp>
              <p:nvGrpSpPr>
                <p:cNvPr id="1052" name="Group 1051"/>
                <p:cNvGrpSpPr/>
                <p:nvPr/>
              </p:nvGrpSpPr>
              <p:grpSpPr>
                <a:xfrm>
                  <a:off x="3117852" y="3657600"/>
                  <a:ext cx="160014" cy="45719"/>
                  <a:chOff x="3117852" y="3657600"/>
                  <a:chExt cx="533400" cy="152402"/>
                </a:xfrm>
              </p:grpSpPr>
              <p:sp>
                <p:nvSpPr>
                  <p:cNvPr id="1056" name="Rectangle 10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7" name="Rectangle 10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53" name="Group 1052"/>
                <p:cNvGrpSpPr/>
                <p:nvPr/>
              </p:nvGrpSpPr>
              <p:grpSpPr>
                <a:xfrm>
                  <a:off x="3117852" y="3715384"/>
                  <a:ext cx="160014" cy="45719"/>
                  <a:chOff x="3117852" y="3657600"/>
                  <a:chExt cx="533400" cy="152402"/>
                </a:xfrm>
              </p:grpSpPr>
              <p:sp>
                <p:nvSpPr>
                  <p:cNvPr id="1054" name="Rectangle 10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5" name="Rectangle 10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45" name="Group 1044"/>
              <p:cNvGrpSpPr/>
              <p:nvPr/>
            </p:nvGrpSpPr>
            <p:grpSpPr>
              <a:xfrm>
                <a:off x="3117852" y="3771731"/>
                <a:ext cx="160014" cy="103503"/>
                <a:chOff x="3270252" y="3810000"/>
                <a:chExt cx="160014" cy="103503"/>
              </a:xfrm>
            </p:grpSpPr>
            <p:grpSp>
              <p:nvGrpSpPr>
                <p:cNvPr id="1046" name="Group 1045"/>
                <p:cNvGrpSpPr/>
                <p:nvPr/>
              </p:nvGrpSpPr>
              <p:grpSpPr>
                <a:xfrm>
                  <a:off x="3270252" y="3810000"/>
                  <a:ext cx="160014" cy="45719"/>
                  <a:chOff x="3117852" y="3657600"/>
                  <a:chExt cx="533400" cy="152402"/>
                </a:xfrm>
              </p:grpSpPr>
              <p:sp>
                <p:nvSpPr>
                  <p:cNvPr id="1050" name="Rectangle 10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1" name="Rectangle 10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47" name="Group 1046"/>
                <p:cNvGrpSpPr/>
                <p:nvPr/>
              </p:nvGrpSpPr>
              <p:grpSpPr>
                <a:xfrm>
                  <a:off x="3270252" y="3867784"/>
                  <a:ext cx="160014" cy="45719"/>
                  <a:chOff x="3117852" y="3657600"/>
                  <a:chExt cx="533400" cy="152402"/>
                </a:xfrm>
              </p:grpSpPr>
              <p:sp>
                <p:nvSpPr>
                  <p:cNvPr id="1048" name="Rectangle 10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9" name="Rectangle 10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47" name="Group 546"/>
            <p:cNvGrpSpPr/>
            <p:nvPr/>
          </p:nvGrpSpPr>
          <p:grpSpPr>
            <a:xfrm>
              <a:off x="3519054" y="3496755"/>
              <a:ext cx="160014" cy="217634"/>
              <a:chOff x="3117852" y="3657600"/>
              <a:chExt cx="160014" cy="217634"/>
            </a:xfrm>
          </p:grpSpPr>
          <p:grpSp>
            <p:nvGrpSpPr>
              <p:cNvPr id="1030" name="Group 1029"/>
              <p:cNvGrpSpPr/>
              <p:nvPr/>
            </p:nvGrpSpPr>
            <p:grpSpPr>
              <a:xfrm>
                <a:off x="3117852" y="3657600"/>
                <a:ext cx="160014" cy="103503"/>
                <a:chOff x="3117852" y="3657600"/>
                <a:chExt cx="160014" cy="103503"/>
              </a:xfrm>
            </p:grpSpPr>
            <p:grpSp>
              <p:nvGrpSpPr>
                <p:cNvPr id="1038" name="Group 1037"/>
                <p:cNvGrpSpPr/>
                <p:nvPr/>
              </p:nvGrpSpPr>
              <p:grpSpPr>
                <a:xfrm>
                  <a:off x="3117852" y="3657600"/>
                  <a:ext cx="160014" cy="45719"/>
                  <a:chOff x="3117852" y="3657600"/>
                  <a:chExt cx="533400" cy="152402"/>
                </a:xfrm>
              </p:grpSpPr>
              <p:sp>
                <p:nvSpPr>
                  <p:cNvPr id="1042" name="Rectangle 10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3" name="Rectangle 10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39" name="Group 1038"/>
                <p:cNvGrpSpPr/>
                <p:nvPr/>
              </p:nvGrpSpPr>
              <p:grpSpPr>
                <a:xfrm>
                  <a:off x="3117852" y="3715384"/>
                  <a:ext cx="160014" cy="45719"/>
                  <a:chOff x="3117852" y="3657600"/>
                  <a:chExt cx="533400" cy="152402"/>
                </a:xfrm>
              </p:grpSpPr>
              <p:sp>
                <p:nvSpPr>
                  <p:cNvPr id="1040" name="Rectangle 10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1" name="Rectangle 10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31" name="Group 1030"/>
              <p:cNvGrpSpPr/>
              <p:nvPr/>
            </p:nvGrpSpPr>
            <p:grpSpPr>
              <a:xfrm>
                <a:off x="3117852" y="3771731"/>
                <a:ext cx="160014" cy="103503"/>
                <a:chOff x="3270252" y="3810000"/>
                <a:chExt cx="160014" cy="103503"/>
              </a:xfrm>
            </p:grpSpPr>
            <p:grpSp>
              <p:nvGrpSpPr>
                <p:cNvPr id="1032" name="Group 1031"/>
                <p:cNvGrpSpPr/>
                <p:nvPr/>
              </p:nvGrpSpPr>
              <p:grpSpPr>
                <a:xfrm>
                  <a:off x="3270252" y="3810000"/>
                  <a:ext cx="160014" cy="45719"/>
                  <a:chOff x="3117852" y="3657600"/>
                  <a:chExt cx="533400" cy="152402"/>
                </a:xfrm>
              </p:grpSpPr>
              <p:sp>
                <p:nvSpPr>
                  <p:cNvPr id="1036" name="Rectangle 10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7" name="Rectangle 10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33" name="Group 1032"/>
                <p:cNvGrpSpPr/>
                <p:nvPr/>
              </p:nvGrpSpPr>
              <p:grpSpPr>
                <a:xfrm>
                  <a:off x="3270252" y="3867784"/>
                  <a:ext cx="160014" cy="45719"/>
                  <a:chOff x="3117852" y="3657600"/>
                  <a:chExt cx="533400" cy="152402"/>
                </a:xfrm>
              </p:grpSpPr>
              <p:sp>
                <p:nvSpPr>
                  <p:cNvPr id="1034" name="Rectangle 10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5" name="Rectangle 10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4" name="Group 553"/>
            <p:cNvGrpSpPr/>
            <p:nvPr/>
          </p:nvGrpSpPr>
          <p:grpSpPr>
            <a:xfrm>
              <a:off x="3624335" y="3495657"/>
              <a:ext cx="160014" cy="217634"/>
              <a:chOff x="3117852" y="3657600"/>
              <a:chExt cx="160014" cy="217634"/>
            </a:xfrm>
          </p:grpSpPr>
          <p:grpSp>
            <p:nvGrpSpPr>
              <p:cNvPr id="865" name="Group 864"/>
              <p:cNvGrpSpPr/>
              <p:nvPr/>
            </p:nvGrpSpPr>
            <p:grpSpPr>
              <a:xfrm>
                <a:off x="3117852" y="3657600"/>
                <a:ext cx="160014" cy="103503"/>
                <a:chOff x="3117852" y="3657600"/>
                <a:chExt cx="160014" cy="103503"/>
              </a:xfrm>
            </p:grpSpPr>
            <p:grpSp>
              <p:nvGrpSpPr>
                <p:cNvPr id="1024" name="Group 1023"/>
                <p:cNvGrpSpPr/>
                <p:nvPr/>
              </p:nvGrpSpPr>
              <p:grpSpPr>
                <a:xfrm>
                  <a:off x="3117852" y="3657600"/>
                  <a:ext cx="160014" cy="45719"/>
                  <a:chOff x="3117852" y="3657600"/>
                  <a:chExt cx="533400" cy="152402"/>
                </a:xfrm>
              </p:grpSpPr>
              <p:sp>
                <p:nvSpPr>
                  <p:cNvPr id="1028" name="Rectangle 10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9" name="Rectangle 10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25" name="Group 1024"/>
                <p:cNvGrpSpPr/>
                <p:nvPr/>
              </p:nvGrpSpPr>
              <p:grpSpPr>
                <a:xfrm>
                  <a:off x="3117852" y="3715384"/>
                  <a:ext cx="160014" cy="45719"/>
                  <a:chOff x="3117852" y="3657600"/>
                  <a:chExt cx="533400" cy="152402"/>
                </a:xfrm>
              </p:grpSpPr>
              <p:sp>
                <p:nvSpPr>
                  <p:cNvPr id="1026" name="Rectangle 10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7" name="Rectangle 10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66" name="Group 865"/>
              <p:cNvGrpSpPr/>
              <p:nvPr/>
            </p:nvGrpSpPr>
            <p:grpSpPr>
              <a:xfrm>
                <a:off x="3117852" y="3771731"/>
                <a:ext cx="160014" cy="103503"/>
                <a:chOff x="3270252" y="3810000"/>
                <a:chExt cx="160014" cy="103503"/>
              </a:xfrm>
            </p:grpSpPr>
            <p:grpSp>
              <p:nvGrpSpPr>
                <p:cNvPr id="867" name="Group 866"/>
                <p:cNvGrpSpPr/>
                <p:nvPr/>
              </p:nvGrpSpPr>
              <p:grpSpPr>
                <a:xfrm>
                  <a:off x="3270252" y="3810000"/>
                  <a:ext cx="160014" cy="45719"/>
                  <a:chOff x="3117852" y="3657600"/>
                  <a:chExt cx="533400" cy="152402"/>
                </a:xfrm>
              </p:grpSpPr>
              <p:sp>
                <p:nvSpPr>
                  <p:cNvPr id="1022" name="Rectangle 10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3" name="Rectangle 10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68" name="Group 867"/>
                <p:cNvGrpSpPr/>
                <p:nvPr/>
              </p:nvGrpSpPr>
              <p:grpSpPr>
                <a:xfrm>
                  <a:off x="3270252" y="3867784"/>
                  <a:ext cx="160014" cy="45719"/>
                  <a:chOff x="3117852" y="3657600"/>
                  <a:chExt cx="533400" cy="152402"/>
                </a:xfrm>
              </p:grpSpPr>
              <p:sp>
                <p:nvSpPr>
                  <p:cNvPr id="1020" name="Rectangle 10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1" name="Rectangle 10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555" name="Group 554"/>
            <p:cNvGrpSpPr/>
            <p:nvPr/>
          </p:nvGrpSpPr>
          <p:grpSpPr>
            <a:xfrm>
              <a:off x="3886312" y="3495657"/>
              <a:ext cx="160014" cy="217634"/>
              <a:chOff x="3117852" y="3657600"/>
              <a:chExt cx="160014" cy="217634"/>
            </a:xfrm>
          </p:grpSpPr>
          <p:grpSp>
            <p:nvGrpSpPr>
              <p:cNvPr id="851" name="Group 850"/>
              <p:cNvGrpSpPr/>
              <p:nvPr/>
            </p:nvGrpSpPr>
            <p:grpSpPr>
              <a:xfrm>
                <a:off x="3117852" y="3657600"/>
                <a:ext cx="160014" cy="103503"/>
                <a:chOff x="3117852" y="3657600"/>
                <a:chExt cx="160014" cy="103503"/>
              </a:xfrm>
            </p:grpSpPr>
            <p:grpSp>
              <p:nvGrpSpPr>
                <p:cNvPr id="859" name="Group 858"/>
                <p:cNvGrpSpPr/>
                <p:nvPr/>
              </p:nvGrpSpPr>
              <p:grpSpPr>
                <a:xfrm>
                  <a:off x="3117852" y="3657600"/>
                  <a:ext cx="160014" cy="45719"/>
                  <a:chOff x="3117852" y="3657600"/>
                  <a:chExt cx="533400" cy="152402"/>
                </a:xfrm>
              </p:grpSpPr>
              <p:sp>
                <p:nvSpPr>
                  <p:cNvPr id="863" name="Rectangle 8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64" name="Rectangle 8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60" name="Group 859"/>
                <p:cNvGrpSpPr/>
                <p:nvPr/>
              </p:nvGrpSpPr>
              <p:grpSpPr>
                <a:xfrm>
                  <a:off x="3117852" y="3715384"/>
                  <a:ext cx="160014" cy="45719"/>
                  <a:chOff x="3117852" y="3657600"/>
                  <a:chExt cx="533400" cy="152402"/>
                </a:xfrm>
              </p:grpSpPr>
              <p:sp>
                <p:nvSpPr>
                  <p:cNvPr id="861" name="Rectangle 8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62" name="Rectangle 8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52" name="Group 851"/>
              <p:cNvGrpSpPr/>
              <p:nvPr/>
            </p:nvGrpSpPr>
            <p:grpSpPr>
              <a:xfrm>
                <a:off x="3117852" y="3771731"/>
                <a:ext cx="160014" cy="103503"/>
                <a:chOff x="3270252" y="3810000"/>
                <a:chExt cx="160014" cy="103503"/>
              </a:xfrm>
            </p:grpSpPr>
            <p:grpSp>
              <p:nvGrpSpPr>
                <p:cNvPr id="853" name="Group 852"/>
                <p:cNvGrpSpPr/>
                <p:nvPr/>
              </p:nvGrpSpPr>
              <p:grpSpPr>
                <a:xfrm>
                  <a:off x="3270252" y="3810000"/>
                  <a:ext cx="160014" cy="45719"/>
                  <a:chOff x="3117852" y="3657600"/>
                  <a:chExt cx="533400" cy="152402"/>
                </a:xfrm>
              </p:grpSpPr>
              <p:sp>
                <p:nvSpPr>
                  <p:cNvPr id="857" name="Rectangle 8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8" name="Rectangle 8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54" name="Group 853"/>
                <p:cNvGrpSpPr/>
                <p:nvPr/>
              </p:nvGrpSpPr>
              <p:grpSpPr>
                <a:xfrm>
                  <a:off x="3270252" y="3867784"/>
                  <a:ext cx="160014" cy="45719"/>
                  <a:chOff x="3117852" y="3657600"/>
                  <a:chExt cx="533400" cy="152402"/>
                </a:xfrm>
              </p:grpSpPr>
              <p:sp>
                <p:nvSpPr>
                  <p:cNvPr id="855" name="Rectangle 8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6" name="Rectangle 8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695" name="Group 694"/>
            <p:cNvGrpSpPr/>
            <p:nvPr/>
          </p:nvGrpSpPr>
          <p:grpSpPr>
            <a:xfrm>
              <a:off x="3500268" y="3762881"/>
              <a:ext cx="693677" cy="510824"/>
              <a:chOff x="2355850" y="3784939"/>
              <a:chExt cx="693677" cy="510824"/>
            </a:xfrm>
          </p:grpSpPr>
          <p:grpSp>
            <p:nvGrpSpPr>
              <p:cNvPr id="710" name="Group 709"/>
              <p:cNvGrpSpPr/>
              <p:nvPr/>
            </p:nvGrpSpPr>
            <p:grpSpPr>
              <a:xfrm>
                <a:off x="2617827" y="3784939"/>
                <a:ext cx="160014" cy="217634"/>
                <a:chOff x="3117852" y="3657600"/>
                <a:chExt cx="160014" cy="217634"/>
              </a:xfrm>
            </p:grpSpPr>
            <p:grpSp>
              <p:nvGrpSpPr>
                <p:cNvPr id="810" name="Group 809"/>
                <p:cNvGrpSpPr/>
                <p:nvPr/>
              </p:nvGrpSpPr>
              <p:grpSpPr>
                <a:xfrm>
                  <a:off x="3117852" y="3657600"/>
                  <a:ext cx="160014" cy="103503"/>
                  <a:chOff x="3117852" y="3657600"/>
                  <a:chExt cx="160014" cy="103503"/>
                </a:xfrm>
              </p:grpSpPr>
              <p:grpSp>
                <p:nvGrpSpPr>
                  <p:cNvPr id="818" name="Group 817"/>
                  <p:cNvGrpSpPr/>
                  <p:nvPr/>
                </p:nvGrpSpPr>
                <p:grpSpPr>
                  <a:xfrm>
                    <a:off x="3117852" y="3657600"/>
                    <a:ext cx="160014" cy="45719"/>
                    <a:chOff x="3117852" y="3657600"/>
                    <a:chExt cx="533400" cy="152402"/>
                  </a:xfrm>
                </p:grpSpPr>
                <p:sp>
                  <p:nvSpPr>
                    <p:cNvPr id="822" name="Rectangle 8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50" name="Rectangle 8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19" name="Group 818"/>
                  <p:cNvGrpSpPr/>
                  <p:nvPr/>
                </p:nvGrpSpPr>
                <p:grpSpPr>
                  <a:xfrm>
                    <a:off x="3117852" y="3715384"/>
                    <a:ext cx="160014" cy="45719"/>
                    <a:chOff x="3117852" y="3657600"/>
                    <a:chExt cx="533400" cy="152402"/>
                  </a:xfrm>
                </p:grpSpPr>
                <p:sp>
                  <p:nvSpPr>
                    <p:cNvPr id="820" name="Rectangle 8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21" name="Rectangle 8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811" name="Group 810"/>
                <p:cNvGrpSpPr/>
                <p:nvPr/>
              </p:nvGrpSpPr>
              <p:grpSpPr>
                <a:xfrm>
                  <a:off x="3117852" y="3771731"/>
                  <a:ext cx="160014" cy="103503"/>
                  <a:chOff x="3270252" y="3810000"/>
                  <a:chExt cx="160014" cy="103503"/>
                </a:xfrm>
              </p:grpSpPr>
              <p:grpSp>
                <p:nvGrpSpPr>
                  <p:cNvPr id="812" name="Group 811"/>
                  <p:cNvGrpSpPr/>
                  <p:nvPr/>
                </p:nvGrpSpPr>
                <p:grpSpPr>
                  <a:xfrm>
                    <a:off x="3270252" y="3810000"/>
                    <a:ext cx="160014" cy="45719"/>
                    <a:chOff x="3117852" y="3657600"/>
                    <a:chExt cx="533400" cy="152402"/>
                  </a:xfrm>
                </p:grpSpPr>
                <p:sp>
                  <p:nvSpPr>
                    <p:cNvPr id="816" name="Rectangle 81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7" name="Rectangle 81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13" name="Group 812"/>
                  <p:cNvGrpSpPr/>
                  <p:nvPr/>
                </p:nvGrpSpPr>
                <p:grpSpPr>
                  <a:xfrm>
                    <a:off x="3270252" y="3867784"/>
                    <a:ext cx="160014" cy="45719"/>
                    <a:chOff x="3117852" y="3657600"/>
                    <a:chExt cx="533400" cy="152402"/>
                  </a:xfrm>
                </p:grpSpPr>
                <p:sp>
                  <p:nvSpPr>
                    <p:cNvPr id="814" name="Rectangle 8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15" name="Rectangle 8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1" name="Group 710"/>
              <p:cNvGrpSpPr/>
              <p:nvPr/>
            </p:nvGrpSpPr>
            <p:grpSpPr>
              <a:xfrm>
                <a:off x="2355850" y="3784939"/>
                <a:ext cx="160014" cy="217634"/>
                <a:chOff x="3117852" y="3657600"/>
                <a:chExt cx="160014" cy="217634"/>
              </a:xfrm>
            </p:grpSpPr>
            <p:grpSp>
              <p:nvGrpSpPr>
                <p:cNvPr id="796" name="Group 795"/>
                <p:cNvGrpSpPr/>
                <p:nvPr/>
              </p:nvGrpSpPr>
              <p:grpSpPr>
                <a:xfrm>
                  <a:off x="3117852" y="3657600"/>
                  <a:ext cx="160014" cy="103503"/>
                  <a:chOff x="3117852" y="3657600"/>
                  <a:chExt cx="160014" cy="103503"/>
                </a:xfrm>
              </p:grpSpPr>
              <p:grpSp>
                <p:nvGrpSpPr>
                  <p:cNvPr id="804" name="Group 803"/>
                  <p:cNvGrpSpPr/>
                  <p:nvPr/>
                </p:nvGrpSpPr>
                <p:grpSpPr>
                  <a:xfrm>
                    <a:off x="3117852" y="3657600"/>
                    <a:ext cx="160014" cy="45719"/>
                    <a:chOff x="3117852" y="3657600"/>
                    <a:chExt cx="533400" cy="152402"/>
                  </a:xfrm>
                </p:grpSpPr>
                <p:sp>
                  <p:nvSpPr>
                    <p:cNvPr id="808" name="Rectangle 8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9" name="Rectangle 8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805" name="Group 804"/>
                  <p:cNvGrpSpPr/>
                  <p:nvPr/>
                </p:nvGrpSpPr>
                <p:grpSpPr>
                  <a:xfrm>
                    <a:off x="3117852" y="3715384"/>
                    <a:ext cx="160014" cy="45719"/>
                    <a:chOff x="3117852" y="3657600"/>
                    <a:chExt cx="533400" cy="152402"/>
                  </a:xfrm>
                </p:grpSpPr>
                <p:sp>
                  <p:nvSpPr>
                    <p:cNvPr id="806" name="Rectangle 8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7" name="Rectangle 8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97" name="Group 796"/>
                <p:cNvGrpSpPr/>
                <p:nvPr/>
              </p:nvGrpSpPr>
              <p:grpSpPr>
                <a:xfrm>
                  <a:off x="3117852" y="3771731"/>
                  <a:ext cx="160014" cy="103503"/>
                  <a:chOff x="3270252" y="3810000"/>
                  <a:chExt cx="160014" cy="103503"/>
                </a:xfrm>
              </p:grpSpPr>
              <p:grpSp>
                <p:nvGrpSpPr>
                  <p:cNvPr id="798" name="Group 797"/>
                  <p:cNvGrpSpPr/>
                  <p:nvPr/>
                </p:nvGrpSpPr>
                <p:grpSpPr>
                  <a:xfrm>
                    <a:off x="3270252" y="3810000"/>
                    <a:ext cx="160014" cy="45719"/>
                    <a:chOff x="3117852" y="3657600"/>
                    <a:chExt cx="533400" cy="152402"/>
                  </a:xfrm>
                </p:grpSpPr>
                <p:sp>
                  <p:nvSpPr>
                    <p:cNvPr id="802" name="Rectangle 8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3" name="Rectangle 8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99" name="Group 798"/>
                  <p:cNvGrpSpPr/>
                  <p:nvPr/>
                </p:nvGrpSpPr>
                <p:grpSpPr>
                  <a:xfrm>
                    <a:off x="3270252" y="3867784"/>
                    <a:ext cx="160014" cy="45719"/>
                    <a:chOff x="3117852" y="3657600"/>
                    <a:chExt cx="533400" cy="152402"/>
                  </a:xfrm>
                </p:grpSpPr>
                <p:sp>
                  <p:nvSpPr>
                    <p:cNvPr id="800" name="Rectangle 79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801" name="Rectangle 80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2" name="Group 711"/>
              <p:cNvGrpSpPr/>
              <p:nvPr/>
            </p:nvGrpSpPr>
            <p:grpSpPr>
              <a:xfrm>
                <a:off x="2627536" y="4078129"/>
                <a:ext cx="160014" cy="217634"/>
                <a:chOff x="3117852" y="3657600"/>
                <a:chExt cx="160014" cy="217634"/>
              </a:xfrm>
            </p:grpSpPr>
            <p:grpSp>
              <p:nvGrpSpPr>
                <p:cNvPr id="782" name="Group 781"/>
                <p:cNvGrpSpPr/>
                <p:nvPr/>
              </p:nvGrpSpPr>
              <p:grpSpPr>
                <a:xfrm>
                  <a:off x="3117852" y="3657600"/>
                  <a:ext cx="160014" cy="103503"/>
                  <a:chOff x="3117852" y="3657600"/>
                  <a:chExt cx="160014" cy="103503"/>
                </a:xfrm>
              </p:grpSpPr>
              <p:grpSp>
                <p:nvGrpSpPr>
                  <p:cNvPr id="790" name="Group 789"/>
                  <p:cNvGrpSpPr/>
                  <p:nvPr/>
                </p:nvGrpSpPr>
                <p:grpSpPr>
                  <a:xfrm>
                    <a:off x="3117852" y="3657600"/>
                    <a:ext cx="160014" cy="45719"/>
                    <a:chOff x="3117852" y="3657600"/>
                    <a:chExt cx="533400" cy="152402"/>
                  </a:xfrm>
                </p:grpSpPr>
                <p:sp>
                  <p:nvSpPr>
                    <p:cNvPr id="794" name="Rectangle 7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5" name="Rectangle 7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91" name="Group 790"/>
                  <p:cNvGrpSpPr/>
                  <p:nvPr/>
                </p:nvGrpSpPr>
                <p:grpSpPr>
                  <a:xfrm>
                    <a:off x="3117852" y="3715384"/>
                    <a:ext cx="160014" cy="45719"/>
                    <a:chOff x="3117852" y="3657600"/>
                    <a:chExt cx="533400" cy="152402"/>
                  </a:xfrm>
                </p:grpSpPr>
                <p:sp>
                  <p:nvSpPr>
                    <p:cNvPr id="792" name="Rectangle 7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93" name="Rectangle 7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83" name="Group 782"/>
                <p:cNvGrpSpPr/>
                <p:nvPr/>
              </p:nvGrpSpPr>
              <p:grpSpPr>
                <a:xfrm>
                  <a:off x="3117852" y="3771731"/>
                  <a:ext cx="160014" cy="103503"/>
                  <a:chOff x="3270252" y="3810000"/>
                  <a:chExt cx="160014" cy="103503"/>
                </a:xfrm>
              </p:grpSpPr>
              <p:grpSp>
                <p:nvGrpSpPr>
                  <p:cNvPr id="784" name="Group 783"/>
                  <p:cNvGrpSpPr/>
                  <p:nvPr/>
                </p:nvGrpSpPr>
                <p:grpSpPr>
                  <a:xfrm>
                    <a:off x="3270252" y="3810000"/>
                    <a:ext cx="160014" cy="45719"/>
                    <a:chOff x="3117852" y="3657600"/>
                    <a:chExt cx="533400" cy="152402"/>
                  </a:xfrm>
                </p:grpSpPr>
                <p:sp>
                  <p:nvSpPr>
                    <p:cNvPr id="788" name="Rectangle 7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9" name="Rectangle 7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85" name="Group 784"/>
                  <p:cNvGrpSpPr/>
                  <p:nvPr/>
                </p:nvGrpSpPr>
                <p:grpSpPr>
                  <a:xfrm>
                    <a:off x="3270252" y="3867784"/>
                    <a:ext cx="160014" cy="45719"/>
                    <a:chOff x="3117852" y="3657600"/>
                    <a:chExt cx="533400" cy="152402"/>
                  </a:xfrm>
                </p:grpSpPr>
                <p:sp>
                  <p:nvSpPr>
                    <p:cNvPr id="786" name="Rectangle 7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7" name="Rectangle 7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3" name="Group 712"/>
              <p:cNvGrpSpPr/>
              <p:nvPr/>
            </p:nvGrpSpPr>
            <p:grpSpPr>
              <a:xfrm>
                <a:off x="2889513" y="4078129"/>
                <a:ext cx="160014" cy="217634"/>
                <a:chOff x="3117852" y="3657600"/>
                <a:chExt cx="160014" cy="217634"/>
              </a:xfrm>
            </p:grpSpPr>
            <p:grpSp>
              <p:nvGrpSpPr>
                <p:cNvPr id="714" name="Group 713"/>
                <p:cNvGrpSpPr/>
                <p:nvPr/>
              </p:nvGrpSpPr>
              <p:grpSpPr>
                <a:xfrm>
                  <a:off x="3117852" y="3657600"/>
                  <a:ext cx="160014" cy="103503"/>
                  <a:chOff x="3117852" y="3657600"/>
                  <a:chExt cx="160014" cy="103503"/>
                </a:xfrm>
              </p:grpSpPr>
              <p:grpSp>
                <p:nvGrpSpPr>
                  <p:cNvPr id="776" name="Group 775"/>
                  <p:cNvGrpSpPr/>
                  <p:nvPr/>
                </p:nvGrpSpPr>
                <p:grpSpPr>
                  <a:xfrm>
                    <a:off x="3117852" y="3657600"/>
                    <a:ext cx="160014" cy="45719"/>
                    <a:chOff x="3117852" y="3657600"/>
                    <a:chExt cx="533400" cy="152402"/>
                  </a:xfrm>
                </p:grpSpPr>
                <p:sp>
                  <p:nvSpPr>
                    <p:cNvPr id="780" name="Rectangle 7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81" name="Rectangle 7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77" name="Group 776"/>
                  <p:cNvGrpSpPr/>
                  <p:nvPr/>
                </p:nvGrpSpPr>
                <p:grpSpPr>
                  <a:xfrm>
                    <a:off x="3117852" y="3715384"/>
                    <a:ext cx="160014" cy="45719"/>
                    <a:chOff x="3117852" y="3657600"/>
                    <a:chExt cx="533400" cy="152402"/>
                  </a:xfrm>
                </p:grpSpPr>
                <p:sp>
                  <p:nvSpPr>
                    <p:cNvPr id="778" name="Rectangle 7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79" name="Rectangle 7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15" name="Group 714"/>
                <p:cNvGrpSpPr/>
                <p:nvPr/>
              </p:nvGrpSpPr>
              <p:grpSpPr>
                <a:xfrm>
                  <a:off x="3117852" y="3771731"/>
                  <a:ext cx="160014" cy="103503"/>
                  <a:chOff x="3270252" y="3810000"/>
                  <a:chExt cx="160014" cy="103503"/>
                </a:xfrm>
              </p:grpSpPr>
              <p:grpSp>
                <p:nvGrpSpPr>
                  <p:cNvPr id="716" name="Group 715"/>
                  <p:cNvGrpSpPr/>
                  <p:nvPr/>
                </p:nvGrpSpPr>
                <p:grpSpPr>
                  <a:xfrm>
                    <a:off x="3270252" y="3810000"/>
                    <a:ext cx="160014" cy="45719"/>
                    <a:chOff x="3117852" y="3657600"/>
                    <a:chExt cx="533400" cy="152402"/>
                  </a:xfrm>
                </p:grpSpPr>
                <p:sp>
                  <p:nvSpPr>
                    <p:cNvPr id="720" name="Rectangle 7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75" name="Rectangle 7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717" name="Group 716"/>
                  <p:cNvGrpSpPr/>
                  <p:nvPr/>
                </p:nvGrpSpPr>
                <p:grpSpPr>
                  <a:xfrm>
                    <a:off x="3270252" y="3867784"/>
                    <a:ext cx="160014" cy="45719"/>
                    <a:chOff x="3117852" y="3657600"/>
                    <a:chExt cx="533400" cy="152402"/>
                  </a:xfrm>
                </p:grpSpPr>
                <p:sp>
                  <p:nvSpPr>
                    <p:cNvPr id="718" name="Rectangle 7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719" name="Rectangle 7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696" name="Rectangle 695"/>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7" name="Rectangle 696"/>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8" name="Rectangle 697"/>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699" name="Rectangle 698"/>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0" name="Rectangle 699"/>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1" name="Rectangle 700"/>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2" name="Rectangle 701"/>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703" name="Rectangle 702"/>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704" name="Group 703"/>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706" name="Rectangle 70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7" name="Rectangle 70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8" name="Rectangle 70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709" name="Rectangle 70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705" name="Straight Connector 704"/>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cxnSp>
        <p:nvCxnSpPr>
          <p:cNvPr id="1233" name="Straight Connector 1232"/>
          <p:cNvCxnSpPr/>
          <p:nvPr/>
        </p:nvCxnSpPr>
        <p:spPr>
          <a:xfrm flipH="1">
            <a:off x="2280962" y="3147736"/>
            <a:ext cx="411565" cy="1524343"/>
          </a:xfrm>
          <a:prstGeom prst="line">
            <a:avLst/>
          </a:prstGeom>
          <a:ln w="28575">
            <a:prstDash val="sysDot"/>
          </a:ln>
          <a:effectLst/>
        </p:spPr>
        <p:style>
          <a:lnRef idx="2">
            <a:schemeClr val="accent1"/>
          </a:lnRef>
          <a:fillRef idx="0">
            <a:schemeClr val="accent1"/>
          </a:fillRef>
          <a:effectRef idx="1">
            <a:schemeClr val="accent1"/>
          </a:effectRef>
          <a:fontRef idx="minor">
            <a:schemeClr val="tx1"/>
          </a:fontRef>
        </p:style>
      </p:cxnSp>
      <p:sp>
        <p:nvSpPr>
          <p:cNvPr id="1235" name="TextBox 1234"/>
          <p:cNvSpPr txBox="1"/>
          <p:nvPr/>
        </p:nvSpPr>
        <p:spPr>
          <a:xfrm>
            <a:off x="6074068" y="1741918"/>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Access Provider Domain</a:t>
            </a:r>
          </a:p>
        </p:txBody>
      </p:sp>
      <p:sp>
        <p:nvSpPr>
          <p:cNvPr id="1236" name="TextBox 1235"/>
          <p:cNvSpPr txBox="1"/>
          <p:nvPr/>
        </p:nvSpPr>
        <p:spPr>
          <a:xfrm>
            <a:off x="4115238" y="1725077"/>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Internet Service Provider Domain</a:t>
            </a:r>
          </a:p>
        </p:txBody>
      </p:sp>
      <p:sp>
        <p:nvSpPr>
          <p:cNvPr id="1237" name="Right Brace 1236"/>
          <p:cNvSpPr/>
          <p:nvPr/>
        </p:nvSpPr>
        <p:spPr>
          <a:xfrm rot="16200000">
            <a:off x="5709059" y="-146256"/>
            <a:ext cx="268941" cy="3619642"/>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38" name="TextBox 1237"/>
          <p:cNvSpPr txBox="1"/>
          <p:nvPr/>
        </p:nvSpPr>
        <p:spPr>
          <a:xfrm>
            <a:off x="5018957" y="1295400"/>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Internet Service Provider Domain</a:t>
            </a:r>
          </a:p>
        </p:txBody>
      </p:sp>
      <p:sp>
        <p:nvSpPr>
          <p:cNvPr id="1239" name="TextBox 1238"/>
          <p:cNvSpPr txBox="1"/>
          <p:nvPr/>
        </p:nvSpPr>
        <p:spPr>
          <a:xfrm>
            <a:off x="2151329" y="1726108"/>
            <a:ext cx="1950080" cy="230832"/>
          </a:xfrm>
          <a:prstGeom prst="rect">
            <a:avLst/>
          </a:prstGeom>
          <a:noFill/>
        </p:spPr>
        <p:txBody>
          <a:bodyPr wrap="square" rtlCol="0">
            <a:spAutoFit/>
          </a:bodyPr>
          <a:lstStyle/>
          <a:p>
            <a:pPr lvl="0" algn="ctr">
              <a:defRPr/>
            </a:pPr>
            <a:r>
              <a:rPr lang="en-US" sz="900" b="1" kern="0" dirty="0">
                <a:solidFill>
                  <a:sysClr val="windowText" lastClr="000000"/>
                </a:solidFill>
              </a:rPr>
              <a:t>Transit Service Provider Domain</a:t>
            </a:r>
          </a:p>
        </p:txBody>
      </p:sp>
      <p:sp>
        <p:nvSpPr>
          <p:cNvPr id="1254" name="Rounded Rectangle 1253"/>
          <p:cNvSpPr/>
          <p:nvPr/>
        </p:nvSpPr>
        <p:spPr>
          <a:xfrm>
            <a:off x="3759973" y="3389528"/>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sp>
        <p:nvSpPr>
          <p:cNvPr id="1255" name="TextBox 1254"/>
          <p:cNvSpPr txBox="1"/>
          <p:nvPr/>
        </p:nvSpPr>
        <p:spPr>
          <a:xfrm>
            <a:off x="741740" y="1715257"/>
            <a:ext cx="1446256" cy="230832"/>
          </a:xfrm>
          <a:prstGeom prst="rect">
            <a:avLst/>
          </a:prstGeom>
          <a:noFill/>
        </p:spPr>
        <p:txBody>
          <a:bodyPr wrap="square" rtlCol="0">
            <a:spAutoFit/>
          </a:bodyPr>
          <a:lstStyle/>
          <a:p>
            <a:pPr lvl="0" algn="ctr">
              <a:defRPr/>
            </a:pPr>
            <a:r>
              <a:rPr lang="en-US" sz="900" b="1" kern="0" dirty="0">
                <a:solidFill>
                  <a:sysClr val="windowText" lastClr="000000"/>
                </a:solidFill>
              </a:rPr>
              <a:t>Remote Provider Domain</a:t>
            </a:r>
          </a:p>
        </p:txBody>
      </p:sp>
      <p:sp>
        <p:nvSpPr>
          <p:cNvPr id="1256" name="Right Brace 1255"/>
          <p:cNvSpPr/>
          <p:nvPr/>
        </p:nvSpPr>
        <p:spPr>
          <a:xfrm rot="16200000">
            <a:off x="2243966" y="5364"/>
            <a:ext cx="268941" cy="3327156"/>
          </a:xfrm>
          <a:prstGeom prst="rightBrace">
            <a:avLst>
              <a:gd name="adj1" fmla="val 3425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57" name="TextBox 1256"/>
          <p:cNvSpPr txBox="1"/>
          <p:nvPr/>
        </p:nvSpPr>
        <p:spPr>
          <a:xfrm>
            <a:off x="714857" y="1319930"/>
            <a:ext cx="3356739" cy="230832"/>
          </a:xfrm>
          <a:prstGeom prst="rect">
            <a:avLst/>
          </a:prstGeom>
          <a:noFill/>
        </p:spPr>
        <p:txBody>
          <a:bodyPr wrap="square" rtlCol="0">
            <a:spAutoFit/>
          </a:bodyPr>
          <a:lstStyle/>
          <a:p>
            <a:pPr lvl="0" algn="ctr">
              <a:defRPr/>
            </a:pPr>
            <a:r>
              <a:rPr lang="en-US" sz="900" b="1" kern="0" dirty="0">
                <a:solidFill>
                  <a:sysClr val="windowText" lastClr="000000"/>
                </a:solidFill>
              </a:rPr>
              <a:t>Remote Provider Domain</a:t>
            </a:r>
          </a:p>
        </p:txBody>
      </p:sp>
      <p:cxnSp>
        <p:nvCxnSpPr>
          <p:cNvPr id="21" name="Straight Connector 20"/>
          <p:cNvCxnSpPr>
            <a:stCxn id="1237" idx="2"/>
          </p:cNvCxnSpPr>
          <p:nvPr/>
        </p:nvCxnSpPr>
        <p:spPr>
          <a:xfrm>
            <a:off x="7653351" y="1798035"/>
            <a:ext cx="0" cy="26785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258" name="Straight Connector 1257"/>
          <p:cNvCxnSpPr/>
          <p:nvPr/>
        </p:nvCxnSpPr>
        <p:spPr>
          <a:xfrm>
            <a:off x="714857" y="1806726"/>
            <a:ext cx="0" cy="267857"/>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259" name="Rounded Rectangle 1258"/>
          <p:cNvSpPr/>
          <p:nvPr/>
        </p:nvSpPr>
        <p:spPr>
          <a:xfrm>
            <a:off x="457200" y="3420396"/>
            <a:ext cx="688845" cy="600463"/>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r>
              <a:rPr lang="en-US" sz="900" dirty="0"/>
              <a:t>Locally hosted</a:t>
            </a:r>
            <a:br>
              <a:rPr lang="en-US" sz="900" dirty="0"/>
            </a:br>
            <a:r>
              <a:rPr lang="en-US" sz="900" dirty="0"/>
              <a:t>services/apps</a:t>
            </a:r>
            <a:br>
              <a:rPr lang="en-US" sz="900" dirty="0"/>
            </a:br>
            <a:r>
              <a:rPr lang="en-US" sz="900" dirty="0"/>
              <a:t>&amp; cached </a:t>
            </a:r>
            <a:br>
              <a:rPr lang="en-US" sz="900" dirty="0"/>
            </a:br>
            <a:r>
              <a:rPr lang="en-US" sz="900" dirty="0"/>
              <a:t>content, etc.</a:t>
            </a:r>
          </a:p>
        </p:txBody>
      </p:sp>
      <p:cxnSp>
        <p:nvCxnSpPr>
          <p:cNvPr id="500" name="Straight Arrow Connector 499"/>
          <p:cNvCxnSpPr/>
          <p:nvPr/>
        </p:nvCxnSpPr>
        <p:spPr>
          <a:xfrm>
            <a:off x="4487517" y="3930188"/>
            <a:ext cx="914545"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5387785" y="3815336"/>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p:nvPr/>
        </p:nvCxnSpPr>
        <p:spPr>
          <a:xfrm>
            <a:off x="6249800" y="3930188"/>
            <a:ext cx="1181696"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7475635" y="4095332"/>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7503476" y="4210184"/>
            <a:ext cx="1435464"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8943895" y="4095332"/>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cxnSp>
        <p:nvCxnSpPr>
          <p:cNvPr id="537" name="Straight Arrow Connector 536"/>
          <p:cNvCxnSpPr/>
          <p:nvPr/>
        </p:nvCxnSpPr>
        <p:spPr>
          <a:xfrm>
            <a:off x="2842745" y="3976830"/>
            <a:ext cx="916661"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070" name="Straight Arrow Connector 1069"/>
          <p:cNvCxnSpPr/>
          <p:nvPr/>
        </p:nvCxnSpPr>
        <p:spPr>
          <a:xfrm>
            <a:off x="1201434" y="3976830"/>
            <a:ext cx="862292"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509" name="Rounded Rectangle 508"/>
          <p:cNvSpPr/>
          <p:nvPr/>
        </p:nvSpPr>
        <p:spPr>
          <a:xfrm>
            <a:off x="4506765" y="3816795"/>
            <a:ext cx="84092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7858652" y="4121595"/>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2" name="Rounded Rectangle 511"/>
          <p:cNvSpPr/>
          <p:nvPr/>
        </p:nvSpPr>
        <p:spPr>
          <a:xfrm>
            <a:off x="6362823" y="3812604"/>
            <a:ext cx="98823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sp>
        <p:nvSpPr>
          <p:cNvPr id="539" name="Rounded Rectangle 538"/>
          <p:cNvSpPr/>
          <p:nvPr/>
        </p:nvSpPr>
        <p:spPr>
          <a:xfrm>
            <a:off x="2842745" y="3886200"/>
            <a:ext cx="86229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1072" name="Rounded Rectangle 1071"/>
          <p:cNvSpPr/>
          <p:nvPr/>
        </p:nvSpPr>
        <p:spPr>
          <a:xfrm>
            <a:off x="1201434" y="3886200"/>
            <a:ext cx="862292"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29" name="Content Placeholder 28"/>
          <p:cNvSpPr>
            <a:spLocks noGrp="1"/>
          </p:cNvSpPr>
          <p:nvPr>
            <p:ph idx="1"/>
          </p:nvPr>
        </p:nvSpPr>
        <p:spPr>
          <a:xfrm>
            <a:off x="256563" y="990600"/>
            <a:ext cx="8582637" cy="293661"/>
          </a:xfrm>
        </p:spPr>
        <p:txBody>
          <a:bodyPr/>
          <a:lstStyle/>
          <a:p>
            <a:pPr marL="0" indent="0">
              <a:buNone/>
            </a:pPr>
            <a:r>
              <a:rPr lang="en-US" sz="2000" dirty="0"/>
              <a:t>Several permutations of service provider domains require support:</a:t>
            </a:r>
          </a:p>
        </p:txBody>
      </p:sp>
      <p:sp>
        <p:nvSpPr>
          <p:cNvPr id="1285" name="TextBox 1284"/>
          <p:cNvSpPr txBox="1"/>
          <p:nvPr/>
        </p:nvSpPr>
        <p:spPr>
          <a:xfrm>
            <a:off x="316361" y="5105400"/>
            <a:ext cx="8675239" cy="1323439"/>
          </a:xfrm>
          <a:prstGeom prst="rect">
            <a:avLst/>
          </a:prstGeom>
          <a:noFill/>
        </p:spPr>
        <p:txBody>
          <a:bodyPr wrap="square" rtlCol="0">
            <a:spAutoFit/>
          </a:bodyPr>
          <a:lstStyle/>
          <a:p>
            <a:r>
              <a:rPr lang="en-US" sz="1600" b="1" dirty="0">
                <a:solidFill>
                  <a:srgbClr val="002060"/>
                </a:solidFill>
              </a:rPr>
              <a:t>Notes on service delivery:   </a:t>
            </a:r>
            <a:r>
              <a:rPr lang="en-US" sz="1600" dirty="0"/>
              <a:t>Several possible scenarios exist: </a:t>
            </a:r>
            <a:r>
              <a:rPr lang="en-US" sz="1600" dirty="0">
                <a:sym typeface="Wingdings" panose="05000000000000000000" pitchFamily="2" charset="2"/>
              </a:rPr>
              <a:t> </a:t>
            </a:r>
            <a:r>
              <a:rPr lang="en-US" sz="1600" dirty="0"/>
              <a:t>either one provider owns and operates the access or the responsibility is delegated. Similarly, in order to reach remotely hosted apps one or more providers may be required </a:t>
            </a:r>
            <a:r>
              <a:rPr lang="en-US" sz="1600" dirty="0">
                <a:sym typeface="Wingdings" panose="05000000000000000000" pitchFamily="2" charset="2"/>
              </a:rPr>
              <a:t>. Whatever roles are performed the service characteristics shown on the previous slide must be preserved or mapped at the domain boundaries (). Where no end-to-end-assured service is possible then the final hop may be required to be best efforts ()</a:t>
            </a:r>
            <a:endParaRPr lang="en-US" sz="1600" dirty="0"/>
          </a:p>
        </p:txBody>
      </p:sp>
      <p:cxnSp>
        <p:nvCxnSpPr>
          <p:cNvPr id="1289" name="Straight Arrow Connector 1288"/>
          <p:cNvCxnSpPr/>
          <p:nvPr/>
        </p:nvCxnSpPr>
        <p:spPr>
          <a:xfrm>
            <a:off x="5399204" y="3931647"/>
            <a:ext cx="849196" cy="0"/>
          </a:xfrm>
          <a:prstGeom prst="straightConnector1">
            <a:avLst/>
          </a:prstGeom>
          <a:ln w="28575">
            <a:solidFill>
              <a:srgbClr val="507E2A"/>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290" name="Straight Connector 1289"/>
          <p:cNvCxnSpPr/>
          <p:nvPr/>
        </p:nvCxnSpPr>
        <p:spPr>
          <a:xfrm>
            <a:off x="6226487" y="3816795"/>
            <a:ext cx="0" cy="229704"/>
          </a:xfrm>
          <a:prstGeom prst="line">
            <a:avLst/>
          </a:prstGeom>
          <a:ln w="28575">
            <a:solidFill>
              <a:srgbClr val="507E2A"/>
            </a:solidFill>
          </a:ln>
        </p:spPr>
        <p:style>
          <a:lnRef idx="1">
            <a:schemeClr val="accent1"/>
          </a:lnRef>
          <a:fillRef idx="0">
            <a:schemeClr val="accent1"/>
          </a:fillRef>
          <a:effectRef idx="0">
            <a:schemeClr val="accent1"/>
          </a:effectRef>
          <a:fontRef idx="minor">
            <a:schemeClr val="tx1"/>
          </a:fontRef>
        </p:style>
      </p:cxnSp>
      <p:sp>
        <p:nvSpPr>
          <p:cNvPr id="1291" name="Rounded Rectangle 1290"/>
          <p:cNvSpPr/>
          <p:nvPr/>
        </p:nvSpPr>
        <p:spPr>
          <a:xfrm>
            <a:off x="5388287" y="3806332"/>
            <a:ext cx="851783"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1295" name="Oval 1294"/>
          <p:cNvSpPr/>
          <p:nvPr/>
        </p:nvSpPr>
        <p:spPr>
          <a:xfrm>
            <a:off x="2001059" y="1408029"/>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296" name="Oval 1295"/>
          <p:cNvSpPr/>
          <p:nvPr/>
        </p:nvSpPr>
        <p:spPr>
          <a:xfrm>
            <a:off x="5455649" y="1434437"/>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298" name="Oval 1297"/>
          <p:cNvSpPr/>
          <p:nvPr/>
        </p:nvSpPr>
        <p:spPr>
          <a:xfrm>
            <a:off x="381000"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0" name="Oval 1299"/>
          <p:cNvSpPr/>
          <p:nvPr/>
        </p:nvSpPr>
        <p:spPr>
          <a:xfrm>
            <a:off x="1778020"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1" name="Oval 1300"/>
          <p:cNvSpPr/>
          <p:nvPr/>
        </p:nvSpPr>
        <p:spPr>
          <a:xfrm>
            <a:off x="5246068"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sp>
        <p:nvSpPr>
          <p:cNvPr id="1302" name="Oval 1301"/>
          <p:cNvSpPr/>
          <p:nvPr/>
        </p:nvSpPr>
        <p:spPr>
          <a:xfrm>
            <a:off x="3666692" y="1972525"/>
            <a:ext cx="414949" cy="403716"/>
          </a:xfrm>
          <a:prstGeom prst="ellipse">
            <a:avLst/>
          </a:prstGeom>
          <a:gradFill>
            <a:gsLst>
              <a:gs pos="0">
                <a:schemeClr val="accent3">
                  <a:tint val="50000"/>
                  <a:satMod val="300000"/>
                  <a:alpha val="85000"/>
                </a:schemeClr>
              </a:gs>
              <a:gs pos="35000">
                <a:schemeClr val="accent3">
                  <a:tint val="37000"/>
                  <a:satMod val="300000"/>
                  <a:alpha val="74000"/>
                </a:schemeClr>
              </a:gs>
              <a:gs pos="100000">
                <a:schemeClr val="accent3">
                  <a:tint val="15000"/>
                  <a:satMod val="350000"/>
                  <a:alpha val="51000"/>
                </a:schemeClr>
              </a:gs>
            </a:gsLst>
          </a:gradFill>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grpSp>
        <p:nvGrpSpPr>
          <p:cNvPr id="1305" name="Group 1304"/>
          <p:cNvGrpSpPr/>
          <p:nvPr/>
        </p:nvGrpSpPr>
        <p:grpSpPr>
          <a:xfrm>
            <a:off x="1219200" y="4190541"/>
            <a:ext cx="1707106" cy="610059"/>
            <a:chOff x="1219200" y="4190541"/>
            <a:chExt cx="1707106" cy="610059"/>
          </a:xfrm>
        </p:grpSpPr>
        <p:sp>
          <p:nvSpPr>
            <p:cNvPr id="1216" name="Cloud 2"/>
            <p:cNvSpPr/>
            <p:nvPr/>
          </p:nvSpPr>
          <p:spPr>
            <a:xfrm>
              <a:off x="1873962" y="4190541"/>
              <a:ext cx="1052344" cy="5653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000000"/>
                  </a:solidFill>
                  <a:effectLst/>
                  <a:uLnTx/>
                  <a:uFillTx/>
                </a:rPr>
                <a:t>               Internet</a:t>
              </a:r>
            </a:p>
          </p:txBody>
        </p:sp>
        <p:grpSp>
          <p:nvGrpSpPr>
            <p:cNvPr id="1219" name="Group 1218"/>
            <p:cNvGrpSpPr/>
            <p:nvPr/>
          </p:nvGrpSpPr>
          <p:grpSpPr>
            <a:xfrm>
              <a:off x="1804587" y="4302527"/>
              <a:ext cx="574057" cy="484284"/>
              <a:chOff x="2951382" y="240251"/>
              <a:chExt cx="1429512" cy="1108975"/>
            </a:xfrm>
          </p:grpSpPr>
          <p:pic>
            <p:nvPicPr>
              <p:cNvPr id="1220" name="Picture 12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noFill/>
              <a:ln w="3175">
                <a:noFill/>
              </a:ln>
            </p:spPr>
          </p:pic>
          <p:sp>
            <p:nvSpPr>
              <p:cNvPr id="1221" name="Oval 122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1222" name="Group 1221"/>
              <p:cNvGrpSpPr/>
              <p:nvPr/>
            </p:nvGrpSpPr>
            <p:grpSpPr>
              <a:xfrm>
                <a:off x="2951382" y="734254"/>
                <a:ext cx="1429512" cy="263151"/>
                <a:chOff x="1972224" y="2478468"/>
                <a:chExt cx="3923780" cy="516473"/>
              </a:xfrm>
            </p:grpSpPr>
            <p:grpSp>
              <p:nvGrpSpPr>
                <p:cNvPr id="1224" name="Group 1223"/>
                <p:cNvGrpSpPr/>
                <p:nvPr/>
              </p:nvGrpSpPr>
              <p:grpSpPr>
                <a:xfrm>
                  <a:off x="1972224" y="2531081"/>
                  <a:ext cx="3923780" cy="411247"/>
                  <a:chOff x="6249726" y="3927944"/>
                  <a:chExt cx="4110826" cy="1382736"/>
                </a:xfrm>
              </p:grpSpPr>
              <p:sp>
                <p:nvSpPr>
                  <p:cNvPr id="123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25" name="Group 1224"/>
                <p:cNvGrpSpPr/>
                <p:nvPr/>
              </p:nvGrpSpPr>
              <p:grpSpPr>
                <a:xfrm>
                  <a:off x="2043075" y="2478468"/>
                  <a:ext cx="3782079" cy="516473"/>
                  <a:chOff x="1448289" y="4936465"/>
                  <a:chExt cx="4180449" cy="516473"/>
                </a:xfrm>
              </p:grpSpPr>
              <p:sp>
                <p:nvSpPr>
                  <p:cNvPr id="122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3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1226" name="Group 1225"/>
                <p:cNvGrpSpPr/>
                <p:nvPr/>
              </p:nvGrpSpPr>
              <p:grpSpPr>
                <a:xfrm flipH="1">
                  <a:off x="2043075" y="2478468"/>
                  <a:ext cx="3782079" cy="516473"/>
                  <a:chOff x="1448289" y="4936465"/>
                  <a:chExt cx="4180449" cy="516473"/>
                </a:xfrm>
              </p:grpSpPr>
              <p:sp>
                <p:nvSpPr>
                  <p:cNvPr id="122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122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1223" name="TextBox 1222"/>
              <p:cNvSpPr txBox="1"/>
              <p:nvPr/>
            </p:nvSpPr>
            <p:spPr>
              <a:xfrm>
                <a:off x="3111427" y="635626"/>
                <a:ext cx="1141812" cy="560911"/>
              </a:xfrm>
              <a:prstGeom prst="rect">
                <a:avLst/>
              </a:prstGeom>
              <a:noFill/>
              <a:ln>
                <a:noFill/>
              </a:ln>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1240" name="Rounded Rectangle 1239"/>
            <p:cNvSpPr/>
            <p:nvPr/>
          </p:nvSpPr>
          <p:spPr>
            <a:xfrm>
              <a:off x="1492501" y="4332782"/>
              <a:ext cx="420837" cy="467818"/>
            </a:xfrm>
            <a:prstGeom prst="roundRect">
              <a:avLst/>
            </a:prstGeom>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lnSpc>
                  <a:spcPct val="85000"/>
                </a:lnSpc>
              </a:pPr>
              <a:r>
                <a:rPr lang="en-US" sz="900" dirty="0"/>
                <a:t>Internet</a:t>
              </a:r>
              <a:br>
                <a:rPr lang="en-US" sz="900" dirty="0"/>
              </a:br>
              <a:r>
                <a:rPr lang="en-US" sz="900" dirty="0"/>
                <a:t>hosted</a:t>
              </a:r>
              <a:br>
                <a:rPr lang="en-US" sz="900" dirty="0"/>
              </a:br>
              <a:r>
                <a:rPr lang="en-US" sz="900" dirty="0"/>
                <a:t>apps .</a:t>
              </a:r>
            </a:p>
          </p:txBody>
        </p:sp>
        <p:sp>
          <p:nvSpPr>
            <p:cNvPr id="1303" name="Oval 1302"/>
            <p:cNvSpPr/>
            <p:nvPr/>
          </p:nvSpPr>
          <p:spPr>
            <a:xfrm>
              <a:off x="1219200" y="4397240"/>
              <a:ext cx="414949" cy="361011"/>
            </a:xfrm>
            <a:prstGeom prst="ellipse">
              <a:avLst/>
            </a:prstGeom>
            <a:ln>
              <a:noFill/>
            </a:ln>
            <a:effectLst>
              <a:softEdge rad="63500"/>
            </a:effectLst>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1400" dirty="0">
                  <a:sym typeface="Wingdings" panose="05000000000000000000" pitchFamily="2" charset="2"/>
                </a:rPr>
                <a:t></a:t>
              </a:r>
              <a:endParaRPr lang="en-US" sz="1400" dirty="0"/>
            </a:p>
          </p:txBody>
        </p:sp>
      </p:grpSp>
    </p:spTree>
    <p:extLst>
      <p:ext uri="{BB962C8B-B14F-4D97-AF65-F5344CB8AC3E}">
        <p14:creationId xmlns:p14="http://schemas.microsoft.com/office/powerpoint/2010/main" val="103796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202215"/>
            <a:ext cx="9067800" cy="697244"/>
          </a:xfrm>
        </p:spPr>
        <p:txBody>
          <a:bodyPr/>
          <a:lstStyle/>
          <a:p>
            <a:r>
              <a:rPr lang="en-US" sz="3600" b="1" dirty="0"/>
              <a:t>Example of User Selection of Assured Services </a:t>
            </a:r>
          </a:p>
        </p:txBody>
      </p:sp>
      <p:sp>
        <p:nvSpPr>
          <p:cNvPr id="449" name="Rounded Rectangle 448"/>
          <p:cNvSpPr/>
          <p:nvPr/>
        </p:nvSpPr>
        <p:spPr>
          <a:xfrm>
            <a:off x="6277715" y="4177429"/>
            <a:ext cx="1911411"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37" name="Rounded Rectangle 536"/>
          <p:cNvSpPr/>
          <p:nvPr/>
        </p:nvSpPr>
        <p:spPr>
          <a:xfrm>
            <a:off x="4507009" y="4171694"/>
            <a:ext cx="790605"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38" name="Rounded Rectangle 537"/>
          <p:cNvSpPr/>
          <p:nvPr/>
        </p:nvSpPr>
        <p:spPr>
          <a:xfrm>
            <a:off x="1031075" y="4163852"/>
            <a:ext cx="850959" cy="1636571"/>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0" name="TextBox 39"/>
          <p:cNvSpPr txBox="1"/>
          <p:nvPr/>
        </p:nvSpPr>
        <p:spPr>
          <a:xfrm>
            <a:off x="6583296" y="5448765"/>
            <a:ext cx="1374128"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Managed Devices</a:t>
            </a:r>
          </a:p>
        </p:txBody>
      </p:sp>
      <p:grpSp>
        <p:nvGrpSpPr>
          <p:cNvPr id="12" name="Group 11"/>
          <p:cNvGrpSpPr/>
          <p:nvPr/>
        </p:nvGrpSpPr>
        <p:grpSpPr>
          <a:xfrm>
            <a:off x="6768461" y="4885680"/>
            <a:ext cx="501899" cy="269523"/>
            <a:chOff x="-1457511" y="4307847"/>
            <a:chExt cx="3346532" cy="1797100"/>
          </a:xfrm>
          <a:effectLst>
            <a:outerShdw blurRad="50800" dist="38100" dir="2700000" algn="tl" rotWithShape="0">
              <a:prstClr val="black">
                <a:alpha val="40000"/>
              </a:prstClr>
            </a:outerShdw>
          </a:effectLst>
        </p:grpSpPr>
        <p:sp>
          <p:nvSpPr>
            <p:cNvPr id="13" name="Rounded Rectangle 12"/>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4" name="Rectangle 13"/>
            <p:cNvSpPr/>
            <p:nvPr/>
          </p:nvSpPr>
          <p:spPr>
            <a:xfrm>
              <a:off x="-1195847" y="4317176"/>
              <a:ext cx="2789695" cy="1787771"/>
            </a:xfrm>
            <a:prstGeom prst="rect">
              <a:avLst/>
            </a:prstGeom>
            <a:solidFill>
              <a:srgbClr val="7BC04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5" name="Group 14"/>
            <p:cNvGrpSpPr/>
            <p:nvPr/>
          </p:nvGrpSpPr>
          <p:grpSpPr>
            <a:xfrm>
              <a:off x="-844550" y="4559711"/>
              <a:ext cx="230133" cy="1231489"/>
              <a:chOff x="-844550" y="4559711"/>
              <a:chExt cx="230133" cy="1231489"/>
            </a:xfrm>
          </p:grpSpPr>
          <p:sp>
            <p:nvSpPr>
              <p:cNvPr id="31" name="Rectangle 3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2" name="Rectangle 3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 name="Rectangle 32"/>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 name="Rectangle 3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 name="Group 15"/>
            <p:cNvGrpSpPr/>
            <p:nvPr/>
          </p:nvGrpSpPr>
          <p:grpSpPr>
            <a:xfrm>
              <a:off x="-388883" y="4559711"/>
              <a:ext cx="230133" cy="1231489"/>
              <a:chOff x="-388883" y="4572000"/>
              <a:chExt cx="230133" cy="1231489"/>
            </a:xfrm>
          </p:grpSpPr>
          <p:sp>
            <p:nvSpPr>
              <p:cNvPr id="27" name="Rectangle 2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8" name="Rectangle 2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 name="Rectangle 28"/>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 name="Rectangle 2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 name="Group 16"/>
            <p:cNvGrpSpPr/>
            <p:nvPr/>
          </p:nvGrpSpPr>
          <p:grpSpPr>
            <a:xfrm>
              <a:off x="74458" y="4590408"/>
              <a:ext cx="230133" cy="1231489"/>
              <a:chOff x="-844550" y="4559711"/>
              <a:chExt cx="230133" cy="1231489"/>
            </a:xfrm>
          </p:grpSpPr>
          <p:sp>
            <p:nvSpPr>
              <p:cNvPr id="23" name="Rectangle 2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4" name="Rectangle 2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5" name="Rectangle 2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6" name="Rectangle 2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8" name="Group 17"/>
            <p:cNvGrpSpPr/>
            <p:nvPr/>
          </p:nvGrpSpPr>
          <p:grpSpPr>
            <a:xfrm>
              <a:off x="530125" y="4590408"/>
              <a:ext cx="230133" cy="1231489"/>
              <a:chOff x="-388883" y="4572000"/>
              <a:chExt cx="230133" cy="1231489"/>
            </a:xfrm>
          </p:grpSpPr>
          <p:sp>
            <p:nvSpPr>
              <p:cNvPr id="19" name="Rectangle 1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0" name="Rectangle 1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1" name="Rectangle 2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2" name="Rectangle 2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2" name="Group 71"/>
          <p:cNvGrpSpPr/>
          <p:nvPr/>
        </p:nvGrpSpPr>
        <p:grpSpPr>
          <a:xfrm>
            <a:off x="7140125" y="4947690"/>
            <a:ext cx="888865" cy="428788"/>
            <a:chOff x="5445510" y="4441672"/>
            <a:chExt cx="888865" cy="428788"/>
          </a:xfrm>
        </p:grpSpPr>
        <p:grpSp>
          <p:nvGrpSpPr>
            <p:cNvPr id="48" name="Group 47"/>
            <p:cNvGrpSpPr/>
            <p:nvPr/>
          </p:nvGrpSpPr>
          <p:grpSpPr>
            <a:xfrm>
              <a:off x="5445510" y="4441672"/>
              <a:ext cx="888865" cy="428788"/>
              <a:chOff x="13987391" y="3810940"/>
              <a:chExt cx="782387" cy="377423"/>
            </a:xfrm>
          </p:grpSpPr>
          <p:sp>
            <p:nvSpPr>
              <p:cNvPr id="49" name="Parallelogram 48"/>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0" name="Group 49"/>
              <p:cNvGrpSpPr/>
              <p:nvPr/>
            </p:nvGrpSpPr>
            <p:grpSpPr>
              <a:xfrm>
                <a:off x="14173200" y="3810940"/>
                <a:ext cx="596578" cy="316236"/>
                <a:chOff x="14173200" y="3810940"/>
                <a:chExt cx="480553" cy="316236"/>
              </a:xfrm>
            </p:grpSpPr>
            <p:sp>
              <p:nvSpPr>
                <p:cNvPr id="51" name="Parallelogram 50"/>
                <p:cNvSpPr/>
                <p:nvPr/>
              </p:nvSpPr>
              <p:spPr>
                <a:xfrm>
                  <a:off x="14173200" y="3810940"/>
                  <a:ext cx="480553" cy="316236"/>
                </a:xfrm>
                <a:prstGeom prst="parallelogram">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52" name="Group 51"/>
                <p:cNvGrpSpPr/>
                <p:nvPr/>
              </p:nvGrpSpPr>
              <p:grpSpPr>
                <a:xfrm>
                  <a:off x="14218822" y="3842981"/>
                  <a:ext cx="107813" cy="200725"/>
                  <a:chOff x="14173200" y="3866223"/>
                  <a:chExt cx="122004" cy="227146"/>
                </a:xfrm>
              </p:grpSpPr>
              <p:sp>
                <p:nvSpPr>
                  <p:cNvPr id="53" name="Parallelogram 52"/>
                  <p:cNvSpPr/>
                  <p:nvPr/>
                </p:nvSpPr>
                <p:spPr>
                  <a:xfrm>
                    <a:off x="14225729" y="3866223"/>
                    <a:ext cx="69475" cy="45719"/>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4" name="Parallelogram 53"/>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5" name="Parallelogram 54"/>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56" name="Parallelogram 55"/>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71" name="Group 70"/>
            <p:cNvGrpSpPr/>
            <p:nvPr/>
          </p:nvGrpSpPr>
          <p:grpSpPr>
            <a:xfrm>
              <a:off x="5889566" y="4482066"/>
              <a:ext cx="152059" cy="228043"/>
              <a:chOff x="6886029" y="5510847"/>
              <a:chExt cx="152059" cy="228043"/>
            </a:xfrm>
          </p:grpSpPr>
          <p:sp>
            <p:nvSpPr>
              <p:cNvPr id="117" name="Parallelogram 116"/>
              <p:cNvSpPr/>
              <p:nvPr/>
            </p:nvSpPr>
            <p:spPr>
              <a:xfrm>
                <a:off x="6951498" y="5510847"/>
                <a:ext cx="86590" cy="45900"/>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8" name="Parallelogram 117"/>
              <p:cNvSpPr/>
              <p:nvPr/>
            </p:nvSpPr>
            <p:spPr>
              <a:xfrm>
                <a:off x="6930279" y="5569846"/>
                <a:ext cx="86590" cy="45900"/>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9" name="Parallelogram 118"/>
              <p:cNvSpPr/>
              <p:nvPr/>
            </p:nvSpPr>
            <p:spPr>
              <a:xfrm>
                <a:off x="6907248" y="5633991"/>
                <a:ext cx="86590" cy="45900"/>
              </a:xfrm>
              <a:prstGeom prst="parallelogram">
                <a:avLst/>
              </a:prstGeom>
              <a:solidFill>
                <a:srgbClr val="77933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20" name="Parallelogram 119"/>
              <p:cNvSpPr/>
              <p:nvPr/>
            </p:nvSpPr>
            <p:spPr>
              <a:xfrm>
                <a:off x="6886029" y="5692990"/>
                <a:ext cx="86590" cy="45900"/>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73" name="Group 72"/>
          <p:cNvGrpSpPr/>
          <p:nvPr/>
        </p:nvGrpSpPr>
        <p:grpSpPr>
          <a:xfrm>
            <a:off x="7480684" y="4256498"/>
            <a:ext cx="585557" cy="445592"/>
            <a:chOff x="5574704" y="5457900"/>
            <a:chExt cx="585557" cy="445592"/>
          </a:xfrm>
        </p:grpSpPr>
        <p:grpSp>
          <p:nvGrpSpPr>
            <p:cNvPr id="35" name="Group 34"/>
            <p:cNvGrpSpPr/>
            <p:nvPr/>
          </p:nvGrpSpPr>
          <p:grpSpPr>
            <a:xfrm>
              <a:off x="5574704" y="5457900"/>
              <a:ext cx="585557" cy="445592"/>
              <a:chOff x="6642507" y="5885732"/>
              <a:chExt cx="776991" cy="591268"/>
            </a:xfrm>
          </p:grpSpPr>
          <p:grpSp>
            <p:nvGrpSpPr>
              <p:cNvPr id="36" name="Group 35"/>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38"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9"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37" name="Rectangle 36"/>
              <p:cNvSpPr/>
              <p:nvPr/>
            </p:nvSpPr>
            <p:spPr>
              <a:xfrm>
                <a:off x="6642507" y="5885732"/>
                <a:ext cx="776991" cy="459524"/>
              </a:xfrm>
              <a:prstGeom prst="rect">
                <a:avLst/>
              </a:prstGeom>
              <a:solidFill>
                <a:srgbClr val="7BC043"/>
              </a:soli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7" name="Group 96"/>
            <p:cNvGrpSpPr/>
            <p:nvPr/>
          </p:nvGrpSpPr>
          <p:grpSpPr>
            <a:xfrm>
              <a:off x="5890915" y="5587543"/>
              <a:ext cx="34514" cy="184695"/>
              <a:chOff x="-844550" y="4559711"/>
              <a:chExt cx="230133" cy="1231489"/>
            </a:xfrm>
          </p:grpSpPr>
          <p:sp>
            <p:nvSpPr>
              <p:cNvPr id="113" name="Rectangle 11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 name="Rectangle 11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 name="Rectangle 11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 name="Rectangle 11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8" name="Group 97"/>
            <p:cNvGrpSpPr/>
            <p:nvPr/>
          </p:nvGrpSpPr>
          <p:grpSpPr>
            <a:xfrm>
              <a:off x="5959254" y="5587543"/>
              <a:ext cx="34514" cy="184695"/>
              <a:chOff x="-388883" y="4572000"/>
              <a:chExt cx="230133" cy="1231489"/>
            </a:xfrm>
          </p:grpSpPr>
          <p:sp>
            <p:nvSpPr>
              <p:cNvPr id="109" name="Rectangle 10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0" name="Rectangle 10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 name="Rectangle 11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 name="Rectangle 11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9" name="Group 98"/>
            <p:cNvGrpSpPr/>
            <p:nvPr/>
          </p:nvGrpSpPr>
          <p:grpSpPr>
            <a:xfrm>
              <a:off x="6028744" y="5592147"/>
              <a:ext cx="34514" cy="184695"/>
              <a:chOff x="-844550" y="4559711"/>
              <a:chExt cx="230133" cy="1231489"/>
            </a:xfrm>
          </p:grpSpPr>
          <p:sp>
            <p:nvSpPr>
              <p:cNvPr id="105" name="Rectangle 10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 name="Rectangle 10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7" name="Rectangle 106"/>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8" name="Rectangle 10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0" name="Group 99"/>
            <p:cNvGrpSpPr/>
            <p:nvPr/>
          </p:nvGrpSpPr>
          <p:grpSpPr>
            <a:xfrm>
              <a:off x="6097083" y="5592147"/>
              <a:ext cx="34514" cy="184695"/>
              <a:chOff x="-388883" y="4572000"/>
              <a:chExt cx="230133" cy="1231489"/>
            </a:xfrm>
          </p:grpSpPr>
          <p:sp>
            <p:nvSpPr>
              <p:cNvPr id="101" name="Rectangle 10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 name="Rectangle 10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 name="Rectangle 102"/>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 name="Rectangle 10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6" name="Rectangle 5"/>
            <p:cNvSpPr/>
            <p:nvPr/>
          </p:nvSpPr>
          <p:spPr>
            <a:xfrm>
              <a:off x="5632650" y="5533797"/>
              <a:ext cx="219141" cy="170608"/>
            </a:xfrm>
            <a:prstGeom prst="rect">
              <a:avLst/>
            </a:prstGeom>
            <a:ln w="3175"/>
            <a:effectLst>
              <a:glow rad="139700">
                <a:schemeClr val="accent2">
                  <a:satMod val="175000"/>
                  <a:alpha val="40000"/>
                </a:schemeClr>
              </a:glow>
            </a:effectLst>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22" name="Group 121"/>
          <p:cNvGrpSpPr/>
          <p:nvPr/>
        </p:nvGrpSpPr>
        <p:grpSpPr>
          <a:xfrm rot="5400000">
            <a:off x="6672321" y="4380418"/>
            <a:ext cx="445923" cy="239461"/>
            <a:chOff x="-1457505" y="4307841"/>
            <a:chExt cx="3346532" cy="1797103"/>
          </a:xfrm>
          <a:effectLst>
            <a:outerShdw blurRad="50800" dist="38100" dir="2700000" algn="tl" rotWithShape="0">
              <a:prstClr val="black">
                <a:alpha val="40000"/>
              </a:prstClr>
            </a:outerShdw>
          </a:effectLst>
        </p:grpSpPr>
        <p:sp>
          <p:nvSpPr>
            <p:cNvPr id="123" name="Rounded Rectangle 122"/>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24" name="Rectangle 123"/>
            <p:cNvSpPr/>
            <p:nvPr/>
          </p:nvSpPr>
          <p:spPr>
            <a:xfrm>
              <a:off x="-1195847" y="4317176"/>
              <a:ext cx="2789697" cy="1787768"/>
            </a:xfrm>
            <a:prstGeom prst="rect">
              <a:avLst/>
            </a:prstGeom>
            <a:blipFill dpi="0" rotWithShape="1">
              <a:blip r:embed="rId6"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125" name="Group 124"/>
            <p:cNvGrpSpPr/>
            <p:nvPr/>
          </p:nvGrpSpPr>
          <p:grpSpPr>
            <a:xfrm>
              <a:off x="-844550" y="4559711"/>
              <a:ext cx="230133" cy="1231489"/>
              <a:chOff x="-844550" y="4559711"/>
              <a:chExt cx="230133" cy="1231489"/>
            </a:xfrm>
          </p:grpSpPr>
          <p:sp>
            <p:nvSpPr>
              <p:cNvPr id="141" name="Rectangle 14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2" name="Rectangle 14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3" name="Rectangle 142"/>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4" name="Rectangle 14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6" name="Group 125"/>
            <p:cNvGrpSpPr/>
            <p:nvPr/>
          </p:nvGrpSpPr>
          <p:grpSpPr>
            <a:xfrm>
              <a:off x="-388883" y="4559711"/>
              <a:ext cx="230133" cy="1231489"/>
              <a:chOff x="-388883" y="4572000"/>
              <a:chExt cx="230133" cy="1231489"/>
            </a:xfrm>
          </p:grpSpPr>
          <p:sp>
            <p:nvSpPr>
              <p:cNvPr id="137" name="Rectangle 13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8" name="Rectangle 13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9" name="Rectangle 138"/>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40" name="Rectangle 13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7" name="Group 126"/>
            <p:cNvGrpSpPr/>
            <p:nvPr/>
          </p:nvGrpSpPr>
          <p:grpSpPr>
            <a:xfrm>
              <a:off x="74458" y="4590408"/>
              <a:ext cx="230133" cy="1231489"/>
              <a:chOff x="-844550" y="4559711"/>
              <a:chExt cx="230133" cy="1231489"/>
            </a:xfrm>
          </p:grpSpPr>
          <p:sp>
            <p:nvSpPr>
              <p:cNvPr id="133" name="Rectangle 13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4" name="Rectangle 13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5" name="Rectangle 134"/>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6" name="Rectangle 13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28" name="Group 127"/>
            <p:cNvGrpSpPr/>
            <p:nvPr/>
          </p:nvGrpSpPr>
          <p:grpSpPr>
            <a:xfrm>
              <a:off x="530125" y="4590408"/>
              <a:ext cx="230133" cy="1231489"/>
              <a:chOff x="-388883" y="4572000"/>
              <a:chExt cx="230133" cy="1231489"/>
            </a:xfrm>
          </p:grpSpPr>
          <p:sp>
            <p:nvSpPr>
              <p:cNvPr id="129" name="Rectangle 12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0" name="Rectangle 12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1" name="Rectangle 130"/>
              <p:cNvSpPr/>
              <p:nvPr/>
            </p:nvSpPr>
            <p:spPr>
              <a:xfrm>
                <a:off x="-387350" y="5588014"/>
                <a:ext cx="228600" cy="215475"/>
              </a:xfrm>
              <a:prstGeom prst="rect">
                <a:avLst/>
              </a:prstGeom>
              <a:blipFill>
                <a:blip r:embed="rId4"/>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2" name="Rectangle 13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grpSp>
        <p:nvGrpSpPr>
          <p:cNvPr id="270" name="Group 269"/>
          <p:cNvGrpSpPr/>
          <p:nvPr/>
        </p:nvGrpSpPr>
        <p:grpSpPr>
          <a:xfrm>
            <a:off x="6335961" y="4619623"/>
            <a:ext cx="224857" cy="461114"/>
            <a:chOff x="13716002" y="2933396"/>
            <a:chExt cx="627261" cy="874933"/>
          </a:xfrm>
        </p:grpSpPr>
        <p:sp>
          <p:nvSpPr>
            <p:cNvPr id="271" name="Rectangle 270"/>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272" name="Rectangle 271"/>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276" name="Group 275"/>
          <p:cNvGrpSpPr/>
          <p:nvPr/>
        </p:nvGrpSpPr>
        <p:grpSpPr>
          <a:xfrm>
            <a:off x="1077265" y="4386141"/>
            <a:ext cx="748258" cy="834700"/>
            <a:chOff x="3451239" y="3343961"/>
            <a:chExt cx="780199" cy="994851"/>
          </a:xfrm>
        </p:grpSpPr>
        <p:grpSp>
          <p:nvGrpSpPr>
            <p:cNvPr id="277" name="Group 276"/>
            <p:cNvGrpSpPr/>
            <p:nvPr/>
          </p:nvGrpSpPr>
          <p:grpSpPr>
            <a:xfrm>
              <a:off x="3781031" y="3496755"/>
              <a:ext cx="160014" cy="217634"/>
              <a:chOff x="3117852" y="3657600"/>
              <a:chExt cx="160014" cy="217634"/>
            </a:xfrm>
          </p:grpSpPr>
          <p:grpSp>
            <p:nvGrpSpPr>
              <p:cNvPr id="398" name="Group 397"/>
              <p:cNvGrpSpPr/>
              <p:nvPr/>
            </p:nvGrpSpPr>
            <p:grpSpPr>
              <a:xfrm>
                <a:off x="3117852" y="3657600"/>
                <a:ext cx="160014" cy="103503"/>
                <a:chOff x="3117852" y="3657600"/>
                <a:chExt cx="160014" cy="103503"/>
              </a:xfrm>
            </p:grpSpPr>
            <p:grpSp>
              <p:nvGrpSpPr>
                <p:cNvPr id="406" name="Group 405"/>
                <p:cNvGrpSpPr/>
                <p:nvPr/>
              </p:nvGrpSpPr>
              <p:grpSpPr>
                <a:xfrm>
                  <a:off x="3117852" y="3657600"/>
                  <a:ext cx="160014" cy="45719"/>
                  <a:chOff x="3117852" y="3657600"/>
                  <a:chExt cx="533400" cy="152402"/>
                </a:xfrm>
              </p:grpSpPr>
              <p:sp>
                <p:nvSpPr>
                  <p:cNvPr id="410" name="Rectangle 4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11" name="Rectangle 4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07" name="Group 406"/>
                <p:cNvGrpSpPr/>
                <p:nvPr/>
              </p:nvGrpSpPr>
              <p:grpSpPr>
                <a:xfrm>
                  <a:off x="3117852" y="3715384"/>
                  <a:ext cx="160014" cy="45719"/>
                  <a:chOff x="3117852" y="3657600"/>
                  <a:chExt cx="533400" cy="152402"/>
                </a:xfrm>
              </p:grpSpPr>
              <p:sp>
                <p:nvSpPr>
                  <p:cNvPr id="408" name="Rectangle 4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9" name="Rectangle 4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99" name="Group 398"/>
              <p:cNvGrpSpPr/>
              <p:nvPr/>
            </p:nvGrpSpPr>
            <p:grpSpPr>
              <a:xfrm>
                <a:off x="3117852" y="3771731"/>
                <a:ext cx="160014" cy="103503"/>
                <a:chOff x="3270252" y="3810000"/>
                <a:chExt cx="160014" cy="103503"/>
              </a:xfrm>
            </p:grpSpPr>
            <p:grpSp>
              <p:nvGrpSpPr>
                <p:cNvPr id="400" name="Group 399"/>
                <p:cNvGrpSpPr/>
                <p:nvPr/>
              </p:nvGrpSpPr>
              <p:grpSpPr>
                <a:xfrm>
                  <a:off x="3270252" y="3810000"/>
                  <a:ext cx="160014" cy="45719"/>
                  <a:chOff x="3117852" y="3657600"/>
                  <a:chExt cx="533400" cy="152402"/>
                </a:xfrm>
              </p:grpSpPr>
              <p:sp>
                <p:nvSpPr>
                  <p:cNvPr id="404" name="Rectangle 4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5" name="Rectangle 4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401" name="Group 400"/>
                <p:cNvGrpSpPr/>
                <p:nvPr/>
              </p:nvGrpSpPr>
              <p:grpSpPr>
                <a:xfrm>
                  <a:off x="3270252" y="3867784"/>
                  <a:ext cx="160014" cy="45719"/>
                  <a:chOff x="3117852" y="3657600"/>
                  <a:chExt cx="533400" cy="152402"/>
                </a:xfrm>
              </p:grpSpPr>
              <p:sp>
                <p:nvSpPr>
                  <p:cNvPr id="402" name="Rectangle 4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403" name="Rectangle 4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78" name="Group 277"/>
            <p:cNvGrpSpPr/>
            <p:nvPr/>
          </p:nvGrpSpPr>
          <p:grpSpPr>
            <a:xfrm>
              <a:off x="3519054" y="3496755"/>
              <a:ext cx="160014" cy="217634"/>
              <a:chOff x="3117852" y="3657600"/>
              <a:chExt cx="160014" cy="217634"/>
            </a:xfrm>
          </p:grpSpPr>
          <p:grpSp>
            <p:nvGrpSpPr>
              <p:cNvPr id="384" name="Group 383"/>
              <p:cNvGrpSpPr/>
              <p:nvPr/>
            </p:nvGrpSpPr>
            <p:grpSpPr>
              <a:xfrm>
                <a:off x="3117852" y="3657600"/>
                <a:ext cx="160014" cy="103503"/>
                <a:chOff x="3117852" y="3657600"/>
                <a:chExt cx="160014" cy="103503"/>
              </a:xfrm>
            </p:grpSpPr>
            <p:grpSp>
              <p:nvGrpSpPr>
                <p:cNvPr id="392" name="Group 391"/>
                <p:cNvGrpSpPr/>
                <p:nvPr/>
              </p:nvGrpSpPr>
              <p:grpSpPr>
                <a:xfrm>
                  <a:off x="3117852" y="3657600"/>
                  <a:ext cx="160014" cy="45719"/>
                  <a:chOff x="3117852" y="3657600"/>
                  <a:chExt cx="533400" cy="152402"/>
                </a:xfrm>
              </p:grpSpPr>
              <p:sp>
                <p:nvSpPr>
                  <p:cNvPr id="396" name="Rectangle 3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7" name="Rectangle 3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93" name="Group 392"/>
                <p:cNvGrpSpPr/>
                <p:nvPr/>
              </p:nvGrpSpPr>
              <p:grpSpPr>
                <a:xfrm>
                  <a:off x="3117852" y="3715384"/>
                  <a:ext cx="160014" cy="45719"/>
                  <a:chOff x="3117852" y="3657600"/>
                  <a:chExt cx="533400" cy="152402"/>
                </a:xfrm>
              </p:grpSpPr>
              <p:sp>
                <p:nvSpPr>
                  <p:cNvPr id="394" name="Rectangle 3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5" name="Rectangle 3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85" name="Group 384"/>
              <p:cNvGrpSpPr/>
              <p:nvPr/>
            </p:nvGrpSpPr>
            <p:grpSpPr>
              <a:xfrm>
                <a:off x="3117852" y="3771731"/>
                <a:ext cx="160014" cy="103503"/>
                <a:chOff x="3270252" y="3810000"/>
                <a:chExt cx="160014" cy="103503"/>
              </a:xfrm>
            </p:grpSpPr>
            <p:grpSp>
              <p:nvGrpSpPr>
                <p:cNvPr id="386" name="Group 385"/>
                <p:cNvGrpSpPr/>
                <p:nvPr/>
              </p:nvGrpSpPr>
              <p:grpSpPr>
                <a:xfrm>
                  <a:off x="3270252" y="3810000"/>
                  <a:ext cx="160014" cy="45719"/>
                  <a:chOff x="3117852" y="3657600"/>
                  <a:chExt cx="533400" cy="152402"/>
                </a:xfrm>
              </p:grpSpPr>
              <p:sp>
                <p:nvSpPr>
                  <p:cNvPr id="390" name="Rectangle 3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91" name="Rectangle 3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87" name="Group 386"/>
                <p:cNvGrpSpPr/>
                <p:nvPr/>
              </p:nvGrpSpPr>
              <p:grpSpPr>
                <a:xfrm>
                  <a:off x="3270252" y="3867784"/>
                  <a:ext cx="160014" cy="45719"/>
                  <a:chOff x="3117852" y="3657600"/>
                  <a:chExt cx="533400" cy="152402"/>
                </a:xfrm>
              </p:grpSpPr>
              <p:sp>
                <p:nvSpPr>
                  <p:cNvPr id="388" name="Rectangle 3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9" name="Rectangle 3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79" name="Group 278"/>
            <p:cNvGrpSpPr/>
            <p:nvPr/>
          </p:nvGrpSpPr>
          <p:grpSpPr>
            <a:xfrm>
              <a:off x="3624335" y="3495657"/>
              <a:ext cx="160014" cy="217634"/>
              <a:chOff x="3117852" y="3657600"/>
              <a:chExt cx="160014" cy="217634"/>
            </a:xfrm>
          </p:grpSpPr>
          <p:grpSp>
            <p:nvGrpSpPr>
              <p:cNvPr id="370" name="Group 369"/>
              <p:cNvGrpSpPr/>
              <p:nvPr/>
            </p:nvGrpSpPr>
            <p:grpSpPr>
              <a:xfrm>
                <a:off x="3117852" y="3657600"/>
                <a:ext cx="160014" cy="103503"/>
                <a:chOff x="3117852" y="3657600"/>
                <a:chExt cx="160014" cy="103503"/>
              </a:xfrm>
            </p:grpSpPr>
            <p:grpSp>
              <p:nvGrpSpPr>
                <p:cNvPr id="378" name="Group 377"/>
                <p:cNvGrpSpPr/>
                <p:nvPr/>
              </p:nvGrpSpPr>
              <p:grpSpPr>
                <a:xfrm>
                  <a:off x="3117852" y="3657600"/>
                  <a:ext cx="160014" cy="45719"/>
                  <a:chOff x="3117852" y="3657600"/>
                  <a:chExt cx="533400" cy="152402"/>
                </a:xfrm>
              </p:grpSpPr>
              <p:sp>
                <p:nvSpPr>
                  <p:cNvPr id="382" name="Rectangle 3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3" name="Rectangle 3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79" name="Group 378"/>
                <p:cNvGrpSpPr/>
                <p:nvPr/>
              </p:nvGrpSpPr>
              <p:grpSpPr>
                <a:xfrm>
                  <a:off x="3117852" y="3715384"/>
                  <a:ext cx="160014" cy="45719"/>
                  <a:chOff x="3117852" y="3657600"/>
                  <a:chExt cx="533400" cy="152402"/>
                </a:xfrm>
              </p:grpSpPr>
              <p:sp>
                <p:nvSpPr>
                  <p:cNvPr id="380" name="Rectangle 3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81" name="Rectangle 3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71" name="Group 370"/>
              <p:cNvGrpSpPr/>
              <p:nvPr/>
            </p:nvGrpSpPr>
            <p:grpSpPr>
              <a:xfrm>
                <a:off x="3117852" y="3771731"/>
                <a:ext cx="160014" cy="103503"/>
                <a:chOff x="3270252" y="3810000"/>
                <a:chExt cx="160014" cy="103503"/>
              </a:xfrm>
            </p:grpSpPr>
            <p:grpSp>
              <p:nvGrpSpPr>
                <p:cNvPr id="372" name="Group 371"/>
                <p:cNvGrpSpPr/>
                <p:nvPr/>
              </p:nvGrpSpPr>
              <p:grpSpPr>
                <a:xfrm>
                  <a:off x="3270252" y="3810000"/>
                  <a:ext cx="160014" cy="45719"/>
                  <a:chOff x="3117852" y="3657600"/>
                  <a:chExt cx="533400" cy="152402"/>
                </a:xfrm>
              </p:grpSpPr>
              <p:sp>
                <p:nvSpPr>
                  <p:cNvPr id="376" name="Rectangle 3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77" name="Rectangle 3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73" name="Group 372"/>
                <p:cNvGrpSpPr/>
                <p:nvPr/>
              </p:nvGrpSpPr>
              <p:grpSpPr>
                <a:xfrm>
                  <a:off x="3270252" y="3867784"/>
                  <a:ext cx="160014" cy="45719"/>
                  <a:chOff x="3117852" y="3657600"/>
                  <a:chExt cx="533400" cy="152402"/>
                </a:xfrm>
              </p:grpSpPr>
              <p:sp>
                <p:nvSpPr>
                  <p:cNvPr id="374" name="Rectangle 3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75" name="Rectangle 3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80" name="Group 279"/>
            <p:cNvGrpSpPr/>
            <p:nvPr/>
          </p:nvGrpSpPr>
          <p:grpSpPr>
            <a:xfrm>
              <a:off x="3886312" y="3495657"/>
              <a:ext cx="160014" cy="217634"/>
              <a:chOff x="3117852" y="3657600"/>
              <a:chExt cx="160014" cy="217634"/>
            </a:xfrm>
          </p:grpSpPr>
          <p:grpSp>
            <p:nvGrpSpPr>
              <p:cNvPr id="356" name="Group 355"/>
              <p:cNvGrpSpPr/>
              <p:nvPr/>
            </p:nvGrpSpPr>
            <p:grpSpPr>
              <a:xfrm>
                <a:off x="3117852" y="3657600"/>
                <a:ext cx="160014" cy="103503"/>
                <a:chOff x="3117852" y="3657600"/>
                <a:chExt cx="160014" cy="103503"/>
              </a:xfrm>
            </p:grpSpPr>
            <p:grpSp>
              <p:nvGrpSpPr>
                <p:cNvPr id="364" name="Group 363"/>
                <p:cNvGrpSpPr/>
                <p:nvPr/>
              </p:nvGrpSpPr>
              <p:grpSpPr>
                <a:xfrm>
                  <a:off x="3117852" y="3657600"/>
                  <a:ext cx="160014" cy="45719"/>
                  <a:chOff x="3117852" y="3657600"/>
                  <a:chExt cx="533400" cy="152402"/>
                </a:xfrm>
              </p:grpSpPr>
              <p:sp>
                <p:nvSpPr>
                  <p:cNvPr id="368" name="Rectangle 3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9" name="Rectangle 3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65" name="Group 364"/>
                <p:cNvGrpSpPr/>
                <p:nvPr/>
              </p:nvGrpSpPr>
              <p:grpSpPr>
                <a:xfrm>
                  <a:off x="3117852" y="3715384"/>
                  <a:ext cx="160014" cy="45719"/>
                  <a:chOff x="3117852" y="3657600"/>
                  <a:chExt cx="533400" cy="152402"/>
                </a:xfrm>
              </p:grpSpPr>
              <p:sp>
                <p:nvSpPr>
                  <p:cNvPr id="366" name="Rectangle 3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7" name="Rectangle 3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57" name="Group 356"/>
              <p:cNvGrpSpPr/>
              <p:nvPr/>
            </p:nvGrpSpPr>
            <p:grpSpPr>
              <a:xfrm>
                <a:off x="3117852" y="3771731"/>
                <a:ext cx="160014" cy="103503"/>
                <a:chOff x="3270252" y="3810000"/>
                <a:chExt cx="160014" cy="103503"/>
              </a:xfrm>
            </p:grpSpPr>
            <p:grpSp>
              <p:nvGrpSpPr>
                <p:cNvPr id="358" name="Group 357"/>
                <p:cNvGrpSpPr/>
                <p:nvPr/>
              </p:nvGrpSpPr>
              <p:grpSpPr>
                <a:xfrm>
                  <a:off x="3270252" y="3810000"/>
                  <a:ext cx="160014" cy="45719"/>
                  <a:chOff x="3117852" y="3657600"/>
                  <a:chExt cx="533400" cy="152402"/>
                </a:xfrm>
              </p:grpSpPr>
              <p:sp>
                <p:nvSpPr>
                  <p:cNvPr id="362" name="Rectangle 3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3" name="Rectangle 3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59" name="Group 358"/>
                <p:cNvGrpSpPr/>
                <p:nvPr/>
              </p:nvGrpSpPr>
              <p:grpSpPr>
                <a:xfrm>
                  <a:off x="3270252" y="3867784"/>
                  <a:ext cx="160014" cy="45719"/>
                  <a:chOff x="3117852" y="3657600"/>
                  <a:chExt cx="533400" cy="152402"/>
                </a:xfrm>
              </p:grpSpPr>
              <p:sp>
                <p:nvSpPr>
                  <p:cNvPr id="360" name="Rectangle 3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61" name="Rectangle 3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81" name="Group 280"/>
            <p:cNvGrpSpPr/>
            <p:nvPr/>
          </p:nvGrpSpPr>
          <p:grpSpPr>
            <a:xfrm>
              <a:off x="3500268" y="3762881"/>
              <a:ext cx="693677" cy="510824"/>
              <a:chOff x="2355850" y="3784939"/>
              <a:chExt cx="693677" cy="510824"/>
            </a:xfrm>
          </p:grpSpPr>
          <p:grpSp>
            <p:nvGrpSpPr>
              <p:cNvPr id="296" name="Group 295"/>
              <p:cNvGrpSpPr/>
              <p:nvPr/>
            </p:nvGrpSpPr>
            <p:grpSpPr>
              <a:xfrm>
                <a:off x="2617827" y="3784939"/>
                <a:ext cx="160014" cy="217634"/>
                <a:chOff x="3117852" y="3657600"/>
                <a:chExt cx="160014" cy="217634"/>
              </a:xfrm>
            </p:grpSpPr>
            <p:grpSp>
              <p:nvGrpSpPr>
                <p:cNvPr id="342" name="Group 341"/>
                <p:cNvGrpSpPr/>
                <p:nvPr/>
              </p:nvGrpSpPr>
              <p:grpSpPr>
                <a:xfrm>
                  <a:off x="3117852" y="3657600"/>
                  <a:ext cx="160014" cy="103503"/>
                  <a:chOff x="3117852" y="3657600"/>
                  <a:chExt cx="160014" cy="103503"/>
                </a:xfrm>
              </p:grpSpPr>
              <p:grpSp>
                <p:nvGrpSpPr>
                  <p:cNvPr id="350" name="Group 349"/>
                  <p:cNvGrpSpPr/>
                  <p:nvPr/>
                </p:nvGrpSpPr>
                <p:grpSpPr>
                  <a:xfrm>
                    <a:off x="3117852" y="3657600"/>
                    <a:ext cx="160014" cy="45719"/>
                    <a:chOff x="3117852" y="3657600"/>
                    <a:chExt cx="533400" cy="152402"/>
                  </a:xfrm>
                </p:grpSpPr>
                <p:sp>
                  <p:nvSpPr>
                    <p:cNvPr id="354" name="Rectangle 3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55" name="Rectangle 3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51" name="Group 350"/>
                  <p:cNvGrpSpPr/>
                  <p:nvPr/>
                </p:nvGrpSpPr>
                <p:grpSpPr>
                  <a:xfrm>
                    <a:off x="3117852" y="3715384"/>
                    <a:ext cx="160014" cy="45719"/>
                    <a:chOff x="3117852" y="3657600"/>
                    <a:chExt cx="533400" cy="152402"/>
                  </a:xfrm>
                </p:grpSpPr>
                <p:sp>
                  <p:nvSpPr>
                    <p:cNvPr id="352" name="Rectangle 3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53" name="Rectangle 3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43" name="Group 342"/>
                <p:cNvGrpSpPr/>
                <p:nvPr/>
              </p:nvGrpSpPr>
              <p:grpSpPr>
                <a:xfrm>
                  <a:off x="3117852" y="3771731"/>
                  <a:ext cx="160014" cy="103503"/>
                  <a:chOff x="3270252" y="3810000"/>
                  <a:chExt cx="160014" cy="103503"/>
                </a:xfrm>
              </p:grpSpPr>
              <p:grpSp>
                <p:nvGrpSpPr>
                  <p:cNvPr id="344" name="Group 343"/>
                  <p:cNvGrpSpPr/>
                  <p:nvPr/>
                </p:nvGrpSpPr>
                <p:grpSpPr>
                  <a:xfrm>
                    <a:off x="3270252" y="3810000"/>
                    <a:ext cx="160014" cy="45719"/>
                    <a:chOff x="3117852" y="3657600"/>
                    <a:chExt cx="533400" cy="152402"/>
                  </a:xfrm>
                </p:grpSpPr>
                <p:sp>
                  <p:nvSpPr>
                    <p:cNvPr id="348" name="Rectangle 3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9" name="Rectangle 3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45" name="Group 344"/>
                  <p:cNvGrpSpPr/>
                  <p:nvPr/>
                </p:nvGrpSpPr>
                <p:grpSpPr>
                  <a:xfrm>
                    <a:off x="3270252" y="3867784"/>
                    <a:ext cx="160014" cy="45719"/>
                    <a:chOff x="3117852" y="3657600"/>
                    <a:chExt cx="533400" cy="152402"/>
                  </a:xfrm>
                </p:grpSpPr>
                <p:sp>
                  <p:nvSpPr>
                    <p:cNvPr id="346" name="Rectangle 3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7" name="Rectangle 3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7" name="Group 296"/>
              <p:cNvGrpSpPr/>
              <p:nvPr/>
            </p:nvGrpSpPr>
            <p:grpSpPr>
              <a:xfrm>
                <a:off x="2355850" y="3784939"/>
                <a:ext cx="160014" cy="217634"/>
                <a:chOff x="3117852" y="3657600"/>
                <a:chExt cx="160014" cy="217634"/>
              </a:xfrm>
            </p:grpSpPr>
            <p:grpSp>
              <p:nvGrpSpPr>
                <p:cNvPr id="328" name="Group 327"/>
                <p:cNvGrpSpPr/>
                <p:nvPr/>
              </p:nvGrpSpPr>
              <p:grpSpPr>
                <a:xfrm>
                  <a:off x="3117852" y="3657600"/>
                  <a:ext cx="160014" cy="103503"/>
                  <a:chOff x="3117852" y="3657600"/>
                  <a:chExt cx="160014" cy="103503"/>
                </a:xfrm>
              </p:grpSpPr>
              <p:grpSp>
                <p:nvGrpSpPr>
                  <p:cNvPr id="336" name="Group 335"/>
                  <p:cNvGrpSpPr/>
                  <p:nvPr/>
                </p:nvGrpSpPr>
                <p:grpSpPr>
                  <a:xfrm>
                    <a:off x="3117852" y="3657600"/>
                    <a:ext cx="160014" cy="45719"/>
                    <a:chOff x="3117852" y="3657600"/>
                    <a:chExt cx="533400" cy="152402"/>
                  </a:xfrm>
                </p:grpSpPr>
                <p:sp>
                  <p:nvSpPr>
                    <p:cNvPr id="340" name="Rectangle 3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41" name="Rectangle 3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37" name="Group 336"/>
                  <p:cNvGrpSpPr/>
                  <p:nvPr/>
                </p:nvGrpSpPr>
                <p:grpSpPr>
                  <a:xfrm>
                    <a:off x="3117852" y="3715384"/>
                    <a:ext cx="160014" cy="45719"/>
                    <a:chOff x="3117852" y="3657600"/>
                    <a:chExt cx="533400" cy="152402"/>
                  </a:xfrm>
                </p:grpSpPr>
                <p:sp>
                  <p:nvSpPr>
                    <p:cNvPr id="338" name="Rectangle 3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9" name="Rectangle 3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29" name="Group 328"/>
                <p:cNvGrpSpPr/>
                <p:nvPr/>
              </p:nvGrpSpPr>
              <p:grpSpPr>
                <a:xfrm>
                  <a:off x="3117852" y="3771731"/>
                  <a:ext cx="160014" cy="103503"/>
                  <a:chOff x="3270252" y="3810000"/>
                  <a:chExt cx="160014" cy="103503"/>
                </a:xfrm>
              </p:grpSpPr>
              <p:grpSp>
                <p:nvGrpSpPr>
                  <p:cNvPr id="330" name="Group 329"/>
                  <p:cNvGrpSpPr/>
                  <p:nvPr/>
                </p:nvGrpSpPr>
                <p:grpSpPr>
                  <a:xfrm>
                    <a:off x="3270252" y="3810000"/>
                    <a:ext cx="160014" cy="45719"/>
                    <a:chOff x="3117852" y="3657600"/>
                    <a:chExt cx="533400" cy="152402"/>
                  </a:xfrm>
                </p:grpSpPr>
                <p:sp>
                  <p:nvSpPr>
                    <p:cNvPr id="334" name="Rectangle 3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5" name="Rectangle 3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31" name="Group 330"/>
                  <p:cNvGrpSpPr/>
                  <p:nvPr/>
                </p:nvGrpSpPr>
                <p:grpSpPr>
                  <a:xfrm>
                    <a:off x="3270252" y="3867784"/>
                    <a:ext cx="160014" cy="45719"/>
                    <a:chOff x="3117852" y="3657600"/>
                    <a:chExt cx="533400" cy="152402"/>
                  </a:xfrm>
                </p:grpSpPr>
                <p:sp>
                  <p:nvSpPr>
                    <p:cNvPr id="332" name="Rectangle 3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33" name="Rectangle 3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8" name="Group 297"/>
              <p:cNvGrpSpPr/>
              <p:nvPr/>
            </p:nvGrpSpPr>
            <p:grpSpPr>
              <a:xfrm>
                <a:off x="2627536" y="4078129"/>
                <a:ext cx="160014" cy="217634"/>
                <a:chOff x="3117852" y="3657600"/>
                <a:chExt cx="160014" cy="217634"/>
              </a:xfrm>
            </p:grpSpPr>
            <p:grpSp>
              <p:nvGrpSpPr>
                <p:cNvPr id="314" name="Group 313"/>
                <p:cNvGrpSpPr/>
                <p:nvPr/>
              </p:nvGrpSpPr>
              <p:grpSpPr>
                <a:xfrm>
                  <a:off x="3117852" y="3657600"/>
                  <a:ext cx="160014" cy="103503"/>
                  <a:chOff x="3117852" y="3657600"/>
                  <a:chExt cx="160014" cy="103503"/>
                </a:xfrm>
              </p:grpSpPr>
              <p:grpSp>
                <p:nvGrpSpPr>
                  <p:cNvPr id="322" name="Group 321"/>
                  <p:cNvGrpSpPr/>
                  <p:nvPr/>
                </p:nvGrpSpPr>
                <p:grpSpPr>
                  <a:xfrm>
                    <a:off x="3117852" y="3657600"/>
                    <a:ext cx="160014" cy="45719"/>
                    <a:chOff x="3117852" y="3657600"/>
                    <a:chExt cx="533400" cy="152402"/>
                  </a:xfrm>
                </p:grpSpPr>
                <p:sp>
                  <p:nvSpPr>
                    <p:cNvPr id="326" name="Rectangle 3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7" name="Rectangle 3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23" name="Group 322"/>
                  <p:cNvGrpSpPr/>
                  <p:nvPr/>
                </p:nvGrpSpPr>
                <p:grpSpPr>
                  <a:xfrm>
                    <a:off x="3117852" y="3715384"/>
                    <a:ext cx="160014" cy="45719"/>
                    <a:chOff x="3117852" y="3657600"/>
                    <a:chExt cx="533400" cy="152402"/>
                  </a:xfrm>
                </p:grpSpPr>
                <p:sp>
                  <p:nvSpPr>
                    <p:cNvPr id="324" name="Rectangle 32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5" name="Rectangle 32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15" name="Group 314"/>
                <p:cNvGrpSpPr/>
                <p:nvPr/>
              </p:nvGrpSpPr>
              <p:grpSpPr>
                <a:xfrm>
                  <a:off x="3117852" y="3771731"/>
                  <a:ext cx="160014" cy="103503"/>
                  <a:chOff x="3270252" y="3810000"/>
                  <a:chExt cx="160014" cy="103503"/>
                </a:xfrm>
              </p:grpSpPr>
              <p:grpSp>
                <p:nvGrpSpPr>
                  <p:cNvPr id="316" name="Group 315"/>
                  <p:cNvGrpSpPr/>
                  <p:nvPr/>
                </p:nvGrpSpPr>
                <p:grpSpPr>
                  <a:xfrm>
                    <a:off x="3270252" y="3810000"/>
                    <a:ext cx="160014" cy="45719"/>
                    <a:chOff x="3117852" y="3657600"/>
                    <a:chExt cx="533400" cy="152402"/>
                  </a:xfrm>
                </p:grpSpPr>
                <p:sp>
                  <p:nvSpPr>
                    <p:cNvPr id="320" name="Rectangle 3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21" name="Rectangle 3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17" name="Group 316"/>
                  <p:cNvGrpSpPr/>
                  <p:nvPr/>
                </p:nvGrpSpPr>
                <p:grpSpPr>
                  <a:xfrm>
                    <a:off x="3270252" y="3867784"/>
                    <a:ext cx="160014" cy="45719"/>
                    <a:chOff x="3117852" y="3657600"/>
                    <a:chExt cx="533400" cy="152402"/>
                  </a:xfrm>
                </p:grpSpPr>
                <p:sp>
                  <p:nvSpPr>
                    <p:cNvPr id="318" name="Rectangle 3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9" name="Rectangle 3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299" name="Group 298"/>
              <p:cNvGrpSpPr/>
              <p:nvPr/>
            </p:nvGrpSpPr>
            <p:grpSpPr>
              <a:xfrm>
                <a:off x="2889513" y="4078129"/>
                <a:ext cx="160014" cy="217634"/>
                <a:chOff x="3117852" y="3657600"/>
                <a:chExt cx="160014" cy="217634"/>
              </a:xfrm>
            </p:grpSpPr>
            <p:grpSp>
              <p:nvGrpSpPr>
                <p:cNvPr id="300" name="Group 299"/>
                <p:cNvGrpSpPr/>
                <p:nvPr/>
              </p:nvGrpSpPr>
              <p:grpSpPr>
                <a:xfrm>
                  <a:off x="3117852" y="3657600"/>
                  <a:ext cx="160014" cy="103503"/>
                  <a:chOff x="3117852" y="3657600"/>
                  <a:chExt cx="160014" cy="103503"/>
                </a:xfrm>
              </p:grpSpPr>
              <p:grpSp>
                <p:nvGrpSpPr>
                  <p:cNvPr id="308" name="Group 307"/>
                  <p:cNvGrpSpPr/>
                  <p:nvPr/>
                </p:nvGrpSpPr>
                <p:grpSpPr>
                  <a:xfrm>
                    <a:off x="3117852" y="3657600"/>
                    <a:ext cx="160014" cy="45719"/>
                    <a:chOff x="3117852" y="3657600"/>
                    <a:chExt cx="533400" cy="152402"/>
                  </a:xfrm>
                </p:grpSpPr>
                <p:sp>
                  <p:nvSpPr>
                    <p:cNvPr id="312" name="Rectangle 3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3" name="Rectangle 3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09" name="Group 308"/>
                  <p:cNvGrpSpPr/>
                  <p:nvPr/>
                </p:nvGrpSpPr>
                <p:grpSpPr>
                  <a:xfrm>
                    <a:off x="3117852" y="3715384"/>
                    <a:ext cx="160014" cy="45719"/>
                    <a:chOff x="3117852" y="3657600"/>
                    <a:chExt cx="533400" cy="152402"/>
                  </a:xfrm>
                </p:grpSpPr>
                <p:sp>
                  <p:nvSpPr>
                    <p:cNvPr id="310" name="Rectangle 3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11" name="Rectangle 3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301" name="Group 300"/>
                <p:cNvGrpSpPr/>
                <p:nvPr/>
              </p:nvGrpSpPr>
              <p:grpSpPr>
                <a:xfrm>
                  <a:off x="3117852" y="3771731"/>
                  <a:ext cx="160014" cy="103503"/>
                  <a:chOff x="3270252" y="3810000"/>
                  <a:chExt cx="160014" cy="103503"/>
                </a:xfrm>
              </p:grpSpPr>
              <p:grpSp>
                <p:nvGrpSpPr>
                  <p:cNvPr id="302" name="Group 301"/>
                  <p:cNvGrpSpPr/>
                  <p:nvPr/>
                </p:nvGrpSpPr>
                <p:grpSpPr>
                  <a:xfrm>
                    <a:off x="3270252" y="3810000"/>
                    <a:ext cx="160014" cy="45719"/>
                    <a:chOff x="3117852" y="3657600"/>
                    <a:chExt cx="533400" cy="152402"/>
                  </a:xfrm>
                </p:grpSpPr>
                <p:sp>
                  <p:nvSpPr>
                    <p:cNvPr id="306" name="Rectangle 3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07" name="Rectangle 3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303" name="Group 302"/>
                  <p:cNvGrpSpPr/>
                  <p:nvPr/>
                </p:nvGrpSpPr>
                <p:grpSpPr>
                  <a:xfrm>
                    <a:off x="3270252" y="3867784"/>
                    <a:ext cx="160014" cy="45719"/>
                    <a:chOff x="3117852" y="3657600"/>
                    <a:chExt cx="533400" cy="152402"/>
                  </a:xfrm>
                </p:grpSpPr>
                <p:sp>
                  <p:nvSpPr>
                    <p:cNvPr id="304" name="Rectangle 3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305" name="Rectangle 3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282" name="Rectangle 281"/>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3" name="Rectangle 282"/>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4" name="Rectangle 283"/>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5" name="Rectangle 284"/>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6" name="Rectangle 285"/>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7" name="Rectangle 286"/>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88" name="Rectangle 287"/>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289" name="Rectangle 288"/>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90" name="Group 289"/>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292" name="Rectangle 29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3" name="Rectangle 29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4" name="Rectangle 29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95" name="Rectangle 29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291" name="Straight Connector 290"/>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413" name="Group 412"/>
          <p:cNvGrpSpPr/>
          <p:nvPr/>
        </p:nvGrpSpPr>
        <p:grpSpPr>
          <a:xfrm>
            <a:off x="1816257" y="4605483"/>
            <a:ext cx="4602171" cy="506790"/>
            <a:chOff x="1766077" y="5161246"/>
            <a:chExt cx="5153031" cy="506790"/>
          </a:xfrm>
        </p:grpSpPr>
        <p:sp>
          <p:nvSpPr>
            <p:cNvPr id="215" name="Can 214"/>
            <p:cNvSpPr/>
            <p:nvPr/>
          </p:nvSpPr>
          <p:spPr>
            <a:xfrm rot="5400000">
              <a:off x="6145547" y="4926081"/>
              <a:ext cx="145730" cy="1265303"/>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58" name="Group 257"/>
            <p:cNvGrpSpPr/>
            <p:nvPr/>
          </p:nvGrpSpPr>
          <p:grpSpPr>
            <a:xfrm>
              <a:off x="1766077" y="5161246"/>
              <a:ext cx="5153031" cy="235255"/>
              <a:chOff x="-3154409" y="5202758"/>
              <a:chExt cx="8990297" cy="241465"/>
            </a:xfrm>
          </p:grpSpPr>
          <p:sp>
            <p:nvSpPr>
              <p:cNvPr id="259" name="Can 258"/>
              <p:cNvSpPr/>
              <p:nvPr/>
            </p:nvSpPr>
            <p:spPr>
              <a:xfrm rot="5400000">
                <a:off x="1160690" y="916703"/>
                <a:ext cx="195236" cy="8825434"/>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60" name="Group 259"/>
              <p:cNvGrpSpPr/>
              <p:nvPr/>
            </p:nvGrpSpPr>
            <p:grpSpPr>
              <a:xfrm>
                <a:off x="3668737" y="5369717"/>
                <a:ext cx="1320796" cy="41382"/>
                <a:chOff x="8839200" y="4663625"/>
                <a:chExt cx="1752600" cy="54911"/>
              </a:xfrm>
            </p:grpSpPr>
            <p:sp>
              <p:nvSpPr>
                <p:cNvPr id="262" name="Rectangle 261"/>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3" name="Rectangle 262"/>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4" name="Rectangle 263"/>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5" name="Rectangle 264"/>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6" name="Rectangle 265"/>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7" name="Rectangle 266"/>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8" name="Rectangle 267"/>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269" name="Rectangle 268"/>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261" name="TextBox 260"/>
              <p:cNvSpPr txBox="1"/>
              <p:nvPr/>
            </p:nvSpPr>
            <p:spPr>
              <a:xfrm>
                <a:off x="3421986" y="5202758"/>
                <a:ext cx="2413902" cy="2414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Assured Services</a:t>
                </a:r>
              </a:p>
            </p:txBody>
          </p:sp>
        </p:grpSp>
        <p:sp>
          <p:nvSpPr>
            <p:cNvPr id="412" name="TextBox 411"/>
            <p:cNvSpPr txBox="1"/>
            <p:nvPr/>
          </p:nvSpPr>
          <p:spPr>
            <a:xfrm>
              <a:off x="5494414" y="5437204"/>
              <a:ext cx="132455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sp>
        <p:nvSpPr>
          <p:cNvPr id="414" name="TextBox 413"/>
          <p:cNvSpPr txBox="1"/>
          <p:nvPr/>
        </p:nvSpPr>
        <p:spPr>
          <a:xfrm>
            <a:off x="1952503" y="4616952"/>
            <a:ext cx="251679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Premium Assured Services</a:t>
            </a:r>
          </a:p>
        </p:txBody>
      </p:sp>
      <p:grpSp>
        <p:nvGrpSpPr>
          <p:cNvPr id="216" name="Group 215"/>
          <p:cNvGrpSpPr/>
          <p:nvPr/>
        </p:nvGrpSpPr>
        <p:grpSpPr>
          <a:xfrm>
            <a:off x="4517706" y="4408810"/>
            <a:ext cx="758392" cy="753274"/>
            <a:chOff x="4947217" y="4893612"/>
            <a:chExt cx="714599" cy="810747"/>
          </a:xfrm>
        </p:grpSpPr>
        <p:grpSp>
          <p:nvGrpSpPr>
            <p:cNvPr id="217" name="Group 216"/>
            <p:cNvGrpSpPr/>
            <p:nvPr/>
          </p:nvGrpSpPr>
          <p:grpSpPr>
            <a:xfrm>
              <a:off x="4947217" y="4893612"/>
              <a:ext cx="714599" cy="45719"/>
              <a:chOff x="6289862" y="4750080"/>
              <a:chExt cx="1079630" cy="63117"/>
            </a:xfrm>
          </p:grpSpPr>
          <p:sp>
            <p:nvSpPr>
              <p:cNvPr id="256" name="Trapezoid 255"/>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57" name="Straight Connector 256"/>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218" name="Rectangle 217"/>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19" name="Group 218"/>
            <p:cNvGrpSpPr/>
            <p:nvPr/>
          </p:nvGrpSpPr>
          <p:grpSpPr>
            <a:xfrm>
              <a:off x="5240080" y="5346945"/>
              <a:ext cx="128872" cy="95178"/>
              <a:chOff x="3117852" y="3657600"/>
              <a:chExt cx="160014" cy="103503"/>
            </a:xfrm>
          </p:grpSpPr>
          <p:grpSp>
            <p:nvGrpSpPr>
              <p:cNvPr id="250" name="Group 249"/>
              <p:cNvGrpSpPr/>
              <p:nvPr/>
            </p:nvGrpSpPr>
            <p:grpSpPr>
              <a:xfrm>
                <a:off x="3117852" y="3657600"/>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1" name="Group 250"/>
              <p:cNvGrpSpPr/>
              <p:nvPr/>
            </p:nvGrpSpPr>
            <p:grpSpPr>
              <a:xfrm>
                <a:off x="3117852" y="3715384"/>
                <a:ext cx="160014" cy="45719"/>
                <a:chOff x="3117852" y="3657600"/>
                <a:chExt cx="533400" cy="152402"/>
              </a:xfrm>
            </p:grpSpPr>
            <p:sp>
              <p:nvSpPr>
                <p:cNvPr id="252" name="Rectangle 2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53" name="Rectangle 2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0" name="Rectangle 219"/>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21" name="Group 220"/>
            <p:cNvGrpSpPr/>
            <p:nvPr/>
          </p:nvGrpSpPr>
          <p:grpSpPr>
            <a:xfrm>
              <a:off x="4995819" y="5236686"/>
              <a:ext cx="617395" cy="209952"/>
              <a:chOff x="1474354" y="3428122"/>
              <a:chExt cx="764055" cy="730555"/>
            </a:xfrm>
          </p:grpSpPr>
          <p:grpSp>
            <p:nvGrpSpPr>
              <p:cNvPr id="240" name="Group 239"/>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246" name="Rectangle 2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Rectangle 2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8" name="Rectangle 2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9" name="Rectangle 2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1" name="Group 240"/>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242" name="Rectangle 24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3" name="Rectangle 24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4" name="Rectangle 24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5" name="Rectangle 24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2" name="Rectangle 221"/>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3" name="Rectangle 222"/>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24" name="Group 223"/>
            <p:cNvGrpSpPr/>
            <p:nvPr/>
          </p:nvGrpSpPr>
          <p:grpSpPr>
            <a:xfrm>
              <a:off x="5240080" y="5343709"/>
              <a:ext cx="128872" cy="95178"/>
              <a:chOff x="3117852" y="3657600"/>
              <a:chExt cx="160014" cy="103503"/>
            </a:xfrm>
          </p:grpSpPr>
          <p:grpSp>
            <p:nvGrpSpPr>
              <p:cNvPr id="234" name="Group 233"/>
              <p:cNvGrpSpPr/>
              <p:nvPr/>
            </p:nvGrpSpPr>
            <p:grpSpPr>
              <a:xfrm>
                <a:off x="3117852" y="3657600"/>
                <a:ext cx="160014" cy="45719"/>
                <a:chOff x="3117852" y="3657600"/>
                <a:chExt cx="533400" cy="152402"/>
              </a:xfrm>
            </p:grpSpPr>
            <p:sp>
              <p:nvSpPr>
                <p:cNvPr id="238" name="Rectangle 2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9" name="Rectangle 2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5" name="Group 234"/>
              <p:cNvGrpSpPr/>
              <p:nvPr/>
            </p:nvGrpSpPr>
            <p:grpSpPr>
              <a:xfrm>
                <a:off x="3117852" y="3715384"/>
                <a:ext cx="160014" cy="45719"/>
                <a:chOff x="3117852" y="3657600"/>
                <a:chExt cx="533400" cy="152402"/>
              </a:xfrm>
            </p:grpSpPr>
            <p:sp>
              <p:nvSpPr>
                <p:cNvPr id="236" name="Rectangle 2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7" name="Rectangle 2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25" name="Rectangle 224"/>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6" name="Rectangle 225"/>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Rectangle 226"/>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8" name="Rectangle 227"/>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229" name="Group 228"/>
            <p:cNvGrpSpPr/>
            <p:nvPr/>
          </p:nvGrpSpPr>
          <p:grpSpPr>
            <a:xfrm>
              <a:off x="5164862" y="5486152"/>
              <a:ext cx="279309" cy="211516"/>
              <a:chOff x="5384386" y="5683165"/>
              <a:chExt cx="279309" cy="211516"/>
            </a:xfrm>
          </p:grpSpPr>
          <p:sp>
            <p:nvSpPr>
              <p:cNvPr id="230" name="Rectangle 229"/>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1" name="Group 230"/>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232" name="Rectangle 23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3" name="Rectangle 23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10" name="Group 9"/>
          <p:cNvGrpSpPr/>
          <p:nvPr/>
        </p:nvGrpSpPr>
        <p:grpSpPr>
          <a:xfrm>
            <a:off x="1592777" y="4964702"/>
            <a:ext cx="3207733" cy="849298"/>
            <a:chOff x="1100134" y="5546216"/>
            <a:chExt cx="3810729" cy="928673"/>
          </a:xfrm>
        </p:grpSpPr>
        <p:grpSp>
          <p:nvGrpSpPr>
            <p:cNvPr id="415" name="Group 414"/>
            <p:cNvGrpSpPr/>
            <p:nvPr/>
          </p:nvGrpSpPr>
          <p:grpSpPr>
            <a:xfrm>
              <a:off x="3409817" y="5774170"/>
              <a:ext cx="581164" cy="490280"/>
              <a:chOff x="2951382" y="240251"/>
              <a:chExt cx="1429512" cy="1108975"/>
            </a:xfrm>
          </p:grpSpPr>
          <p:pic>
            <p:nvPicPr>
              <p:cNvPr id="416" name="Picture 4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17" name="Oval 41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18" name="Group 417"/>
              <p:cNvGrpSpPr/>
              <p:nvPr/>
            </p:nvGrpSpPr>
            <p:grpSpPr>
              <a:xfrm>
                <a:off x="2951382" y="734254"/>
                <a:ext cx="1429512" cy="263151"/>
                <a:chOff x="1972224" y="2478468"/>
                <a:chExt cx="3923780" cy="516473"/>
              </a:xfrm>
            </p:grpSpPr>
            <p:grpSp>
              <p:nvGrpSpPr>
                <p:cNvPr id="420" name="Group 419"/>
                <p:cNvGrpSpPr/>
                <p:nvPr/>
              </p:nvGrpSpPr>
              <p:grpSpPr>
                <a:xfrm>
                  <a:off x="1972224" y="2531081"/>
                  <a:ext cx="3923780" cy="411247"/>
                  <a:chOff x="6249726" y="3927944"/>
                  <a:chExt cx="4110826" cy="1382736"/>
                </a:xfrm>
              </p:grpSpPr>
              <p:sp>
                <p:nvSpPr>
                  <p:cNvPr id="42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1" name="Group 420"/>
                <p:cNvGrpSpPr/>
                <p:nvPr/>
              </p:nvGrpSpPr>
              <p:grpSpPr>
                <a:xfrm>
                  <a:off x="2043075" y="2478468"/>
                  <a:ext cx="3782079" cy="516473"/>
                  <a:chOff x="1448289" y="4936465"/>
                  <a:chExt cx="4180449" cy="516473"/>
                </a:xfrm>
              </p:grpSpPr>
              <p:sp>
                <p:nvSpPr>
                  <p:cNvPr id="42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22" name="Group 421"/>
                <p:cNvGrpSpPr/>
                <p:nvPr/>
              </p:nvGrpSpPr>
              <p:grpSpPr>
                <a:xfrm flipH="1">
                  <a:off x="2043075" y="2478468"/>
                  <a:ext cx="3782079" cy="516473"/>
                  <a:chOff x="1448289" y="4936465"/>
                  <a:chExt cx="4180449" cy="516473"/>
                </a:xfrm>
              </p:grpSpPr>
              <p:sp>
                <p:nvSpPr>
                  <p:cNvPr id="42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2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19" name="TextBox 418"/>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29" name="Straight Connector 428"/>
            <p:cNvCxnSpPr/>
            <p:nvPr/>
          </p:nvCxnSpPr>
          <p:spPr>
            <a:xfrm>
              <a:off x="3079483" y="5764770"/>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30" name="Cloud 2"/>
            <p:cNvSpPr/>
            <p:nvPr/>
          </p:nvSpPr>
          <p:spPr>
            <a:xfrm>
              <a:off x="3848111" y="5582154"/>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31" name="Straight Connector 430"/>
            <p:cNvCxnSpPr/>
            <p:nvPr/>
          </p:nvCxnSpPr>
          <p:spPr>
            <a:xfrm flipV="1">
              <a:off x="3842903" y="5907443"/>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grpSp>
          <p:nvGrpSpPr>
            <p:cNvPr id="432" name="Group 431"/>
            <p:cNvGrpSpPr/>
            <p:nvPr/>
          </p:nvGrpSpPr>
          <p:grpSpPr>
            <a:xfrm>
              <a:off x="2213064" y="5738232"/>
              <a:ext cx="581164" cy="490280"/>
              <a:chOff x="2951382" y="240251"/>
              <a:chExt cx="1429512" cy="1108975"/>
            </a:xfrm>
          </p:grpSpPr>
          <p:pic>
            <p:nvPicPr>
              <p:cNvPr id="433" name="Picture 43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34" name="Oval 433"/>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435" name="Group 434"/>
              <p:cNvGrpSpPr/>
              <p:nvPr/>
            </p:nvGrpSpPr>
            <p:grpSpPr>
              <a:xfrm>
                <a:off x="2951382" y="734254"/>
                <a:ext cx="1429512" cy="263151"/>
                <a:chOff x="1972224" y="2478468"/>
                <a:chExt cx="3923780" cy="516473"/>
              </a:xfrm>
            </p:grpSpPr>
            <p:grpSp>
              <p:nvGrpSpPr>
                <p:cNvPr id="437" name="Group 436"/>
                <p:cNvGrpSpPr/>
                <p:nvPr/>
              </p:nvGrpSpPr>
              <p:grpSpPr>
                <a:xfrm>
                  <a:off x="1972224" y="2531081"/>
                  <a:ext cx="3923780" cy="411247"/>
                  <a:chOff x="6249726" y="3927944"/>
                  <a:chExt cx="4110826" cy="1382736"/>
                </a:xfrm>
              </p:grpSpPr>
              <p:sp>
                <p:nvSpPr>
                  <p:cNvPr id="444"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5"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8" name="Group 437"/>
                <p:cNvGrpSpPr/>
                <p:nvPr/>
              </p:nvGrpSpPr>
              <p:grpSpPr>
                <a:xfrm>
                  <a:off x="2043075" y="2478468"/>
                  <a:ext cx="3782079" cy="516473"/>
                  <a:chOff x="1448289" y="4936465"/>
                  <a:chExt cx="4180449" cy="516473"/>
                </a:xfrm>
              </p:grpSpPr>
              <p:sp>
                <p:nvSpPr>
                  <p:cNvPr id="44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439" name="Group 438"/>
                <p:cNvGrpSpPr/>
                <p:nvPr/>
              </p:nvGrpSpPr>
              <p:grpSpPr>
                <a:xfrm flipH="1">
                  <a:off x="2043075" y="2478468"/>
                  <a:ext cx="3782079" cy="516473"/>
                  <a:chOff x="1448289" y="4936465"/>
                  <a:chExt cx="4180449" cy="516473"/>
                </a:xfrm>
              </p:grpSpPr>
              <p:sp>
                <p:nvSpPr>
                  <p:cNvPr id="44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44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436" name="TextBox 435"/>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cxnSp>
          <p:nvCxnSpPr>
            <p:cNvPr id="446" name="Straight Connector 445"/>
            <p:cNvCxnSpPr/>
            <p:nvPr/>
          </p:nvCxnSpPr>
          <p:spPr>
            <a:xfrm>
              <a:off x="1882730" y="5728832"/>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47" name="Cloud 2"/>
            <p:cNvSpPr/>
            <p:nvPr/>
          </p:nvSpPr>
          <p:spPr>
            <a:xfrm>
              <a:off x="2651358" y="5546216"/>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48" name="Straight Connector 447"/>
            <p:cNvCxnSpPr/>
            <p:nvPr/>
          </p:nvCxnSpPr>
          <p:spPr>
            <a:xfrm flipV="1">
              <a:off x="2646150" y="5871505"/>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cxnSp>
          <p:nvCxnSpPr>
            <p:cNvPr id="463" name="Straight Connector 462"/>
            <p:cNvCxnSpPr/>
            <p:nvPr/>
          </p:nvCxnSpPr>
          <p:spPr>
            <a:xfrm>
              <a:off x="1100134" y="5547690"/>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64" name="Cloud 2"/>
            <p:cNvSpPr/>
            <p:nvPr/>
          </p:nvSpPr>
          <p:spPr>
            <a:xfrm>
              <a:off x="1446659" y="5584183"/>
              <a:ext cx="709203" cy="381000"/>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000000"/>
                  </a:solidFill>
                  <a:effectLst/>
                  <a:uLnTx/>
                  <a:uFillTx/>
                </a:rPr>
                <a:t>Internet</a:t>
              </a:r>
            </a:p>
          </p:txBody>
        </p:sp>
        <p:cxnSp>
          <p:nvCxnSpPr>
            <p:cNvPr id="465" name="Straight Connector 464"/>
            <p:cNvCxnSpPr/>
            <p:nvPr/>
          </p:nvCxnSpPr>
          <p:spPr>
            <a:xfrm flipV="1">
              <a:off x="4515463" y="5555936"/>
              <a:ext cx="395400" cy="144476"/>
            </a:xfrm>
            <a:prstGeom prst="line">
              <a:avLst/>
            </a:prstGeom>
            <a:ln w="28575">
              <a:prstDash val="solid"/>
            </a:ln>
            <a:effectLst/>
          </p:spPr>
          <p:style>
            <a:lnRef idx="2">
              <a:schemeClr val="accent1"/>
            </a:lnRef>
            <a:fillRef idx="0">
              <a:schemeClr val="accent1"/>
            </a:fillRef>
            <a:effectRef idx="1">
              <a:schemeClr val="accent1"/>
            </a:effectRef>
            <a:fontRef idx="minor">
              <a:schemeClr val="tx1"/>
            </a:fontRef>
          </p:style>
        </p:cxnSp>
        <p:sp>
          <p:nvSpPr>
            <p:cNvPr id="466" name="TextBox 465"/>
            <p:cNvSpPr txBox="1"/>
            <p:nvPr/>
          </p:nvSpPr>
          <p:spPr>
            <a:xfrm>
              <a:off x="2022186" y="6244057"/>
              <a:ext cx="2114592"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Standard Internet Services</a:t>
              </a:r>
            </a:p>
          </p:txBody>
        </p:sp>
      </p:grpSp>
      <p:grpSp>
        <p:nvGrpSpPr>
          <p:cNvPr id="450" name="Group 449"/>
          <p:cNvGrpSpPr/>
          <p:nvPr/>
        </p:nvGrpSpPr>
        <p:grpSpPr>
          <a:xfrm>
            <a:off x="1028609" y="5273053"/>
            <a:ext cx="861388" cy="456104"/>
            <a:chOff x="13384579" y="3669928"/>
            <a:chExt cx="1143000" cy="605217"/>
          </a:xfrm>
        </p:grpSpPr>
        <p:sp>
          <p:nvSpPr>
            <p:cNvPr id="451" name="Cloud Callout 450"/>
            <p:cNvSpPr/>
            <p:nvPr/>
          </p:nvSpPr>
          <p:spPr>
            <a:xfrm>
              <a:off x="13629441" y="3731868"/>
              <a:ext cx="352301" cy="311614"/>
            </a:xfrm>
            <a:prstGeom prst="cloudCallout">
              <a:avLst>
                <a:gd name="adj1" fmla="val -52705"/>
                <a:gd name="adj2" fmla="val -225596"/>
              </a:avLst>
            </a:pr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452" name="Cloud 2"/>
            <p:cNvSpPr/>
            <p:nvPr/>
          </p:nvSpPr>
          <p:spPr>
            <a:xfrm>
              <a:off x="13384579" y="3669928"/>
              <a:ext cx="1143000" cy="60521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6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rPr>
                <a:t>Distributed</a:t>
              </a:r>
              <a:r>
                <a:rPr kumimoji="0" lang="en-US" sz="800" b="1" i="0" u="none" strike="noStrike" kern="0" cap="none" spc="0" normalizeH="0" baseline="0" noProof="0" dirty="0">
                  <a:ln>
                    <a:noFill/>
                  </a:ln>
                  <a:solidFill>
                    <a:srgbClr val="1F497D"/>
                  </a:solidFill>
                  <a:effectLst/>
                  <a:uLnTx/>
                  <a:uFillTx/>
                </a:rPr>
                <a:t> </a:t>
              </a:r>
              <a:br>
                <a:rPr kumimoji="0" lang="en-US" sz="800" b="1" i="0" u="none" strike="noStrike" kern="0" cap="none" spc="0" normalizeH="0" baseline="0" noProof="0" dirty="0">
                  <a:ln>
                    <a:noFill/>
                  </a:ln>
                  <a:solidFill>
                    <a:srgbClr val="1F497D"/>
                  </a:solidFill>
                  <a:effectLst/>
                  <a:uLnTx/>
                  <a:uFillTx/>
                </a:rPr>
              </a:br>
              <a:r>
                <a:rPr kumimoji="0" lang="en-US" sz="800" b="1" i="0" u="none" strike="noStrike" kern="0" cap="none" spc="0" normalizeH="0" baseline="0" noProof="0" dirty="0">
                  <a:ln>
                    <a:noFill/>
                  </a:ln>
                  <a:solidFill>
                    <a:schemeClr val="bg1"/>
                  </a:solidFill>
                  <a:effectLst/>
                  <a:uLnTx/>
                  <a:uFillTx/>
                </a:rPr>
                <a:t>“</a:t>
              </a:r>
              <a:r>
                <a:rPr kumimoji="0" lang="en-US" sz="800" b="1" i="0" u="none" strike="noStrike" kern="0" cap="none" spc="0" normalizeH="0" baseline="0" noProof="0" dirty="0">
                  <a:ln>
                    <a:noFill/>
                  </a:ln>
                  <a:solidFill>
                    <a:prstClr val="white"/>
                  </a:solidFill>
                  <a:effectLst/>
                  <a:uLnTx/>
                  <a:uFillTx/>
                </a:rPr>
                <a:t>Data Center”</a:t>
              </a:r>
            </a:p>
          </p:txBody>
        </p:sp>
      </p:grpSp>
      <p:grpSp>
        <p:nvGrpSpPr>
          <p:cNvPr id="462" name="Group 461"/>
          <p:cNvGrpSpPr/>
          <p:nvPr/>
        </p:nvGrpSpPr>
        <p:grpSpPr>
          <a:xfrm>
            <a:off x="1031074" y="1102382"/>
            <a:ext cx="7158052" cy="3185357"/>
            <a:chOff x="434567" y="1843182"/>
            <a:chExt cx="7158052" cy="3185357"/>
          </a:xfrm>
        </p:grpSpPr>
        <p:sp>
          <p:nvSpPr>
            <p:cNvPr id="467" name="Rectangular Callout 97"/>
            <p:cNvSpPr/>
            <p:nvPr/>
          </p:nvSpPr>
          <p:spPr>
            <a:xfrm flipH="1">
              <a:off x="434567" y="1912655"/>
              <a:ext cx="7158052" cy="3115884"/>
            </a:xfrm>
            <a:custGeom>
              <a:avLst/>
              <a:gdLst>
                <a:gd name="connsiteX0" fmla="*/ 0 w 7084574"/>
                <a:gd name="connsiteY0" fmla="*/ 0 h 1500326"/>
                <a:gd name="connsiteX1" fmla="*/ 1180762 w 7084574"/>
                <a:gd name="connsiteY1" fmla="*/ 0 h 1500326"/>
                <a:gd name="connsiteX2" fmla="*/ 1180762 w 7084574"/>
                <a:gd name="connsiteY2" fmla="*/ 0 h 1500326"/>
                <a:gd name="connsiteX3" fmla="*/ 2951906 w 7084574"/>
                <a:gd name="connsiteY3" fmla="*/ 0 h 1500326"/>
                <a:gd name="connsiteX4" fmla="*/ 7084574 w 7084574"/>
                <a:gd name="connsiteY4" fmla="*/ 0 h 1500326"/>
                <a:gd name="connsiteX5" fmla="*/ 7084574 w 7084574"/>
                <a:gd name="connsiteY5" fmla="*/ 875190 h 1500326"/>
                <a:gd name="connsiteX6" fmla="*/ 7084574 w 7084574"/>
                <a:gd name="connsiteY6" fmla="*/ 875190 h 1500326"/>
                <a:gd name="connsiteX7" fmla="*/ 7084574 w 7084574"/>
                <a:gd name="connsiteY7" fmla="*/ 1250272 h 1500326"/>
                <a:gd name="connsiteX8" fmla="*/ 7084574 w 7084574"/>
                <a:gd name="connsiteY8" fmla="*/ 1500326 h 1500326"/>
                <a:gd name="connsiteX9" fmla="*/ 2951906 w 7084574"/>
                <a:gd name="connsiteY9" fmla="*/ 1500326 h 1500326"/>
                <a:gd name="connsiteX10" fmla="*/ 1924312 w 7084574"/>
                <a:gd name="connsiteY10" fmla="*/ 1847666 h 1500326"/>
                <a:gd name="connsiteX11" fmla="*/ 1180762 w 7084574"/>
                <a:gd name="connsiteY11" fmla="*/ 1500326 h 1500326"/>
                <a:gd name="connsiteX12" fmla="*/ 0 w 7084574"/>
                <a:gd name="connsiteY12" fmla="*/ 1500326 h 1500326"/>
                <a:gd name="connsiteX13" fmla="*/ 0 w 7084574"/>
                <a:gd name="connsiteY13" fmla="*/ 1250272 h 1500326"/>
                <a:gd name="connsiteX14" fmla="*/ 0 w 7084574"/>
                <a:gd name="connsiteY14" fmla="*/ 875190 h 1500326"/>
                <a:gd name="connsiteX15" fmla="*/ 0 w 7084574"/>
                <a:gd name="connsiteY15" fmla="*/ 875190 h 1500326"/>
                <a:gd name="connsiteX16" fmla="*/ 0 w 7084574"/>
                <a:gd name="connsiteY16" fmla="*/ 0 h 1500326"/>
                <a:gd name="connsiteX0" fmla="*/ 0 w 7084574"/>
                <a:gd name="connsiteY0" fmla="*/ 0 h 1847666"/>
                <a:gd name="connsiteX1" fmla="*/ 1180762 w 7084574"/>
                <a:gd name="connsiteY1" fmla="*/ 0 h 1847666"/>
                <a:gd name="connsiteX2" fmla="*/ 1180762 w 7084574"/>
                <a:gd name="connsiteY2" fmla="*/ 0 h 1847666"/>
                <a:gd name="connsiteX3" fmla="*/ 2951906 w 7084574"/>
                <a:gd name="connsiteY3" fmla="*/ 0 h 1847666"/>
                <a:gd name="connsiteX4" fmla="*/ 7084574 w 7084574"/>
                <a:gd name="connsiteY4" fmla="*/ 0 h 1847666"/>
                <a:gd name="connsiteX5" fmla="*/ 7084574 w 7084574"/>
                <a:gd name="connsiteY5" fmla="*/ 875190 h 1847666"/>
                <a:gd name="connsiteX6" fmla="*/ 7084574 w 7084574"/>
                <a:gd name="connsiteY6" fmla="*/ 875190 h 1847666"/>
                <a:gd name="connsiteX7" fmla="*/ 7084574 w 7084574"/>
                <a:gd name="connsiteY7" fmla="*/ 1250272 h 1847666"/>
                <a:gd name="connsiteX8" fmla="*/ 7084574 w 7084574"/>
                <a:gd name="connsiteY8" fmla="*/ 1500326 h 1847666"/>
                <a:gd name="connsiteX9" fmla="*/ 1575867 w 7084574"/>
                <a:gd name="connsiteY9" fmla="*/ 1509204 h 1847666"/>
                <a:gd name="connsiteX10" fmla="*/ 1924312 w 7084574"/>
                <a:gd name="connsiteY10" fmla="*/ 1847666 h 1847666"/>
                <a:gd name="connsiteX11" fmla="*/ 1180762 w 7084574"/>
                <a:gd name="connsiteY11" fmla="*/ 1500326 h 1847666"/>
                <a:gd name="connsiteX12" fmla="*/ 0 w 7084574"/>
                <a:gd name="connsiteY12" fmla="*/ 1500326 h 1847666"/>
                <a:gd name="connsiteX13" fmla="*/ 0 w 7084574"/>
                <a:gd name="connsiteY13" fmla="*/ 1250272 h 1847666"/>
                <a:gd name="connsiteX14" fmla="*/ 0 w 7084574"/>
                <a:gd name="connsiteY14" fmla="*/ 875190 h 1847666"/>
                <a:gd name="connsiteX15" fmla="*/ 0 w 7084574"/>
                <a:gd name="connsiteY15" fmla="*/ 875190 h 1847666"/>
                <a:gd name="connsiteX16" fmla="*/ 0 w 7084574"/>
                <a:gd name="connsiteY16" fmla="*/ 0 h 1847666"/>
                <a:gd name="connsiteX0" fmla="*/ 0 w 7084574"/>
                <a:gd name="connsiteY0" fmla="*/ 0 h 1847666"/>
                <a:gd name="connsiteX1" fmla="*/ 1180762 w 7084574"/>
                <a:gd name="connsiteY1" fmla="*/ 0 h 1847666"/>
                <a:gd name="connsiteX2" fmla="*/ 1180762 w 7084574"/>
                <a:gd name="connsiteY2" fmla="*/ 0 h 1847666"/>
                <a:gd name="connsiteX3" fmla="*/ 2951906 w 7084574"/>
                <a:gd name="connsiteY3" fmla="*/ 0 h 1847666"/>
                <a:gd name="connsiteX4" fmla="*/ 7084574 w 7084574"/>
                <a:gd name="connsiteY4" fmla="*/ 0 h 1847666"/>
                <a:gd name="connsiteX5" fmla="*/ 7084574 w 7084574"/>
                <a:gd name="connsiteY5" fmla="*/ 875190 h 1847666"/>
                <a:gd name="connsiteX6" fmla="*/ 7084574 w 7084574"/>
                <a:gd name="connsiteY6" fmla="*/ 875190 h 1847666"/>
                <a:gd name="connsiteX7" fmla="*/ 7084574 w 7084574"/>
                <a:gd name="connsiteY7" fmla="*/ 1250272 h 1847666"/>
                <a:gd name="connsiteX8" fmla="*/ 7084574 w 7084574"/>
                <a:gd name="connsiteY8" fmla="*/ 1500326 h 1847666"/>
                <a:gd name="connsiteX9" fmla="*/ 1575867 w 7084574"/>
                <a:gd name="connsiteY9" fmla="*/ 1509204 h 1847666"/>
                <a:gd name="connsiteX10" fmla="*/ 1924312 w 7084574"/>
                <a:gd name="connsiteY10" fmla="*/ 1847666 h 1847666"/>
                <a:gd name="connsiteX11" fmla="*/ 504199 w 7084574"/>
                <a:gd name="connsiteY11" fmla="*/ 1500326 h 1847666"/>
                <a:gd name="connsiteX12" fmla="*/ 0 w 7084574"/>
                <a:gd name="connsiteY12" fmla="*/ 1500326 h 1847666"/>
                <a:gd name="connsiteX13" fmla="*/ 0 w 7084574"/>
                <a:gd name="connsiteY13" fmla="*/ 1250272 h 1847666"/>
                <a:gd name="connsiteX14" fmla="*/ 0 w 7084574"/>
                <a:gd name="connsiteY14" fmla="*/ 875190 h 1847666"/>
                <a:gd name="connsiteX15" fmla="*/ 0 w 7084574"/>
                <a:gd name="connsiteY15" fmla="*/ 875190 h 1847666"/>
                <a:gd name="connsiteX16" fmla="*/ 0 w 7084574"/>
                <a:gd name="connsiteY16" fmla="*/ 0 h 1847666"/>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1575867 w 7084574"/>
                <a:gd name="connsiteY9" fmla="*/ 1509204 h 1807674"/>
                <a:gd name="connsiteX10" fmla="*/ 667837 w 7084574"/>
                <a:gd name="connsiteY10" fmla="*/ 1807674 h 1807674"/>
                <a:gd name="connsiteX11" fmla="*/ 504199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635707 w 7084574"/>
                <a:gd name="connsiteY9" fmla="*/ 1509204 h 1807674"/>
                <a:gd name="connsiteX10" fmla="*/ 667837 w 7084574"/>
                <a:gd name="connsiteY10" fmla="*/ 1807674 h 1807674"/>
                <a:gd name="connsiteX11" fmla="*/ 504199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635707 w 7084574"/>
                <a:gd name="connsiteY9" fmla="*/ 1509204 h 1807674"/>
                <a:gd name="connsiteX10" fmla="*/ 667837 w 7084574"/>
                <a:gd name="connsiteY10" fmla="*/ 1807674 h 1807674"/>
                <a:gd name="connsiteX11" fmla="*/ 425120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425120 w 7084574"/>
                <a:gd name="connsiteY11" fmla="*/ 1500326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293322 w 7084574"/>
                <a:gd name="connsiteY11" fmla="*/ 1485329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807674"/>
                <a:gd name="connsiteX1" fmla="*/ 1180762 w 7084574"/>
                <a:gd name="connsiteY1" fmla="*/ 0 h 1807674"/>
                <a:gd name="connsiteX2" fmla="*/ 1180762 w 7084574"/>
                <a:gd name="connsiteY2" fmla="*/ 0 h 1807674"/>
                <a:gd name="connsiteX3" fmla="*/ 2951906 w 7084574"/>
                <a:gd name="connsiteY3" fmla="*/ 0 h 1807674"/>
                <a:gd name="connsiteX4" fmla="*/ 7084574 w 7084574"/>
                <a:gd name="connsiteY4" fmla="*/ 0 h 1807674"/>
                <a:gd name="connsiteX5" fmla="*/ 7084574 w 7084574"/>
                <a:gd name="connsiteY5" fmla="*/ 875190 h 1807674"/>
                <a:gd name="connsiteX6" fmla="*/ 7084574 w 7084574"/>
                <a:gd name="connsiteY6" fmla="*/ 875190 h 1807674"/>
                <a:gd name="connsiteX7" fmla="*/ 7084574 w 7084574"/>
                <a:gd name="connsiteY7" fmla="*/ 1250272 h 1807674"/>
                <a:gd name="connsiteX8" fmla="*/ 7084574 w 7084574"/>
                <a:gd name="connsiteY8" fmla="*/ 1500326 h 1807674"/>
                <a:gd name="connsiteX9" fmla="*/ 539055 w 7084574"/>
                <a:gd name="connsiteY9" fmla="*/ 1509204 h 1807674"/>
                <a:gd name="connsiteX10" fmla="*/ 667837 w 7084574"/>
                <a:gd name="connsiteY10" fmla="*/ 1807674 h 1807674"/>
                <a:gd name="connsiteX11" fmla="*/ 284535 w 7084574"/>
                <a:gd name="connsiteY11" fmla="*/ 1505325 h 1807674"/>
                <a:gd name="connsiteX12" fmla="*/ 0 w 7084574"/>
                <a:gd name="connsiteY12" fmla="*/ 1500326 h 1807674"/>
                <a:gd name="connsiteX13" fmla="*/ 0 w 7084574"/>
                <a:gd name="connsiteY13" fmla="*/ 1250272 h 1807674"/>
                <a:gd name="connsiteX14" fmla="*/ 0 w 7084574"/>
                <a:gd name="connsiteY14" fmla="*/ 875190 h 1807674"/>
                <a:gd name="connsiteX15" fmla="*/ 0 w 7084574"/>
                <a:gd name="connsiteY15" fmla="*/ 875190 h 1807674"/>
                <a:gd name="connsiteX16" fmla="*/ 0 w 7084574"/>
                <a:gd name="connsiteY16" fmla="*/ 0 h 1807674"/>
                <a:gd name="connsiteX0" fmla="*/ 0 w 7084574"/>
                <a:gd name="connsiteY0" fmla="*/ 0 h 1774808"/>
                <a:gd name="connsiteX1" fmla="*/ 1180762 w 7084574"/>
                <a:gd name="connsiteY1" fmla="*/ 0 h 1774808"/>
                <a:gd name="connsiteX2" fmla="*/ 1180762 w 7084574"/>
                <a:gd name="connsiteY2" fmla="*/ 0 h 1774808"/>
                <a:gd name="connsiteX3" fmla="*/ 2951906 w 7084574"/>
                <a:gd name="connsiteY3" fmla="*/ 0 h 1774808"/>
                <a:gd name="connsiteX4" fmla="*/ 7084574 w 7084574"/>
                <a:gd name="connsiteY4" fmla="*/ 0 h 1774808"/>
                <a:gd name="connsiteX5" fmla="*/ 7084574 w 7084574"/>
                <a:gd name="connsiteY5" fmla="*/ 875190 h 1774808"/>
                <a:gd name="connsiteX6" fmla="*/ 7084574 w 7084574"/>
                <a:gd name="connsiteY6" fmla="*/ 875190 h 1774808"/>
                <a:gd name="connsiteX7" fmla="*/ 7084574 w 7084574"/>
                <a:gd name="connsiteY7" fmla="*/ 1250272 h 1774808"/>
                <a:gd name="connsiteX8" fmla="*/ 7084574 w 7084574"/>
                <a:gd name="connsiteY8" fmla="*/ 1500326 h 1774808"/>
                <a:gd name="connsiteX9" fmla="*/ 539055 w 7084574"/>
                <a:gd name="connsiteY9" fmla="*/ 1509204 h 1774808"/>
                <a:gd name="connsiteX10" fmla="*/ 898905 w 7084574"/>
                <a:gd name="connsiteY10" fmla="*/ 1774808 h 1774808"/>
                <a:gd name="connsiteX11" fmla="*/ 284535 w 7084574"/>
                <a:gd name="connsiteY11" fmla="*/ 1505325 h 1774808"/>
                <a:gd name="connsiteX12" fmla="*/ 0 w 7084574"/>
                <a:gd name="connsiteY12" fmla="*/ 1500326 h 1774808"/>
                <a:gd name="connsiteX13" fmla="*/ 0 w 7084574"/>
                <a:gd name="connsiteY13" fmla="*/ 1250272 h 1774808"/>
                <a:gd name="connsiteX14" fmla="*/ 0 w 7084574"/>
                <a:gd name="connsiteY14" fmla="*/ 875190 h 1774808"/>
                <a:gd name="connsiteX15" fmla="*/ 0 w 7084574"/>
                <a:gd name="connsiteY15" fmla="*/ 875190 h 1774808"/>
                <a:gd name="connsiteX16" fmla="*/ 0 w 7084574"/>
                <a:gd name="connsiteY16" fmla="*/ 0 h 177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84574" h="1774808">
                  <a:moveTo>
                    <a:pt x="0" y="0"/>
                  </a:moveTo>
                  <a:lnTo>
                    <a:pt x="1180762" y="0"/>
                  </a:lnTo>
                  <a:lnTo>
                    <a:pt x="1180762" y="0"/>
                  </a:lnTo>
                  <a:lnTo>
                    <a:pt x="2951906" y="0"/>
                  </a:lnTo>
                  <a:lnTo>
                    <a:pt x="7084574" y="0"/>
                  </a:lnTo>
                  <a:lnTo>
                    <a:pt x="7084574" y="875190"/>
                  </a:lnTo>
                  <a:lnTo>
                    <a:pt x="7084574" y="875190"/>
                  </a:lnTo>
                  <a:lnTo>
                    <a:pt x="7084574" y="1250272"/>
                  </a:lnTo>
                  <a:lnTo>
                    <a:pt x="7084574" y="1500326"/>
                  </a:lnTo>
                  <a:lnTo>
                    <a:pt x="539055" y="1509204"/>
                  </a:lnTo>
                  <a:lnTo>
                    <a:pt x="898905" y="1774808"/>
                  </a:lnTo>
                  <a:lnTo>
                    <a:pt x="284535" y="1505325"/>
                  </a:lnTo>
                  <a:lnTo>
                    <a:pt x="0" y="1500326"/>
                  </a:lnTo>
                  <a:lnTo>
                    <a:pt x="0" y="1250272"/>
                  </a:lnTo>
                  <a:lnTo>
                    <a:pt x="0" y="875190"/>
                  </a:lnTo>
                  <a:lnTo>
                    <a:pt x="0" y="875190"/>
                  </a:lnTo>
                  <a:lnTo>
                    <a:pt x="0" y="0"/>
                  </a:lnTo>
                  <a:close/>
                </a:path>
              </a:pathLst>
            </a:cu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80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chemeClr val="dk1"/>
                </a:solidFill>
                <a:effectLst/>
                <a:uLnTx/>
                <a:uFillTx/>
              </a:endParaRPr>
            </a:p>
          </p:txBody>
        </p:sp>
        <p:grpSp>
          <p:nvGrpSpPr>
            <p:cNvPr id="468" name="Group 467"/>
            <p:cNvGrpSpPr/>
            <p:nvPr/>
          </p:nvGrpSpPr>
          <p:grpSpPr>
            <a:xfrm>
              <a:off x="1050650" y="2373737"/>
              <a:ext cx="930867" cy="666461"/>
              <a:chOff x="2266238" y="4273930"/>
              <a:chExt cx="991733" cy="759738"/>
            </a:xfrm>
            <a:effectLst>
              <a:outerShdw blurRad="50800" dist="38100" dir="2700000" algn="tl" rotWithShape="0">
                <a:prstClr val="black">
                  <a:alpha val="40000"/>
                </a:prstClr>
              </a:outerShdw>
            </a:effectLst>
          </p:grpSpPr>
          <p:sp>
            <p:nvSpPr>
              <p:cNvPr id="529" name="TextBox 528"/>
              <p:cNvSpPr txBox="1"/>
              <p:nvPr/>
            </p:nvSpPr>
            <p:spPr>
              <a:xfrm>
                <a:off x="2268271" y="4493914"/>
                <a:ext cx="923435" cy="31576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530" name="Parallelogram 529"/>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531" name="Parallelogram 530"/>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532" name="Parallelogram 531"/>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cxnSp>
            <p:nvCxnSpPr>
              <p:cNvPr id="533" name="Straight Connector 532"/>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4" name="Straight Connector 533"/>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5" name="Straight Connector 534"/>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536" name="Straight Connector 535"/>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469" name="Group 468"/>
            <p:cNvGrpSpPr/>
            <p:nvPr/>
          </p:nvGrpSpPr>
          <p:grpSpPr>
            <a:xfrm>
              <a:off x="2285192" y="2344208"/>
              <a:ext cx="1057489" cy="803746"/>
              <a:chOff x="3122193" y="492890"/>
              <a:chExt cx="1054570" cy="916237"/>
            </a:xfrm>
          </p:grpSpPr>
          <p:grpSp>
            <p:nvGrpSpPr>
              <p:cNvPr id="520" name="Group 519"/>
              <p:cNvGrpSpPr/>
              <p:nvPr/>
            </p:nvGrpSpPr>
            <p:grpSpPr>
              <a:xfrm>
                <a:off x="3134257" y="492890"/>
                <a:ext cx="1042506" cy="916237"/>
                <a:chOff x="4488752" y="4268067"/>
                <a:chExt cx="1042506" cy="916237"/>
              </a:xfrm>
            </p:grpSpPr>
            <p:grpSp>
              <p:nvGrpSpPr>
                <p:cNvPr id="522" name="Group 521"/>
                <p:cNvGrpSpPr/>
                <p:nvPr/>
              </p:nvGrpSpPr>
              <p:grpSpPr>
                <a:xfrm>
                  <a:off x="4581006" y="4301866"/>
                  <a:ext cx="754048" cy="782262"/>
                  <a:chOff x="5424707" y="4529901"/>
                  <a:chExt cx="957095" cy="1649272"/>
                </a:xfrm>
              </p:grpSpPr>
              <p:sp>
                <p:nvSpPr>
                  <p:cNvPr id="527" name="Rectangle 526"/>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28" name="Rectangle 527"/>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23" name="Group 522"/>
                <p:cNvGrpSpPr/>
                <p:nvPr/>
              </p:nvGrpSpPr>
              <p:grpSpPr>
                <a:xfrm>
                  <a:off x="4488752" y="4268067"/>
                  <a:ext cx="1042506" cy="916237"/>
                  <a:chOff x="4488752" y="4268067"/>
                  <a:chExt cx="1042506" cy="916237"/>
                </a:xfrm>
              </p:grpSpPr>
              <p:sp>
                <p:nvSpPr>
                  <p:cNvPr id="524" name="TextBox 523"/>
                  <p:cNvSpPr txBox="1"/>
                  <p:nvPr/>
                </p:nvSpPr>
                <p:spPr>
                  <a:xfrm>
                    <a:off x="4542991" y="4268067"/>
                    <a:ext cx="814893" cy="3859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525" name="TextBox 524"/>
                  <p:cNvSpPr txBox="1"/>
                  <p:nvPr/>
                </p:nvSpPr>
                <p:spPr>
                  <a:xfrm>
                    <a:off x="4552044" y="4798366"/>
                    <a:ext cx="814893" cy="38593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6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526" name="Picture 52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521" name="Rectangle 520"/>
              <p:cNvSpPr/>
              <p:nvPr/>
            </p:nvSpPr>
            <p:spPr>
              <a:xfrm>
                <a:off x="3122193" y="524305"/>
                <a:ext cx="955436" cy="78464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470" name="Group 469"/>
            <p:cNvGrpSpPr/>
            <p:nvPr/>
          </p:nvGrpSpPr>
          <p:grpSpPr>
            <a:xfrm>
              <a:off x="4637447" y="2362588"/>
              <a:ext cx="936427" cy="676545"/>
              <a:chOff x="4598011" y="4469760"/>
              <a:chExt cx="1067488" cy="771233"/>
            </a:xfrm>
          </p:grpSpPr>
          <p:sp>
            <p:nvSpPr>
              <p:cNvPr id="500" name="Rectangle 499"/>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nvGrpSpPr>
              <p:cNvPr id="501" name="Group 500"/>
              <p:cNvGrpSpPr/>
              <p:nvPr/>
            </p:nvGrpSpPr>
            <p:grpSpPr>
              <a:xfrm>
                <a:off x="4627515" y="4505643"/>
                <a:ext cx="75953" cy="702708"/>
                <a:chOff x="2968487" y="4161544"/>
                <a:chExt cx="98943" cy="915408"/>
              </a:xfrm>
            </p:grpSpPr>
            <p:sp>
              <p:nvSpPr>
                <p:cNvPr id="514" name="Rectangle 513"/>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5" name="Rectangle 514"/>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6" name="Rectangle 515"/>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7" name="Rectangle 516"/>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8" name="Rectangle 517"/>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9" name="Rectangle 518"/>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02" name="Group 501"/>
              <p:cNvGrpSpPr/>
              <p:nvPr/>
            </p:nvGrpSpPr>
            <p:grpSpPr>
              <a:xfrm>
                <a:off x="5563428" y="4505643"/>
                <a:ext cx="75953" cy="702708"/>
                <a:chOff x="2968487" y="4161544"/>
                <a:chExt cx="98943" cy="915408"/>
              </a:xfrm>
            </p:grpSpPr>
            <p:sp>
              <p:nvSpPr>
                <p:cNvPr id="508" name="Rectangle 507"/>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09" name="Rectangle 508"/>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0" name="Rectangle 509"/>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1" name="Rectangle 510"/>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2" name="Rectangle 511"/>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513" name="Rectangle 512"/>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grpSp>
            <p:nvGrpSpPr>
              <p:cNvPr id="503" name="Group 502"/>
              <p:cNvGrpSpPr/>
              <p:nvPr/>
            </p:nvGrpSpPr>
            <p:grpSpPr>
              <a:xfrm>
                <a:off x="4748863" y="4469760"/>
                <a:ext cx="769171" cy="771233"/>
                <a:chOff x="3129338" y="4114800"/>
                <a:chExt cx="1001988" cy="1004674"/>
              </a:xfrm>
            </p:grpSpPr>
            <p:sp>
              <p:nvSpPr>
                <p:cNvPr id="505" name="Rectangle 504"/>
                <p:cNvSpPr/>
                <p:nvPr/>
              </p:nvSpPr>
              <p:spPr>
                <a:xfrm>
                  <a:off x="3129339" y="4322036"/>
                  <a:ext cx="1001987" cy="594061"/>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sp>
              <p:nvSpPr>
                <p:cNvPr id="506" name="Rectangle 505"/>
                <p:cNvSpPr/>
                <p:nvPr/>
              </p:nvSpPr>
              <p:spPr>
                <a:xfrm>
                  <a:off x="3129338" y="4964360"/>
                  <a:ext cx="1001988" cy="155114"/>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sp>
              <p:nvSpPr>
                <p:cNvPr id="507" name="Rectangle 506"/>
                <p:cNvSpPr/>
                <p:nvPr/>
              </p:nvSpPr>
              <p:spPr>
                <a:xfrm>
                  <a:off x="3129338" y="4114800"/>
                  <a:ext cx="1001988" cy="153025"/>
                </a:xfrm>
                <a:prstGeom prst="rect">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white"/>
                    </a:solidFill>
                    <a:effectLst/>
                    <a:uLnTx/>
                    <a:uFillTx/>
                  </a:endParaRPr>
                </a:p>
              </p:txBody>
            </p:sp>
          </p:grpSp>
          <p:sp>
            <p:nvSpPr>
              <p:cNvPr id="504" name="TextBox 503"/>
              <p:cNvSpPr txBox="1"/>
              <p:nvPr/>
            </p:nvSpPr>
            <p:spPr>
              <a:xfrm rot="20096523">
                <a:off x="4657957" y="4706263"/>
                <a:ext cx="956188" cy="298224"/>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471" name="Rectangle 470"/>
            <p:cNvSpPr/>
            <p:nvPr/>
          </p:nvSpPr>
          <p:spPr>
            <a:xfrm>
              <a:off x="5853863" y="2371766"/>
              <a:ext cx="1101740" cy="667366"/>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14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BANKME </a:t>
              </a:r>
              <a:r>
                <a:rPr kumimoji="0" lang="en-US" sz="12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12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11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11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1100" b="0" i="0" u="none" strike="noStrike" kern="0" cap="none" spc="0" normalizeH="0" baseline="0" noProof="0" dirty="0">
                <a:ln>
                  <a:noFill/>
                </a:ln>
                <a:solidFill>
                  <a:sysClr val="windowText" lastClr="000000"/>
                </a:solidFill>
                <a:effectLst/>
                <a:uLnTx/>
                <a:uFillTx/>
              </a:endParaRPr>
            </a:p>
          </p:txBody>
        </p:sp>
        <p:sp>
          <p:nvSpPr>
            <p:cNvPr id="472" name="Rectangle 471"/>
            <p:cNvSpPr/>
            <p:nvPr/>
          </p:nvSpPr>
          <p:spPr>
            <a:xfrm>
              <a:off x="951607" y="1843182"/>
              <a:ext cx="6175480" cy="465717"/>
            </a:xfrm>
            <a:prstGeom prst="rect">
              <a:avLst/>
            </a:prstGeom>
            <a:noFill/>
            <a:ln>
              <a:no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ysClr val="windowText" lastClr="000000"/>
                  </a:solidFill>
                  <a:effectLst/>
                  <a:uLnTx/>
                  <a:uFillTx/>
                </a:rPr>
                <a:t>Tier 1 Applications | Premium Service | 3</a:t>
              </a:r>
              <a:r>
                <a:rPr kumimoji="0" lang="en-US" sz="1200" b="0" i="0" u="none" strike="noStrike" kern="0" cap="none" spc="0" normalizeH="0" baseline="30000" noProof="0" dirty="0">
                  <a:ln>
                    <a:noFill/>
                  </a:ln>
                  <a:solidFill>
                    <a:sysClr val="windowText" lastClr="000000"/>
                  </a:solidFill>
                  <a:effectLst/>
                  <a:uLnTx/>
                  <a:uFillTx/>
                </a:rPr>
                <a:t>rd</a:t>
              </a:r>
              <a:r>
                <a:rPr kumimoji="0" lang="en-US" sz="1200" b="0" i="0" u="none" strike="noStrike" kern="0" cap="none" spc="0" normalizeH="0" baseline="0" noProof="0" dirty="0">
                  <a:ln>
                    <a:noFill/>
                  </a:ln>
                  <a:solidFill>
                    <a:sysClr val="windowText" lastClr="000000"/>
                  </a:solidFill>
                  <a:effectLst/>
                  <a:uLnTx/>
                  <a:uFillTx/>
                </a:rPr>
                <a:t> Party Applications</a:t>
              </a:r>
            </a:p>
          </p:txBody>
        </p:sp>
        <p:sp>
          <p:nvSpPr>
            <p:cNvPr id="473" name="Line Callout 2 (Border and Accent Bar) 472"/>
            <p:cNvSpPr/>
            <p:nvPr/>
          </p:nvSpPr>
          <p:spPr>
            <a:xfrm rot="5400000">
              <a:off x="3894977" y="2551068"/>
              <a:ext cx="838203" cy="2898866"/>
            </a:xfrm>
            <a:prstGeom prst="accentBorderCallout2">
              <a:avLst>
                <a:gd name="adj1" fmla="val 18750"/>
                <a:gd name="adj2" fmla="val -8333"/>
                <a:gd name="adj3" fmla="val 18750"/>
                <a:gd name="adj4" fmla="val -16667"/>
                <a:gd name="adj5" fmla="val -12699"/>
                <a:gd name="adj6" fmla="val -50542"/>
              </a:avLst>
            </a:pr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32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474" name="TextBox 473"/>
            <p:cNvSpPr txBox="1"/>
            <p:nvPr/>
          </p:nvSpPr>
          <p:spPr>
            <a:xfrm>
              <a:off x="3296078" y="3576256"/>
              <a:ext cx="165988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uLnTx/>
                  <a:uFillTx/>
                </a:rPr>
                <a:t>Standard Internet</a:t>
              </a:r>
            </a:p>
          </p:txBody>
        </p:sp>
        <p:sp>
          <p:nvSpPr>
            <p:cNvPr id="475" name="TextBox 474"/>
            <p:cNvSpPr txBox="1"/>
            <p:nvPr/>
          </p:nvSpPr>
          <p:spPr>
            <a:xfrm>
              <a:off x="3302098" y="3837801"/>
              <a:ext cx="1659880"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uLnTx/>
                  <a:uFillTx/>
                </a:rPr>
                <a:t>Premium Assured</a:t>
              </a:r>
            </a:p>
          </p:txBody>
        </p:sp>
        <p:sp>
          <p:nvSpPr>
            <p:cNvPr id="476" name="TextBox 475"/>
            <p:cNvSpPr txBox="1"/>
            <p:nvPr/>
          </p:nvSpPr>
          <p:spPr>
            <a:xfrm>
              <a:off x="4621671" y="4142601"/>
              <a:ext cx="1075641"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bg1">
                      <a:lumMod val="50000"/>
                    </a:schemeClr>
                  </a:solidFill>
                  <a:effectLst/>
                  <a:uLnTx/>
                  <a:uFillTx/>
                  <a:sym typeface="Wingdings" panose="05000000000000000000" pitchFamily="2" charset="2"/>
                </a:rPr>
                <a:t> Always Ask</a:t>
              </a:r>
              <a:endParaRPr kumimoji="0" lang="en-US" sz="1200" b="0" i="0" u="none" strike="noStrike" kern="0" cap="none" spc="0" normalizeH="0" baseline="0" noProof="0" dirty="0">
                <a:ln>
                  <a:noFill/>
                </a:ln>
                <a:solidFill>
                  <a:schemeClr val="bg1">
                    <a:lumMod val="50000"/>
                  </a:schemeClr>
                </a:solidFill>
                <a:effectLst/>
                <a:uLnTx/>
                <a:uFillTx/>
              </a:endParaRPr>
            </a:p>
          </p:txBody>
        </p:sp>
        <p:sp>
          <p:nvSpPr>
            <p:cNvPr id="477" name="TextBox 476"/>
            <p:cNvSpPr txBox="1"/>
            <p:nvPr/>
          </p:nvSpPr>
          <p:spPr>
            <a:xfrm>
              <a:off x="2956043" y="4142601"/>
              <a:ext cx="1739824" cy="276999"/>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ysClr val="windowText" lastClr="000000"/>
                  </a:solidFill>
                  <a:effectLst/>
                  <a:uLnTx/>
                  <a:uFillTx/>
                  <a:sym typeface="Wingdings" panose="05000000000000000000" pitchFamily="2" charset="2"/>
                </a:rPr>
                <a:t>Always use this choice</a:t>
              </a:r>
              <a:endParaRPr kumimoji="0" lang="en-US" sz="1200" b="0" i="0" u="none" strike="noStrike" kern="0" cap="none" spc="0" normalizeH="0" baseline="0" noProof="0" dirty="0">
                <a:ln>
                  <a:noFill/>
                </a:ln>
                <a:solidFill>
                  <a:sysClr val="windowText" lastClr="000000"/>
                </a:solidFill>
                <a:effectLst/>
                <a:uLnTx/>
                <a:uFillTx/>
              </a:endParaRPr>
            </a:p>
          </p:txBody>
        </p:sp>
        <p:sp>
          <p:nvSpPr>
            <p:cNvPr id="478" name="Oval 477"/>
            <p:cNvSpPr/>
            <p:nvPr/>
          </p:nvSpPr>
          <p:spPr>
            <a:xfrm>
              <a:off x="3009181" y="3631043"/>
              <a:ext cx="195792" cy="192825"/>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79" name="Rounded Rectangle 478"/>
            <p:cNvSpPr/>
            <p:nvPr/>
          </p:nvSpPr>
          <p:spPr>
            <a:xfrm>
              <a:off x="4615831" y="3894000"/>
              <a:ext cx="176738" cy="16460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sp>
          <p:nvSpPr>
            <p:cNvPr id="480" name="Rounded Rectangle 479"/>
            <p:cNvSpPr/>
            <p:nvPr/>
          </p:nvSpPr>
          <p:spPr>
            <a:xfrm>
              <a:off x="4916639" y="3882615"/>
              <a:ext cx="645961" cy="18737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Next &gt;</a:t>
              </a:r>
            </a:p>
          </p:txBody>
        </p:sp>
        <p:sp>
          <p:nvSpPr>
            <p:cNvPr id="481" name="Rounded Rectangle 480"/>
            <p:cNvSpPr/>
            <p:nvPr/>
          </p:nvSpPr>
          <p:spPr>
            <a:xfrm>
              <a:off x="4624827" y="3639702"/>
              <a:ext cx="176738" cy="164601"/>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grpSp>
          <p:nvGrpSpPr>
            <p:cNvPr id="482" name="Group 481"/>
            <p:cNvGrpSpPr/>
            <p:nvPr/>
          </p:nvGrpSpPr>
          <p:grpSpPr>
            <a:xfrm>
              <a:off x="3009181" y="3879888"/>
              <a:ext cx="195792" cy="192825"/>
              <a:chOff x="1426771" y="2726233"/>
              <a:chExt cx="304800" cy="304800"/>
            </a:xfrm>
          </p:grpSpPr>
          <p:sp>
            <p:nvSpPr>
              <p:cNvPr id="497" name="Oval 496"/>
              <p:cNvSpPr/>
              <p:nvPr/>
            </p:nvSpPr>
            <p:spPr>
              <a:xfrm>
                <a:off x="1426771" y="2726233"/>
                <a:ext cx="304800" cy="304800"/>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98" name="Oval 497"/>
              <p:cNvSpPr/>
              <p:nvPr/>
            </p:nvSpPr>
            <p:spPr>
              <a:xfrm>
                <a:off x="1470272" y="2774083"/>
                <a:ext cx="215059" cy="215059"/>
              </a:xfrm>
              <a:prstGeom prst="ellipse">
                <a:avLst/>
              </a:prstGeom>
              <a:gradFill flip="none" rotWithShape="1">
                <a:gsLst>
                  <a:gs pos="58000">
                    <a:schemeClr val="tx1">
                      <a:lumMod val="50000"/>
                      <a:lumOff val="50000"/>
                    </a:schemeClr>
                  </a:gs>
                  <a:gs pos="38000">
                    <a:schemeClr val="tx1">
                      <a:lumMod val="50000"/>
                      <a:lumOff val="50000"/>
                    </a:schemeClr>
                  </a:gs>
                  <a:gs pos="90000">
                    <a:schemeClr val="accent2">
                      <a:tint val="44500"/>
                      <a:satMod val="160000"/>
                    </a:schemeClr>
                  </a:gs>
                  <a:gs pos="78000">
                    <a:schemeClr val="accent2">
                      <a:tint val="23500"/>
                      <a:satMod val="160000"/>
                    </a:schemeClr>
                  </a:gs>
                </a:gsLst>
                <a:path path="circle">
                  <a:fillToRect l="100000" t="100000"/>
                </a:path>
                <a:tileRect r="-100000" b="-10000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499" name="Oval 498"/>
              <p:cNvSpPr/>
              <p:nvPr/>
            </p:nvSpPr>
            <p:spPr>
              <a:xfrm>
                <a:off x="1436330" y="2730056"/>
                <a:ext cx="215059" cy="215059"/>
              </a:xfrm>
              <a:prstGeom prst="ellipse">
                <a:avLst/>
              </a:prstGeom>
              <a:solidFill>
                <a:srgbClr val="FFFFFF"/>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483" name="Group 482"/>
            <p:cNvGrpSpPr/>
            <p:nvPr/>
          </p:nvGrpSpPr>
          <p:grpSpPr>
            <a:xfrm>
              <a:off x="3423953" y="2377900"/>
              <a:ext cx="1055053" cy="680233"/>
              <a:chOff x="3594446" y="4184106"/>
              <a:chExt cx="1202717" cy="775438"/>
            </a:xfrm>
          </p:grpSpPr>
          <p:sp>
            <p:nvSpPr>
              <p:cNvPr id="490" name="Rectangle 489"/>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491" name="Rectangle 490"/>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492" name="Group 491"/>
              <p:cNvGrpSpPr/>
              <p:nvPr/>
            </p:nvGrpSpPr>
            <p:grpSpPr>
              <a:xfrm>
                <a:off x="3594446" y="4186340"/>
                <a:ext cx="1202717" cy="757366"/>
                <a:chOff x="4167809" y="1764188"/>
                <a:chExt cx="1202717" cy="757366"/>
              </a:xfrm>
            </p:grpSpPr>
            <p:grpSp>
              <p:nvGrpSpPr>
                <p:cNvPr id="493" name="Group 492"/>
                <p:cNvGrpSpPr/>
                <p:nvPr/>
              </p:nvGrpSpPr>
              <p:grpSpPr>
                <a:xfrm>
                  <a:off x="4167809" y="1764188"/>
                  <a:ext cx="1202717" cy="757366"/>
                  <a:chOff x="5766168" y="871896"/>
                  <a:chExt cx="1012092" cy="757366"/>
                </a:xfrm>
              </p:grpSpPr>
              <p:sp>
                <p:nvSpPr>
                  <p:cNvPr id="495" name="TextBox 494"/>
                  <p:cNvSpPr txBox="1"/>
                  <p:nvPr/>
                </p:nvSpPr>
                <p:spPr>
                  <a:xfrm>
                    <a:off x="5766168" y="871896"/>
                    <a:ext cx="981356" cy="35085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496" name="TextBox 495"/>
                  <p:cNvSpPr txBox="1"/>
                  <p:nvPr/>
                </p:nvSpPr>
                <p:spPr>
                  <a:xfrm rot="10800000">
                    <a:off x="5796904" y="1278409"/>
                    <a:ext cx="981356" cy="35085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1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494" name="TextBox 493"/>
                <p:cNvSpPr txBox="1"/>
                <p:nvPr/>
              </p:nvSpPr>
              <p:spPr>
                <a:xfrm rot="20345773">
                  <a:off x="4191000" y="1938975"/>
                  <a:ext cx="1166192" cy="35085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14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sp>
          <p:nvSpPr>
            <p:cNvPr id="484" name="Isosceles Triangle 483"/>
            <p:cNvSpPr/>
            <p:nvPr/>
          </p:nvSpPr>
          <p:spPr>
            <a:xfrm rot="16200000">
              <a:off x="329170" y="2573019"/>
              <a:ext cx="663898" cy="305268"/>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sp>
          <p:nvSpPr>
            <p:cNvPr id="485" name="Isosceles Triangle 484"/>
            <p:cNvSpPr/>
            <p:nvPr/>
          </p:nvSpPr>
          <p:spPr>
            <a:xfrm rot="5400000" flipH="1">
              <a:off x="6950692" y="2540124"/>
              <a:ext cx="663898" cy="305268"/>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ysClr val="windowText" lastClr="000000"/>
                </a:solidFill>
                <a:effectLst/>
                <a:uLnTx/>
                <a:uFillTx/>
              </a:endParaRPr>
            </a:p>
          </p:txBody>
        </p:sp>
        <p:grpSp>
          <p:nvGrpSpPr>
            <p:cNvPr id="486" name="Group 485"/>
            <p:cNvGrpSpPr/>
            <p:nvPr/>
          </p:nvGrpSpPr>
          <p:grpSpPr>
            <a:xfrm>
              <a:off x="2127748" y="2007091"/>
              <a:ext cx="3815852" cy="167197"/>
              <a:chOff x="2127748" y="2007091"/>
              <a:chExt cx="3815852" cy="167197"/>
            </a:xfrm>
          </p:grpSpPr>
          <p:cxnSp>
            <p:nvCxnSpPr>
              <p:cNvPr id="487" name="Straight Connector 486"/>
              <p:cNvCxnSpPr/>
              <p:nvPr/>
            </p:nvCxnSpPr>
            <p:spPr>
              <a:xfrm flipH="1">
                <a:off x="2127748" y="2174288"/>
                <a:ext cx="123268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p:cNvCxnSpPr/>
              <p:nvPr/>
            </p:nvCxnSpPr>
            <p:spPr>
              <a:xfrm flipH="1">
                <a:off x="4549133" y="2166150"/>
                <a:ext cx="13944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p:nvPr/>
            </p:nvCxnSpPr>
            <p:spPr>
              <a:xfrm flipH="1">
                <a:off x="3360438" y="2007091"/>
                <a:ext cx="11886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39" name="TextBox 538"/>
          <p:cNvSpPr txBox="1"/>
          <p:nvPr/>
        </p:nvSpPr>
        <p:spPr>
          <a:xfrm>
            <a:off x="776930" y="5814000"/>
            <a:ext cx="8267679" cy="584775"/>
          </a:xfrm>
          <a:prstGeom prst="rect">
            <a:avLst/>
          </a:prstGeom>
          <a:noFill/>
        </p:spPr>
        <p:txBody>
          <a:bodyPr wrap="square" rtlCol="0">
            <a:spAutoFit/>
          </a:bodyPr>
          <a:lstStyle/>
          <a:p>
            <a:pPr lvl="0">
              <a:defRPr/>
            </a:pP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User premium (assured, private) delivered </a:t>
            </a:r>
            <a:r>
              <a:rPr lang="en-US" sz="1600" b="1" kern="0" dirty="0">
                <a:solidFill>
                  <a:sysClr val="windowText" lastClr="000000"/>
                </a:solidFill>
                <a:sym typeface="Wingdings" panose="05000000000000000000" pitchFamily="2" charset="2"/>
              </a:rPr>
              <a:t>service or the default standard (Internet) service. </a:t>
            </a: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“Next” button leads to options</a:t>
            </a:r>
            <a:r>
              <a:rPr kumimoji="0" lang="en-US" sz="1600" b="1" i="0" u="none" strike="noStrike" kern="0" cap="none" spc="0" normalizeH="0" noProof="0" dirty="0">
                <a:ln>
                  <a:noFill/>
                </a:ln>
                <a:solidFill>
                  <a:sysClr val="windowText" lastClr="000000"/>
                </a:solidFill>
                <a:effectLst/>
                <a:uLnTx/>
                <a:uFillTx/>
                <a:sym typeface="Wingdings" panose="05000000000000000000" pitchFamily="2" charset="2"/>
              </a:rPr>
              <a:t> from which the service attributes are configured</a:t>
            </a:r>
            <a:r>
              <a:rPr kumimoji="0" lang="en-US" sz="1600" b="1" i="0" u="none" strike="noStrike" kern="0" cap="none" spc="0" normalizeH="0" baseline="0" noProof="0" dirty="0">
                <a:ln>
                  <a:noFill/>
                </a:ln>
                <a:solidFill>
                  <a:sysClr val="windowText" lastClr="000000"/>
                </a:solidFill>
                <a:effectLst/>
                <a:uLnTx/>
                <a:uFillTx/>
                <a:sym typeface="Wingdings" panose="05000000000000000000" pitchFamily="2" charset="2"/>
              </a:rPr>
              <a:t>, purchase, etc. </a:t>
            </a:r>
            <a:endParaRPr kumimoji="0" lang="en-US" sz="1600" b="1" i="0" u="none" strike="noStrike" kern="0" cap="none" spc="0" normalizeH="0" baseline="0" noProof="0" dirty="0">
              <a:ln>
                <a:noFill/>
              </a:ln>
              <a:solidFill>
                <a:sysClr val="windowText" lastClr="000000"/>
              </a:solidFill>
              <a:effectLst/>
              <a:uLnTx/>
              <a:uFillTx/>
            </a:endParaRPr>
          </a:p>
        </p:txBody>
      </p:sp>
    </p:spTree>
    <p:extLst>
      <p:ext uri="{BB962C8B-B14F-4D97-AF65-F5344CB8AC3E}">
        <p14:creationId xmlns:p14="http://schemas.microsoft.com/office/powerpoint/2010/main" val="4143871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3"/>
          <p:cNvGraphicFramePr>
            <a:graphicFrameLocks/>
          </p:cNvGraphicFramePr>
          <p:nvPr>
            <p:extLst>
              <p:ext uri="{D42A27DB-BD31-4B8C-83A1-F6EECF244321}">
                <p14:modId xmlns:p14="http://schemas.microsoft.com/office/powerpoint/2010/main" val="1013184157"/>
              </p:ext>
            </p:extLst>
          </p:nvPr>
        </p:nvGraphicFramePr>
        <p:xfrm>
          <a:off x="86637" y="175290"/>
          <a:ext cx="8821042" cy="6340920"/>
        </p:xfrm>
        <a:graphic>
          <a:graphicData uri="http://schemas.openxmlformats.org/drawingml/2006/table">
            <a:tbl>
              <a:tblPr firstRow="1" bandRow="1">
                <a:tableStyleId>{F5AB1C69-6EDB-4FF4-983F-18BD219EF322}</a:tableStyleId>
              </a:tblPr>
              <a:tblGrid>
                <a:gridCol w="2815589">
                  <a:extLst>
                    <a:ext uri="{9D8B030D-6E8A-4147-A177-3AD203B41FA5}">
                      <a16:colId xmlns:a16="http://schemas.microsoft.com/office/drawing/2014/main" val="20000"/>
                    </a:ext>
                  </a:extLst>
                </a:gridCol>
                <a:gridCol w="2872288">
                  <a:extLst>
                    <a:ext uri="{9D8B030D-6E8A-4147-A177-3AD203B41FA5}">
                      <a16:colId xmlns:a16="http://schemas.microsoft.com/office/drawing/2014/main" val="20001"/>
                    </a:ext>
                  </a:extLst>
                </a:gridCol>
                <a:gridCol w="3133165">
                  <a:extLst>
                    <a:ext uri="{9D8B030D-6E8A-4147-A177-3AD203B41FA5}">
                      <a16:colId xmlns:a16="http://schemas.microsoft.com/office/drawing/2014/main" val="20002"/>
                    </a:ext>
                  </a:extLst>
                </a:gridCol>
              </a:tblGrid>
              <a:tr h="2683320">
                <a:tc>
                  <a:txBody>
                    <a:bodyPr/>
                    <a:lstStyle/>
                    <a:p>
                      <a:endParaRPr lang="en-US" sz="2800" dirty="0">
                        <a:solidFill>
                          <a:schemeClr val="tx1"/>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688975" indent="-573088" algn="l"/>
                      <a:r>
                        <a:rPr lang="en-US" sz="2000" dirty="0">
                          <a:solidFill>
                            <a:schemeClr val="tx1"/>
                          </a:solidFill>
                          <a:effectLst>
                            <a:outerShdw blurRad="38100" dist="38100" dir="2700000" algn="tl">
                              <a:srgbClr val="000000">
                                <a:alpha val="43137"/>
                              </a:srgbClr>
                            </a:outerShdw>
                          </a:effectLst>
                        </a:rPr>
                        <a:t>Performance</a:t>
                      </a:r>
                      <a:r>
                        <a:rPr lang="en-US" sz="2000" baseline="0" dirty="0">
                          <a:solidFill>
                            <a:schemeClr val="tx1"/>
                          </a:solidFill>
                          <a:effectLst>
                            <a:outerShdw blurRad="38100" dist="38100" dir="2700000" algn="tl">
                              <a:srgbClr val="000000">
                                <a:alpha val="43137"/>
                              </a:srgbClr>
                            </a:outerShdw>
                          </a:effectLst>
                        </a:rPr>
                        <a:t>–Assured</a:t>
                      </a:r>
                      <a:br>
                        <a:rPr lang="en-US" sz="2000" baseline="0" dirty="0">
                          <a:solidFill>
                            <a:schemeClr val="tx1"/>
                          </a:solidFill>
                          <a:effectLst>
                            <a:outerShdw blurRad="38100" dist="38100" dir="2700000" algn="tl">
                              <a:srgbClr val="000000">
                                <a:alpha val="43137"/>
                              </a:srgbClr>
                            </a:outerShdw>
                          </a:effectLst>
                        </a:rPr>
                      </a:br>
                      <a:r>
                        <a:rPr lang="en-US" sz="2000" baseline="0" dirty="0">
                          <a:solidFill>
                            <a:schemeClr val="tx1"/>
                          </a:solidFill>
                          <a:effectLst>
                            <a:outerShdw blurRad="38100" dist="38100" dir="2700000" algn="tl">
                              <a:srgbClr val="000000">
                                <a:alpha val="43137"/>
                              </a:srgbClr>
                            </a:outerShdw>
                          </a:effectLst>
                        </a:rPr>
                        <a:t>IP </a:t>
                      </a:r>
                      <a:r>
                        <a:rPr lang="en-US" sz="2000" b="1" baseline="0" dirty="0">
                          <a:solidFill>
                            <a:schemeClr val="tx1"/>
                          </a:solidFill>
                          <a:effectLst>
                            <a:outerShdw blurRad="38100" dist="38100" dir="2700000" algn="tl">
                              <a:srgbClr val="000000">
                                <a:alpha val="43137"/>
                              </a:srgbClr>
                            </a:outerShdw>
                          </a:effectLst>
                        </a:rPr>
                        <a:t>Broadband</a:t>
                      </a:r>
                      <a:endParaRPr lang="en-US" sz="2000" b="1" dirty="0">
                        <a:solidFill>
                          <a:schemeClr val="tx1"/>
                        </a:solidFill>
                        <a:effectLst>
                          <a:outerShdw blurRad="38100" dist="38100" dir="2700000" algn="tl">
                            <a:srgbClr val="000000">
                              <a:alpha val="43137"/>
                            </a:srgbClr>
                          </a:outerShdw>
                        </a:effectLst>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115888" indent="0" algn="l" defTabSz="1218347" rtl="0" eaLnBrk="1" latinLnBrk="0" hangingPunct="1"/>
                      <a:r>
                        <a:rPr lang="en-US" sz="2000" b="1" kern="1200" dirty="0">
                          <a:solidFill>
                            <a:schemeClr val="tx1"/>
                          </a:solidFill>
                          <a:effectLst>
                            <a:outerShdw blurRad="38100" dist="38100" dir="2700000" algn="tl">
                              <a:srgbClr val="000000">
                                <a:alpha val="43137"/>
                              </a:srgbClr>
                            </a:outerShdw>
                          </a:effectLst>
                          <a:latin typeface="+mn-lt"/>
                          <a:ea typeface="+mn-ea"/>
                          <a:cs typeface="+mn-cs"/>
                        </a:rPr>
                        <a:t>Internet</a:t>
                      </a:r>
                      <a:br>
                        <a:rPr lang="en-US" sz="2000" b="1" kern="1200" dirty="0">
                          <a:solidFill>
                            <a:schemeClr val="tx1"/>
                          </a:solidFill>
                          <a:effectLst>
                            <a:outerShdw blurRad="38100" dist="38100" dir="2700000" algn="tl">
                              <a:srgbClr val="000000">
                                <a:alpha val="43137"/>
                              </a:srgbClr>
                            </a:outerShdw>
                          </a:effectLst>
                          <a:latin typeface="+mn-lt"/>
                          <a:ea typeface="+mn-ea"/>
                          <a:cs typeface="+mn-cs"/>
                        </a:rPr>
                      </a:br>
                      <a:r>
                        <a:rPr lang="en-US" sz="2000" b="1" kern="1200" dirty="0">
                          <a:solidFill>
                            <a:schemeClr val="tx1"/>
                          </a:solidFill>
                          <a:effectLst>
                            <a:outerShdw blurRad="38100" dist="38100" dir="2700000" algn="tl">
                              <a:srgbClr val="000000">
                                <a:alpha val="43137"/>
                              </a:srgbClr>
                            </a:outerShdw>
                          </a:effectLst>
                          <a:latin typeface="+mn-lt"/>
                          <a:ea typeface="+mn-ea"/>
                          <a:cs typeface="+mn-cs"/>
                        </a:rPr>
                        <a:t>Delivery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Connectivity</a:t>
                      </a:r>
                    </a:p>
                  </a:txBody>
                  <a:tcPr marL="68580" marR="68580" marT="18288" marB="18288">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Ubiquitous</a:t>
                      </a:r>
                    </a:p>
                  </a:txBody>
                  <a:tcPr marL="68580" marR="68580" marT="18288" marB="18288">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EE7D1"/>
                    </a:solidFill>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Ubiquitous</a:t>
                      </a:r>
                    </a:p>
                  </a:txBody>
                  <a:tcPr marL="68580" marR="68580" marT="18288" marB="18288">
                    <a:lnL w="12700" cmpd="sng">
                      <a:noFill/>
                    </a:lnL>
                    <a:lnR w="12700" cmpd="sng">
                      <a:noFill/>
                    </a:lnR>
                    <a:lnT w="381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526188">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Performance &amp; QoS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FF3EA"/>
                    </a:solidFill>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Performance-assured</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FF3EA"/>
                    </a:solidFill>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Cannot be “engineered” or orchestrated for bandwidth, latency, QoS, consistency</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FF3EA"/>
                    </a:solidFill>
                  </a:tcPr>
                </a:tc>
                <a:extLst>
                  <a:ext uri="{0D108BD9-81ED-4DB2-BD59-A6C34878D82A}">
                    <a16:rowId xmlns:a16="http://schemas.microsoft.com/office/drawing/2014/main" val="10002"/>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Security</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Inherently secure/private</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 many vulnerabilities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Standardized Services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Yes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Scalability, Agile Services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Scalable to Physical Media </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Fixed SLA, one size fits all</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Reliability,</a:t>
                      </a:r>
                      <a:r>
                        <a:rPr lang="en-US" sz="1800" b="1" baseline="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 Availability</a:t>
                      </a:r>
                      <a:endPar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With available protection </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Governance, Compliance</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Yes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Service Management</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Yes</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Device management</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Programmable, Virtualized</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SDN and NFV enabled</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09042">
                <a:tc>
                  <a:txBody>
                    <a:bodyPr/>
                    <a:lstStyle/>
                    <a:p>
                      <a:pPr marL="0" marR="0">
                        <a:spcBef>
                          <a:spcPts val="0"/>
                        </a:spcBef>
                        <a:spcAft>
                          <a:spcPts val="0"/>
                        </a:spcAft>
                      </a:pPr>
                      <a:r>
                        <a:rPr lang="en-US" sz="18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Net Neutrality</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Not Applicable</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Major Issue</a:t>
                      </a:r>
                    </a:p>
                  </a:txBody>
                  <a:tcPr marL="68580" marR="68580" marT="18288" marB="18288">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10"/>
                  </a:ext>
                </a:extLst>
              </a:tr>
            </a:tbl>
          </a:graphicData>
        </a:graphic>
      </p:graphicFrame>
      <p:grpSp>
        <p:nvGrpSpPr>
          <p:cNvPr id="385" name="Group 384"/>
          <p:cNvGrpSpPr/>
          <p:nvPr/>
        </p:nvGrpSpPr>
        <p:grpSpPr>
          <a:xfrm flipH="1">
            <a:off x="312695" y="2597421"/>
            <a:ext cx="2185813" cy="48207"/>
            <a:chOff x="-75664663" y="1320878"/>
            <a:chExt cx="87088313" cy="610894"/>
          </a:xfrm>
        </p:grpSpPr>
        <p:sp>
          <p:nvSpPr>
            <p:cNvPr id="386" name="Oval 385"/>
            <p:cNvSpPr/>
            <p:nvPr userDrawn="1"/>
          </p:nvSpPr>
          <p:spPr>
            <a:xfrm>
              <a:off x="10814050" y="1322172"/>
              <a:ext cx="609600" cy="609600"/>
            </a:xfrm>
            <a:prstGeom prst="ellipse">
              <a:avLst/>
            </a:prstGeom>
            <a:solidFill>
              <a:srgbClr val="006032"/>
            </a:solidFill>
            <a:ln>
              <a:noFill/>
            </a:ln>
          </p:spPr>
          <p:txBody>
            <a:bodyPr wrap="none" anchor="ctr"/>
            <a:lstStyle/>
            <a:p>
              <a:pPr eaLnBrk="0" fontAlgn="base" hangingPunct="0">
                <a:spcBef>
                  <a:spcPct val="0"/>
                </a:spcBef>
                <a:spcAft>
                  <a:spcPct val="0"/>
                </a:spcAft>
              </a:pPr>
              <a:endParaRPr lang="en-US" sz="1600" dirty="0">
                <a:solidFill>
                  <a:srgbClr val="003366"/>
                </a:solidFill>
                <a:latin typeface="Arial" panose="020B0604020202020204" pitchFamily="34" charset="0"/>
                <a:ea typeface="ＭＳ Ｐゴシック" charset="-128"/>
              </a:endParaRPr>
            </a:p>
          </p:txBody>
        </p:sp>
        <p:sp>
          <p:nvSpPr>
            <p:cNvPr id="387" name="AutoShape 7"/>
            <p:cNvSpPr>
              <a:spLocks noChangeArrowheads="1"/>
            </p:cNvSpPr>
            <p:nvPr userDrawn="1"/>
          </p:nvSpPr>
          <p:spPr bwMode="auto">
            <a:xfrm>
              <a:off x="-75664663" y="1320878"/>
              <a:ext cx="86775906" cy="610894"/>
            </a:xfrm>
            <a:prstGeom prst="roundRect">
              <a:avLst>
                <a:gd name="adj" fmla="val 0"/>
              </a:avLst>
            </a:prstGeom>
            <a:gradFill>
              <a:gsLst>
                <a:gs pos="21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ea typeface="ＭＳ Ｐゴシック" charset="-128"/>
              </a:endParaRPr>
            </a:p>
          </p:txBody>
        </p:sp>
      </p:grpSp>
      <p:sp>
        <p:nvSpPr>
          <p:cNvPr id="4" name="Title 3"/>
          <p:cNvSpPr>
            <a:spLocks noGrp="1"/>
          </p:cNvSpPr>
          <p:nvPr>
            <p:ph type="title" idx="4294967295"/>
          </p:nvPr>
        </p:nvSpPr>
        <p:spPr>
          <a:xfrm>
            <a:off x="181056" y="978417"/>
            <a:ext cx="2570518" cy="1426908"/>
          </a:xfrm>
        </p:spPr>
        <p:txBody>
          <a:bodyPr anchor="t" anchorCtr="0"/>
          <a:lstStyle/>
          <a:p>
            <a:pPr>
              <a:lnSpc>
                <a:spcPct val="85000"/>
              </a:lnSpc>
            </a:pPr>
            <a:r>
              <a:rPr lang="en-US" sz="3200" dirty="0"/>
              <a:t>Cloud Service </a:t>
            </a:r>
            <a:br>
              <a:rPr lang="en-US" sz="3200" dirty="0"/>
            </a:br>
            <a:r>
              <a:rPr lang="en-US" sz="3200" dirty="0"/>
              <a:t>Delivery</a:t>
            </a:r>
            <a:br>
              <a:rPr lang="en-US" sz="3200" dirty="0"/>
            </a:br>
            <a:r>
              <a:rPr lang="en-US" sz="3200" dirty="0"/>
              <a:t>Comparison</a:t>
            </a:r>
          </a:p>
        </p:txBody>
      </p:sp>
      <p:sp>
        <p:nvSpPr>
          <p:cNvPr id="8" name="TextBox 7"/>
          <p:cNvSpPr txBox="1"/>
          <p:nvPr/>
        </p:nvSpPr>
        <p:spPr>
          <a:xfrm>
            <a:off x="3349822" y="1293820"/>
            <a:ext cx="2221452" cy="276999"/>
          </a:xfrm>
          <a:prstGeom prst="rect">
            <a:avLst/>
          </a:prstGeom>
          <a:noFill/>
        </p:spPr>
        <p:txBody>
          <a:bodyPr wrap="square" rtlCol="0">
            <a:spAutoFit/>
          </a:bodyPr>
          <a:lstStyle/>
          <a:p>
            <a:pPr defTabSz="457200">
              <a:defRPr/>
            </a:pPr>
            <a:r>
              <a:rPr lang="en-US" sz="1200" b="1" kern="0" dirty="0">
                <a:solidFill>
                  <a:srgbClr val="000000"/>
                </a:solidFill>
                <a:latin typeface="Arial" pitchFamily="34" charset="0"/>
                <a:cs typeface="Arial" pitchFamily="34" charset="0"/>
              </a:rPr>
              <a:t>Cloud Service Provider(s)</a:t>
            </a:r>
          </a:p>
        </p:txBody>
      </p:sp>
      <p:grpSp>
        <p:nvGrpSpPr>
          <p:cNvPr id="2" name="Group 1"/>
          <p:cNvGrpSpPr/>
          <p:nvPr/>
        </p:nvGrpSpPr>
        <p:grpSpPr>
          <a:xfrm>
            <a:off x="2915475" y="687150"/>
            <a:ext cx="2608858" cy="1993533"/>
            <a:chOff x="2667000" y="687150"/>
            <a:chExt cx="2608858" cy="1993533"/>
          </a:xfrm>
        </p:grpSpPr>
        <p:sp>
          <p:nvSpPr>
            <p:cNvPr id="7" name="Rectangle 6"/>
            <p:cNvSpPr/>
            <p:nvPr/>
          </p:nvSpPr>
          <p:spPr>
            <a:xfrm>
              <a:off x="3133313" y="1609491"/>
              <a:ext cx="2005761" cy="461665"/>
            </a:xfrm>
            <a:prstGeom prst="rect">
              <a:avLst/>
            </a:prstGeom>
            <a:noFill/>
          </p:spPr>
          <p:txBody>
            <a:bodyPr wrap="square">
              <a:spAutoFit/>
            </a:bodyPr>
            <a:lstStyle/>
            <a:p>
              <a:pPr defTabSz="457200"/>
              <a:r>
                <a:rPr lang="en-US" sz="1200" b="1" dirty="0">
                  <a:solidFill>
                    <a:srgbClr val="800000"/>
                  </a:solidFill>
                  <a:latin typeface="Arial"/>
                </a:rPr>
                <a:t>Cloud Service Provider </a:t>
              </a:r>
              <a:br>
                <a:rPr lang="en-US" sz="1200" b="1" dirty="0">
                  <a:solidFill>
                    <a:srgbClr val="800000"/>
                  </a:solidFill>
                  <a:latin typeface="Arial"/>
                </a:rPr>
              </a:br>
              <a:r>
                <a:rPr lang="en-US" sz="1200" b="1" dirty="0">
                  <a:solidFill>
                    <a:srgbClr val="800000"/>
                  </a:solidFill>
                  <a:latin typeface="Arial"/>
                </a:rPr>
                <a:t>to Cloud Customer</a:t>
              </a:r>
            </a:p>
          </p:txBody>
        </p:sp>
        <p:sp>
          <p:nvSpPr>
            <p:cNvPr id="9" name="TextBox 8"/>
            <p:cNvSpPr txBox="1"/>
            <p:nvPr/>
          </p:nvSpPr>
          <p:spPr>
            <a:xfrm>
              <a:off x="3595482" y="2244378"/>
              <a:ext cx="1680376" cy="276999"/>
            </a:xfrm>
            <a:prstGeom prst="rect">
              <a:avLst/>
            </a:prstGeom>
            <a:noFill/>
          </p:spPr>
          <p:txBody>
            <a:bodyPr wrap="square" rtlCol="0">
              <a:spAutoFit/>
            </a:bodyPr>
            <a:lstStyle/>
            <a:p>
              <a:pPr defTabSz="457200">
                <a:defRPr/>
              </a:pPr>
              <a:r>
                <a:rPr lang="en-US" sz="1200" b="1" kern="0" dirty="0">
                  <a:solidFill>
                    <a:srgbClr val="000000"/>
                  </a:solidFill>
                  <a:latin typeface="Arial" pitchFamily="34" charset="0"/>
                  <a:cs typeface="Arial" pitchFamily="34" charset="0"/>
                </a:rPr>
                <a:t>Cloud Consumer</a:t>
              </a:r>
            </a:p>
          </p:txBody>
        </p:sp>
        <p:grpSp>
          <p:nvGrpSpPr>
            <p:cNvPr id="13" name="Group 12"/>
            <p:cNvGrpSpPr/>
            <p:nvPr/>
          </p:nvGrpSpPr>
          <p:grpSpPr>
            <a:xfrm>
              <a:off x="2667000" y="687150"/>
              <a:ext cx="669841" cy="777513"/>
              <a:chOff x="3451239" y="3343961"/>
              <a:chExt cx="780199" cy="994851"/>
            </a:xfrm>
          </p:grpSpPr>
          <p:grpSp>
            <p:nvGrpSpPr>
              <p:cNvPr id="14" name="Group 13"/>
              <p:cNvGrpSpPr/>
              <p:nvPr/>
            </p:nvGrpSpPr>
            <p:grpSpPr>
              <a:xfrm>
                <a:off x="3781031" y="3496755"/>
                <a:ext cx="160014" cy="217634"/>
                <a:chOff x="3117852" y="3657600"/>
                <a:chExt cx="160014" cy="217634"/>
              </a:xfrm>
            </p:grpSpPr>
            <p:grpSp>
              <p:nvGrpSpPr>
                <p:cNvPr id="135" name="Group 134"/>
                <p:cNvGrpSpPr/>
                <p:nvPr/>
              </p:nvGrpSpPr>
              <p:grpSpPr>
                <a:xfrm>
                  <a:off x="3117852" y="3657600"/>
                  <a:ext cx="160014" cy="103503"/>
                  <a:chOff x="3117852" y="3657600"/>
                  <a:chExt cx="160014" cy="103503"/>
                </a:xfrm>
              </p:grpSpPr>
              <p:grpSp>
                <p:nvGrpSpPr>
                  <p:cNvPr id="143" name="Group 142"/>
                  <p:cNvGrpSpPr/>
                  <p:nvPr/>
                </p:nvGrpSpPr>
                <p:grpSpPr>
                  <a:xfrm>
                    <a:off x="3117852" y="3657600"/>
                    <a:ext cx="160014" cy="45719"/>
                    <a:chOff x="3117852" y="3657600"/>
                    <a:chExt cx="533400" cy="152402"/>
                  </a:xfrm>
                </p:grpSpPr>
                <p:sp>
                  <p:nvSpPr>
                    <p:cNvPr id="147" name="Rectangle 1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48" name="Rectangle 1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44" name="Group 143"/>
                  <p:cNvGrpSpPr/>
                  <p:nvPr/>
                </p:nvGrpSpPr>
                <p:grpSpPr>
                  <a:xfrm>
                    <a:off x="3117852" y="3715384"/>
                    <a:ext cx="160014" cy="45719"/>
                    <a:chOff x="3117852" y="3657600"/>
                    <a:chExt cx="533400" cy="152402"/>
                  </a:xfrm>
                </p:grpSpPr>
                <p:sp>
                  <p:nvSpPr>
                    <p:cNvPr id="145" name="Rectangle 14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46" name="Rectangle 14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136" name="Group 135"/>
                <p:cNvGrpSpPr/>
                <p:nvPr/>
              </p:nvGrpSpPr>
              <p:grpSpPr>
                <a:xfrm>
                  <a:off x="3117852" y="3771731"/>
                  <a:ext cx="160014" cy="103503"/>
                  <a:chOff x="3270252" y="3810000"/>
                  <a:chExt cx="160014" cy="103503"/>
                </a:xfrm>
              </p:grpSpPr>
              <p:grpSp>
                <p:nvGrpSpPr>
                  <p:cNvPr id="137" name="Group 136"/>
                  <p:cNvGrpSpPr/>
                  <p:nvPr/>
                </p:nvGrpSpPr>
                <p:grpSpPr>
                  <a:xfrm>
                    <a:off x="3270252" y="3810000"/>
                    <a:ext cx="160014" cy="45719"/>
                    <a:chOff x="3117852" y="3657600"/>
                    <a:chExt cx="533400" cy="152402"/>
                  </a:xfrm>
                </p:grpSpPr>
                <p:sp>
                  <p:nvSpPr>
                    <p:cNvPr id="141" name="Rectangle 1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42" name="Rectangle 1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38" name="Group 137"/>
                  <p:cNvGrpSpPr/>
                  <p:nvPr/>
                </p:nvGrpSpPr>
                <p:grpSpPr>
                  <a:xfrm>
                    <a:off x="3270252" y="3867784"/>
                    <a:ext cx="160014" cy="45719"/>
                    <a:chOff x="3117852" y="3657600"/>
                    <a:chExt cx="533400" cy="152402"/>
                  </a:xfrm>
                </p:grpSpPr>
                <p:sp>
                  <p:nvSpPr>
                    <p:cNvPr id="139" name="Rectangle 1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40" name="Rectangle 1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15" name="Group 14"/>
              <p:cNvGrpSpPr/>
              <p:nvPr/>
            </p:nvGrpSpPr>
            <p:grpSpPr>
              <a:xfrm>
                <a:off x="3519054" y="3496755"/>
                <a:ext cx="160014" cy="217634"/>
                <a:chOff x="3117852" y="3657600"/>
                <a:chExt cx="160014" cy="217634"/>
              </a:xfrm>
            </p:grpSpPr>
            <p:grpSp>
              <p:nvGrpSpPr>
                <p:cNvPr id="121" name="Group 120"/>
                <p:cNvGrpSpPr/>
                <p:nvPr/>
              </p:nvGrpSpPr>
              <p:grpSpPr>
                <a:xfrm>
                  <a:off x="3117852" y="3657600"/>
                  <a:ext cx="160014" cy="103503"/>
                  <a:chOff x="3117852" y="3657600"/>
                  <a:chExt cx="160014" cy="103503"/>
                </a:xfrm>
              </p:grpSpPr>
              <p:grpSp>
                <p:nvGrpSpPr>
                  <p:cNvPr id="129" name="Group 128"/>
                  <p:cNvGrpSpPr/>
                  <p:nvPr/>
                </p:nvGrpSpPr>
                <p:grpSpPr>
                  <a:xfrm>
                    <a:off x="3117852" y="3657600"/>
                    <a:ext cx="160014" cy="45719"/>
                    <a:chOff x="3117852" y="3657600"/>
                    <a:chExt cx="533400" cy="152402"/>
                  </a:xfrm>
                </p:grpSpPr>
                <p:sp>
                  <p:nvSpPr>
                    <p:cNvPr id="133" name="Rectangle 1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34" name="Rectangle 1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30" name="Group 129"/>
                  <p:cNvGrpSpPr/>
                  <p:nvPr/>
                </p:nvGrpSpPr>
                <p:grpSpPr>
                  <a:xfrm>
                    <a:off x="3117852" y="3715384"/>
                    <a:ext cx="160014" cy="45719"/>
                    <a:chOff x="3117852" y="3657600"/>
                    <a:chExt cx="533400" cy="152402"/>
                  </a:xfrm>
                </p:grpSpPr>
                <p:sp>
                  <p:nvSpPr>
                    <p:cNvPr id="131" name="Rectangle 13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32" name="Rectangle 13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122" name="Group 121"/>
                <p:cNvGrpSpPr/>
                <p:nvPr/>
              </p:nvGrpSpPr>
              <p:grpSpPr>
                <a:xfrm>
                  <a:off x="3117852" y="3771731"/>
                  <a:ext cx="160014" cy="103503"/>
                  <a:chOff x="3270252" y="3810000"/>
                  <a:chExt cx="160014" cy="103503"/>
                </a:xfrm>
              </p:grpSpPr>
              <p:grpSp>
                <p:nvGrpSpPr>
                  <p:cNvPr id="123" name="Group 122"/>
                  <p:cNvGrpSpPr/>
                  <p:nvPr/>
                </p:nvGrpSpPr>
                <p:grpSpPr>
                  <a:xfrm>
                    <a:off x="3270252" y="3810000"/>
                    <a:ext cx="160014" cy="45719"/>
                    <a:chOff x="3117852" y="3657600"/>
                    <a:chExt cx="533400" cy="152402"/>
                  </a:xfrm>
                </p:grpSpPr>
                <p:sp>
                  <p:nvSpPr>
                    <p:cNvPr id="127" name="Rectangle 1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28" name="Rectangle 1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24" name="Group 123"/>
                  <p:cNvGrpSpPr/>
                  <p:nvPr/>
                </p:nvGrpSpPr>
                <p:grpSpPr>
                  <a:xfrm>
                    <a:off x="3270252" y="3867784"/>
                    <a:ext cx="160014" cy="45719"/>
                    <a:chOff x="3117852" y="3657600"/>
                    <a:chExt cx="533400" cy="152402"/>
                  </a:xfrm>
                </p:grpSpPr>
                <p:sp>
                  <p:nvSpPr>
                    <p:cNvPr id="125" name="Rectangle 1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26" name="Rectangle 1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16" name="Group 15"/>
              <p:cNvGrpSpPr/>
              <p:nvPr/>
            </p:nvGrpSpPr>
            <p:grpSpPr>
              <a:xfrm>
                <a:off x="3624335" y="3495657"/>
                <a:ext cx="160014" cy="217634"/>
                <a:chOff x="3117852" y="3657600"/>
                <a:chExt cx="160014" cy="217634"/>
              </a:xfrm>
            </p:grpSpPr>
            <p:grpSp>
              <p:nvGrpSpPr>
                <p:cNvPr id="107" name="Group 106"/>
                <p:cNvGrpSpPr/>
                <p:nvPr/>
              </p:nvGrpSpPr>
              <p:grpSpPr>
                <a:xfrm>
                  <a:off x="3117852" y="3657600"/>
                  <a:ext cx="160014" cy="103503"/>
                  <a:chOff x="3117852" y="3657600"/>
                  <a:chExt cx="160014" cy="103503"/>
                </a:xfrm>
              </p:grpSpPr>
              <p:grpSp>
                <p:nvGrpSpPr>
                  <p:cNvPr id="115" name="Group 114"/>
                  <p:cNvGrpSpPr/>
                  <p:nvPr/>
                </p:nvGrpSpPr>
                <p:grpSpPr>
                  <a:xfrm>
                    <a:off x="3117852" y="3657600"/>
                    <a:ext cx="160014" cy="45719"/>
                    <a:chOff x="3117852" y="3657600"/>
                    <a:chExt cx="533400" cy="152402"/>
                  </a:xfrm>
                </p:grpSpPr>
                <p:sp>
                  <p:nvSpPr>
                    <p:cNvPr id="119" name="Rectangle 1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20" name="Rectangle 1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16" name="Group 115"/>
                  <p:cNvGrpSpPr/>
                  <p:nvPr/>
                </p:nvGrpSpPr>
                <p:grpSpPr>
                  <a:xfrm>
                    <a:off x="3117852" y="3715384"/>
                    <a:ext cx="160014" cy="45719"/>
                    <a:chOff x="3117852" y="3657600"/>
                    <a:chExt cx="533400" cy="152402"/>
                  </a:xfrm>
                </p:grpSpPr>
                <p:sp>
                  <p:nvSpPr>
                    <p:cNvPr id="117" name="Rectangle 11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18" name="Rectangle 11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108" name="Group 107"/>
                <p:cNvGrpSpPr/>
                <p:nvPr/>
              </p:nvGrpSpPr>
              <p:grpSpPr>
                <a:xfrm>
                  <a:off x="3117852" y="3771731"/>
                  <a:ext cx="160014" cy="103503"/>
                  <a:chOff x="3270252" y="3810000"/>
                  <a:chExt cx="160014" cy="103503"/>
                </a:xfrm>
              </p:grpSpPr>
              <p:grpSp>
                <p:nvGrpSpPr>
                  <p:cNvPr id="109" name="Group 108"/>
                  <p:cNvGrpSpPr/>
                  <p:nvPr/>
                </p:nvGrpSpPr>
                <p:grpSpPr>
                  <a:xfrm>
                    <a:off x="3270252" y="3810000"/>
                    <a:ext cx="160014" cy="45719"/>
                    <a:chOff x="3117852" y="3657600"/>
                    <a:chExt cx="533400" cy="152402"/>
                  </a:xfrm>
                </p:grpSpPr>
                <p:sp>
                  <p:nvSpPr>
                    <p:cNvPr id="113" name="Rectangle 1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14" name="Rectangle 1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10" name="Group 109"/>
                  <p:cNvGrpSpPr/>
                  <p:nvPr/>
                </p:nvGrpSpPr>
                <p:grpSpPr>
                  <a:xfrm>
                    <a:off x="3270252" y="3867784"/>
                    <a:ext cx="160014" cy="45719"/>
                    <a:chOff x="3117852" y="3657600"/>
                    <a:chExt cx="533400" cy="152402"/>
                  </a:xfrm>
                </p:grpSpPr>
                <p:sp>
                  <p:nvSpPr>
                    <p:cNvPr id="111" name="Rectangle 1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12" name="Rectangle 1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17" name="Group 16"/>
              <p:cNvGrpSpPr/>
              <p:nvPr/>
            </p:nvGrpSpPr>
            <p:grpSpPr>
              <a:xfrm>
                <a:off x="3886312" y="3495657"/>
                <a:ext cx="160014" cy="217634"/>
                <a:chOff x="3117852" y="3657600"/>
                <a:chExt cx="160014" cy="217634"/>
              </a:xfrm>
            </p:grpSpPr>
            <p:grpSp>
              <p:nvGrpSpPr>
                <p:cNvPr id="93" name="Group 92"/>
                <p:cNvGrpSpPr/>
                <p:nvPr/>
              </p:nvGrpSpPr>
              <p:grpSpPr>
                <a:xfrm>
                  <a:off x="3117852" y="3657600"/>
                  <a:ext cx="160014" cy="103503"/>
                  <a:chOff x="3117852" y="3657600"/>
                  <a:chExt cx="160014" cy="103503"/>
                </a:xfrm>
              </p:grpSpPr>
              <p:grpSp>
                <p:nvGrpSpPr>
                  <p:cNvPr id="101" name="Group 100"/>
                  <p:cNvGrpSpPr/>
                  <p:nvPr/>
                </p:nvGrpSpPr>
                <p:grpSpPr>
                  <a:xfrm>
                    <a:off x="3117852" y="3657600"/>
                    <a:ext cx="160014" cy="45719"/>
                    <a:chOff x="3117852" y="3657600"/>
                    <a:chExt cx="533400" cy="152402"/>
                  </a:xfrm>
                </p:grpSpPr>
                <p:sp>
                  <p:nvSpPr>
                    <p:cNvPr id="105" name="Rectangle 1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06" name="Rectangle 1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02" name="Group 101"/>
                  <p:cNvGrpSpPr/>
                  <p:nvPr/>
                </p:nvGrpSpPr>
                <p:grpSpPr>
                  <a:xfrm>
                    <a:off x="3117852" y="3715384"/>
                    <a:ext cx="160014" cy="45719"/>
                    <a:chOff x="3117852" y="3657600"/>
                    <a:chExt cx="533400" cy="152402"/>
                  </a:xfrm>
                </p:grpSpPr>
                <p:sp>
                  <p:nvSpPr>
                    <p:cNvPr id="103" name="Rectangle 10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04" name="Rectangle 10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94" name="Group 93"/>
                <p:cNvGrpSpPr/>
                <p:nvPr/>
              </p:nvGrpSpPr>
              <p:grpSpPr>
                <a:xfrm>
                  <a:off x="3117852" y="3771731"/>
                  <a:ext cx="160014" cy="103503"/>
                  <a:chOff x="3270252" y="3810000"/>
                  <a:chExt cx="160014" cy="103503"/>
                </a:xfrm>
              </p:grpSpPr>
              <p:grpSp>
                <p:nvGrpSpPr>
                  <p:cNvPr id="95" name="Group 94"/>
                  <p:cNvGrpSpPr/>
                  <p:nvPr/>
                </p:nvGrpSpPr>
                <p:grpSpPr>
                  <a:xfrm>
                    <a:off x="3270252" y="3810000"/>
                    <a:ext cx="160014" cy="45719"/>
                    <a:chOff x="3117852" y="3657600"/>
                    <a:chExt cx="533400" cy="152402"/>
                  </a:xfrm>
                </p:grpSpPr>
                <p:sp>
                  <p:nvSpPr>
                    <p:cNvPr id="99" name="Rectangle 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00" name="Rectangle 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96" name="Group 95"/>
                  <p:cNvGrpSpPr/>
                  <p:nvPr/>
                </p:nvGrpSpPr>
                <p:grpSpPr>
                  <a:xfrm>
                    <a:off x="3270252" y="3867784"/>
                    <a:ext cx="160014" cy="45719"/>
                    <a:chOff x="3117852" y="3657600"/>
                    <a:chExt cx="533400" cy="152402"/>
                  </a:xfrm>
                </p:grpSpPr>
                <p:sp>
                  <p:nvSpPr>
                    <p:cNvPr id="97" name="Rectangle 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98" name="Rectangle 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18" name="Group 17"/>
              <p:cNvGrpSpPr/>
              <p:nvPr/>
            </p:nvGrpSpPr>
            <p:grpSpPr>
              <a:xfrm>
                <a:off x="3500268" y="3762881"/>
                <a:ext cx="693677" cy="510824"/>
                <a:chOff x="2355850" y="3784939"/>
                <a:chExt cx="693677" cy="510824"/>
              </a:xfrm>
            </p:grpSpPr>
            <p:grpSp>
              <p:nvGrpSpPr>
                <p:cNvPr id="33" name="Group 32"/>
                <p:cNvGrpSpPr/>
                <p:nvPr/>
              </p:nvGrpSpPr>
              <p:grpSpPr>
                <a:xfrm>
                  <a:off x="2617827" y="3784939"/>
                  <a:ext cx="160014" cy="217634"/>
                  <a:chOff x="3117852" y="3657600"/>
                  <a:chExt cx="160014" cy="217634"/>
                </a:xfrm>
              </p:grpSpPr>
              <p:grpSp>
                <p:nvGrpSpPr>
                  <p:cNvPr id="79" name="Group 78"/>
                  <p:cNvGrpSpPr/>
                  <p:nvPr/>
                </p:nvGrpSpPr>
                <p:grpSpPr>
                  <a:xfrm>
                    <a:off x="3117852" y="3657600"/>
                    <a:ext cx="160014" cy="103503"/>
                    <a:chOff x="3117852" y="3657600"/>
                    <a:chExt cx="160014" cy="103503"/>
                  </a:xfrm>
                </p:grpSpPr>
                <p:grpSp>
                  <p:nvGrpSpPr>
                    <p:cNvPr id="87" name="Group 86"/>
                    <p:cNvGrpSpPr/>
                    <p:nvPr/>
                  </p:nvGrpSpPr>
                  <p:grpSpPr>
                    <a:xfrm>
                      <a:off x="3117852" y="3657600"/>
                      <a:ext cx="160014" cy="45719"/>
                      <a:chOff x="3117852" y="3657600"/>
                      <a:chExt cx="533400" cy="152402"/>
                    </a:xfrm>
                  </p:grpSpPr>
                  <p:sp>
                    <p:nvSpPr>
                      <p:cNvPr id="91" name="Rectangle 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92" name="Rectangle 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88" name="Group 87"/>
                    <p:cNvGrpSpPr/>
                    <p:nvPr/>
                  </p:nvGrpSpPr>
                  <p:grpSpPr>
                    <a:xfrm>
                      <a:off x="3117852" y="3715384"/>
                      <a:ext cx="160014" cy="45719"/>
                      <a:chOff x="3117852" y="3657600"/>
                      <a:chExt cx="533400" cy="152402"/>
                    </a:xfrm>
                  </p:grpSpPr>
                  <p:sp>
                    <p:nvSpPr>
                      <p:cNvPr id="89" name="Rectangle 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90" name="Rectangle 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80" name="Group 79"/>
                  <p:cNvGrpSpPr/>
                  <p:nvPr/>
                </p:nvGrpSpPr>
                <p:grpSpPr>
                  <a:xfrm>
                    <a:off x="3117852" y="3771731"/>
                    <a:ext cx="160014" cy="103503"/>
                    <a:chOff x="3270252" y="3810000"/>
                    <a:chExt cx="160014" cy="103503"/>
                  </a:xfrm>
                </p:grpSpPr>
                <p:grpSp>
                  <p:nvGrpSpPr>
                    <p:cNvPr id="81" name="Group 80"/>
                    <p:cNvGrpSpPr/>
                    <p:nvPr/>
                  </p:nvGrpSpPr>
                  <p:grpSpPr>
                    <a:xfrm>
                      <a:off x="3270252" y="3810000"/>
                      <a:ext cx="160014" cy="45719"/>
                      <a:chOff x="3117852" y="3657600"/>
                      <a:chExt cx="533400" cy="152402"/>
                    </a:xfrm>
                  </p:grpSpPr>
                  <p:sp>
                    <p:nvSpPr>
                      <p:cNvPr id="85" name="Rectangle 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86" name="Rectangle 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82" name="Group 81"/>
                    <p:cNvGrpSpPr/>
                    <p:nvPr/>
                  </p:nvGrpSpPr>
                  <p:grpSpPr>
                    <a:xfrm>
                      <a:off x="3270252" y="3867784"/>
                      <a:ext cx="160014" cy="45719"/>
                      <a:chOff x="3117852" y="3657600"/>
                      <a:chExt cx="533400" cy="152402"/>
                    </a:xfrm>
                  </p:grpSpPr>
                  <p:sp>
                    <p:nvSpPr>
                      <p:cNvPr id="83" name="Rectangle 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84" name="Rectangle 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34" name="Group 33"/>
                <p:cNvGrpSpPr/>
                <p:nvPr/>
              </p:nvGrpSpPr>
              <p:grpSpPr>
                <a:xfrm>
                  <a:off x="2355850" y="3784939"/>
                  <a:ext cx="160014" cy="217634"/>
                  <a:chOff x="3117852" y="3657600"/>
                  <a:chExt cx="160014" cy="217634"/>
                </a:xfrm>
              </p:grpSpPr>
              <p:grpSp>
                <p:nvGrpSpPr>
                  <p:cNvPr id="65" name="Group 64"/>
                  <p:cNvGrpSpPr/>
                  <p:nvPr/>
                </p:nvGrpSpPr>
                <p:grpSpPr>
                  <a:xfrm>
                    <a:off x="3117852" y="3657600"/>
                    <a:ext cx="160014" cy="103503"/>
                    <a:chOff x="3117852" y="3657600"/>
                    <a:chExt cx="160014" cy="103503"/>
                  </a:xfrm>
                </p:grpSpPr>
                <p:grpSp>
                  <p:nvGrpSpPr>
                    <p:cNvPr id="73" name="Group 72"/>
                    <p:cNvGrpSpPr/>
                    <p:nvPr/>
                  </p:nvGrpSpPr>
                  <p:grpSpPr>
                    <a:xfrm>
                      <a:off x="3117852" y="3657600"/>
                      <a:ext cx="160014" cy="45719"/>
                      <a:chOff x="3117852" y="3657600"/>
                      <a:chExt cx="533400" cy="152402"/>
                    </a:xfrm>
                  </p:grpSpPr>
                  <p:sp>
                    <p:nvSpPr>
                      <p:cNvPr id="77" name="Rectangle 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8" name="Rectangle 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4" name="Group 73"/>
                    <p:cNvGrpSpPr/>
                    <p:nvPr/>
                  </p:nvGrpSpPr>
                  <p:grpSpPr>
                    <a:xfrm>
                      <a:off x="3117852" y="3715384"/>
                      <a:ext cx="160014" cy="45719"/>
                      <a:chOff x="3117852" y="3657600"/>
                      <a:chExt cx="533400" cy="152402"/>
                    </a:xfrm>
                  </p:grpSpPr>
                  <p:sp>
                    <p:nvSpPr>
                      <p:cNvPr id="75" name="Rectangle 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6" name="Rectangle 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6" name="Group 65"/>
                  <p:cNvGrpSpPr/>
                  <p:nvPr/>
                </p:nvGrpSpPr>
                <p:grpSpPr>
                  <a:xfrm>
                    <a:off x="3117852" y="3771731"/>
                    <a:ext cx="160014" cy="103503"/>
                    <a:chOff x="3270252" y="3810000"/>
                    <a:chExt cx="160014" cy="103503"/>
                  </a:xfrm>
                </p:grpSpPr>
                <p:grpSp>
                  <p:nvGrpSpPr>
                    <p:cNvPr id="67" name="Group 66"/>
                    <p:cNvGrpSpPr/>
                    <p:nvPr/>
                  </p:nvGrpSpPr>
                  <p:grpSpPr>
                    <a:xfrm>
                      <a:off x="3270252" y="3810000"/>
                      <a:ext cx="160014" cy="45719"/>
                      <a:chOff x="3117852" y="3657600"/>
                      <a:chExt cx="533400" cy="152402"/>
                    </a:xfrm>
                  </p:grpSpPr>
                  <p:sp>
                    <p:nvSpPr>
                      <p:cNvPr id="71" name="Rectangle 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2" name="Rectangle 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8" name="Group 67"/>
                    <p:cNvGrpSpPr/>
                    <p:nvPr/>
                  </p:nvGrpSpPr>
                  <p:grpSpPr>
                    <a:xfrm>
                      <a:off x="3270252" y="3867784"/>
                      <a:ext cx="160014" cy="45719"/>
                      <a:chOff x="3117852" y="3657600"/>
                      <a:chExt cx="533400" cy="152402"/>
                    </a:xfrm>
                  </p:grpSpPr>
                  <p:sp>
                    <p:nvSpPr>
                      <p:cNvPr id="69" name="Rectangle 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0" name="Rectangle 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35" name="Group 34"/>
                <p:cNvGrpSpPr/>
                <p:nvPr/>
              </p:nvGrpSpPr>
              <p:grpSpPr>
                <a:xfrm>
                  <a:off x="2627536" y="4078129"/>
                  <a:ext cx="160014" cy="217634"/>
                  <a:chOff x="3117852" y="3657600"/>
                  <a:chExt cx="160014" cy="217634"/>
                </a:xfrm>
              </p:grpSpPr>
              <p:grpSp>
                <p:nvGrpSpPr>
                  <p:cNvPr id="51" name="Group 50"/>
                  <p:cNvGrpSpPr/>
                  <p:nvPr/>
                </p:nvGrpSpPr>
                <p:grpSpPr>
                  <a:xfrm>
                    <a:off x="3117852" y="3657600"/>
                    <a:ext cx="160014" cy="103503"/>
                    <a:chOff x="3117852" y="3657600"/>
                    <a:chExt cx="160014" cy="103503"/>
                  </a:xfrm>
                </p:grpSpPr>
                <p:grpSp>
                  <p:nvGrpSpPr>
                    <p:cNvPr id="59" name="Group 58"/>
                    <p:cNvGrpSpPr/>
                    <p:nvPr/>
                  </p:nvGrpSpPr>
                  <p:grpSpPr>
                    <a:xfrm>
                      <a:off x="3117852" y="3657600"/>
                      <a:ext cx="160014" cy="45719"/>
                      <a:chOff x="3117852" y="3657600"/>
                      <a:chExt cx="533400" cy="152402"/>
                    </a:xfrm>
                  </p:grpSpPr>
                  <p:sp>
                    <p:nvSpPr>
                      <p:cNvPr id="63" name="Rectangle 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4" name="Rectangle 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0" name="Group 59"/>
                    <p:cNvGrpSpPr/>
                    <p:nvPr/>
                  </p:nvGrpSpPr>
                  <p:grpSpPr>
                    <a:xfrm>
                      <a:off x="3117852" y="3715384"/>
                      <a:ext cx="160014" cy="45719"/>
                      <a:chOff x="3117852" y="3657600"/>
                      <a:chExt cx="533400" cy="152402"/>
                    </a:xfrm>
                  </p:grpSpPr>
                  <p:sp>
                    <p:nvSpPr>
                      <p:cNvPr id="61" name="Rectangle 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2" name="Rectangle 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52" name="Group 51"/>
                  <p:cNvGrpSpPr/>
                  <p:nvPr/>
                </p:nvGrpSpPr>
                <p:grpSpPr>
                  <a:xfrm>
                    <a:off x="3117852" y="3771731"/>
                    <a:ext cx="160014" cy="103503"/>
                    <a:chOff x="3270252" y="3810000"/>
                    <a:chExt cx="160014" cy="103503"/>
                  </a:xfrm>
                </p:grpSpPr>
                <p:grpSp>
                  <p:nvGrpSpPr>
                    <p:cNvPr id="53" name="Group 52"/>
                    <p:cNvGrpSpPr/>
                    <p:nvPr/>
                  </p:nvGrpSpPr>
                  <p:grpSpPr>
                    <a:xfrm>
                      <a:off x="3270252" y="3810000"/>
                      <a:ext cx="160014" cy="45719"/>
                      <a:chOff x="3117852" y="3657600"/>
                      <a:chExt cx="533400" cy="152402"/>
                    </a:xfrm>
                  </p:grpSpPr>
                  <p:sp>
                    <p:nvSpPr>
                      <p:cNvPr id="57" name="Rectangle 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58" name="Rectangle 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54" name="Group 53"/>
                    <p:cNvGrpSpPr/>
                    <p:nvPr/>
                  </p:nvGrpSpPr>
                  <p:grpSpPr>
                    <a:xfrm>
                      <a:off x="3270252" y="3867784"/>
                      <a:ext cx="160014" cy="45719"/>
                      <a:chOff x="3117852" y="3657600"/>
                      <a:chExt cx="533400" cy="152402"/>
                    </a:xfrm>
                  </p:grpSpPr>
                  <p:sp>
                    <p:nvSpPr>
                      <p:cNvPr id="55" name="Rectangle 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56" name="Rectangle 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36" name="Group 35"/>
                <p:cNvGrpSpPr/>
                <p:nvPr/>
              </p:nvGrpSpPr>
              <p:grpSpPr>
                <a:xfrm>
                  <a:off x="2889513" y="4078129"/>
                  <a:ext cx="160014" cy="217634"/>
                  <a:chOff x="3117852" y="3657600"/>
                  <a:chExt cx="160014" cy="217634"/>
                </a:xfrm>
              </p:grpSpPr>
              <p:grpSp>
                <p:nvGrpSpPr>
                  <p:cNvPr id="37" name="Group 36"/>
                  <p:cNvGrpSpPr/>
                  <p:nvPr/>
                </p:nvGrpSpPr>
                <p:grpSpPr>
                  <a:xfrm>
                    <a:off x="3117852" y="3657600"/>
                    <a:ext cx="160014" cy="103503"/>
                    <a:chOff x="3117852" y="3657600"/>
                    <a:chExt cx="160014" cy="103503"/>
                  </a:xfrm>
                </p:grpSpPr>
                <p:grpSp>
                  <p:nvGrpSpPr>
                    <p:cNvPr id="45" name="Group 44"/>
                    <p:cNvGrpSpPr/>
                    <p:nvPr/>
                  </p:nvGrpSpPr>
                  <p:grpSpPr>
                    <a:xfrm>
                      <a:off x="3117852" y="3657600"/>
                      <a:ext cx="160014" cy="45719"/>
                      <a:chOff x="3117852" y="3657600"/>
                      <a:chExt cx="533400" cy="152402"/>
                    </a:xfrm>
                  </p:grpSpPr>
                  <p:sp>
                    <p:nvSpPr>
                      <p:cNvPr id="49" name="Rectangle 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50" name="Rectangle 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46" name="Group 45"/>
                    <p:cNvGrpSpPr/>
                    <p:nvPr/>
                  </p:nvGrpSpPr>
                  <p:grpSpPr>
                    <a:xfrm>
                      <a:off x="3117852" y="3715384"/>
                      <a:ext cx="160014" cy="45719"/>
                      <a:chOff x="3117852" y="3657600"/>
                      <a:chExt cx="533400" cy="152402"/>
                    </a:xfrm>
                  </p:grpSpPr>
                  <p:sp>
                    <p:nvSpPr>
                      <p:cNvPr id="47" name="Rectangle 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8" name="Rectangle 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38" name="Group 37"/>
                  <p:cNvGrpSpPr/>
                  <p:nvPr/>
                </p:nvGrpSpPr>
                <p:grpSpPr>
                  <a:xfrm>
                    <a:off x="3117852" y="3771731"/>
                    <a:ext cx="160014" cy="103503"/>
                    <a:chOff x="3270252" y="3810000"/>
                    <a:chExt cx="160014" cy="103503"/>
                  </a:xfrm>
                </p:grpSpPr>
                <p:grpSp>
                  <p:nvGrpSpPr>
                    <p:cNvPr id="39" name="Group 38"/>
                    <p:cNvGrpSpPr/>
                    <p:nvPr/>
                  </p:nvGrpSpPr>
                  <p:grpSpPr>
                    <a:xfrm>
                      <a:off x="3270252" y="3810000"/>
                      <a:ext cx="160014" cy="45719"/>
                      <a:chOff x="3117852" y="3657600"/>
                      <a:chExt cx="533400" cy="152402"/>
                    </a:xfrm>
                  </p:grpSpPr>
                  <p:sp>
                    <p:nvSpPr>
                      <p:cNvPr id="43" name="Rectangle 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4" name="Rectangle 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40" name="Group 39"/>
                    <p:cNvGrpSpPr/>
                    <p:nvPr/>
                  </p:nvGrpSpPr>
                  <p:grpSpPr>
                    <a:xfrm>
                      <a:off x="3270252" y="3867784"/>
                      <a:ext cx="160014" cy="45719"/>
                      <a:chOff x="3117852" y="3657600"/>
                      <a:chExt cx="533400" cy="152402"/>
                    </a:xfrm>
                  </p:grpSpPr>
                  <p:sp>
                    <p:nvSpPr>
                      <p:cNvPr id="41" name="Rectangle 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2" name="Rectangle 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sp>
            <p:nvSpPr>
              <p:cNvPr id="19" name="Rectangle 18"/>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 name="Rectangle 19"/>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Rectangle 20"/>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Rectangle 21"/>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 name="Rectangle 22"/>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 name="Rectangle 23"/>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 name="Rectangle 24"/>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 b="1" dirty="0">
                    <a:solidFill>
                      <a:srgbClr val="FF0000"/>
                    </a:solidFill>
                    <a:effectLst>
                      <a:outerShdw blurRad="38100" dist="38100" dir="2700000" algn="tl">
                        <a:srgbClr val="000000">
                          <a:alpha val="43137"/>
                        </a:srgbClr>
                      </a:outerShdw>
                    </a:effectLst>
                  </a:rPr>
                  <a:t>DATACENTER</a:t>
                </a:r>
              </a:p>
            </p:txBody>
          </p:sp>
          <p:sp>
            <p:nvSpPr>
              <p:cNvPr id="26" name="Rectangle 25"/>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7" name="Group 26"/>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29" name="Rectangle 2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 name="Rectangle 2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 name="Rectangle 3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2" name="Rectangle 3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cxnSp>
            <p:nvCxnSpPr>
              <p:cNvPr id="28" name="Straight Connector 27"/>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2687567" y="2077277"/>
              <a:ext cx="712897" cy="603406"/>
              <a:chOff x="2687567" y="2042258"/>
              <a:chExt cx="712897" cy="603406"/>
            </a:xfrm>
          </p:grpSpPr>
          <p:grpSp>
            <p:nvGrpSpPr>
              <p:cNvPr id="150" name="Group 149"/>
              <p:cNvGrpSpPr/>
              <p:nvPr/>
            </p:nvGrpSpPr>
            <p:grpSpPr>
              <a:xfrm>
                <a:off x="2704708" y="2489112"/>
                <a:ext cx="146772" cy="94938"/>
                <a:chOff x="3117852" y="3657600"/>
                <a:chExt cx="160014" cy="103503"/>
              </a:xfrm>
            </p:grpSpPr>
            <p:grpSp>
              <p:nvGrpSpPr>
                <p:cNvPr id="170" name="Group 169"/>
                <p:cNvGrpSpPr/>
                <p:nvPr/>
              </p:nvGrpSpPr>
              <p:grpSpPr>
                <a:xfrm>
                  <a:off x="3117852" y="3657600"/>
                  <a:ext cx="160014" cy="45719"/>
                  <a:chOff x="3117852" y="3657600"/>
                  <a:chExt cx="533400" cy="152402"/>
                </a:xfrm>
              </p:grpSpPr>
              <p:sp>
                <p:nvSpPr>
                  <p:cNvPr id="174" name="Rectangle 1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75" name="Rectangle 1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71" name="Group 170"/>
                <p:cNvGrpSpPr/>
                <p:nvPr/>
              </p:nvGrpSpPr>
              <p:grpSpPr>
                <a:xfrm>
                  <a:off x="3117852" y="3715384"/>
                  <a:ext cx="160014" cy="45719"/>
                  <a:chOff x="3117852" y="3657600"/>
                  <a:chExt cx="533400" cy="152402"/>
                </a:xfrm>
              </p:grpSpPr>
              <p:sp>
                <p:nvSpPr>
                  <p:cNvPr id="172" name="Rectangle 17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73" name="Rectangle 17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sp>
            <p:nvSpPr>
              <p:cNvPr id="151" name="Rectangle 150"/>
              <p:cNvSpPr/>
              <p:nvPr/>
            </p:nvSpPr>
            <p:spPr>
              <a:xfrm>
                <a:off x="2689993" y="2364997"/>
                <a:ext cx="710471" cy="2465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2" name="Rectangle 151"/>
              <p:cNvSpPr/>
              <p:nvPr/>
            </p:nvSpPr>
            <p:spPr>
              <a:xfrm>
                <a:off x="2689993" y="2154753"/>
                <a:ext cx="705243" cy="489822"/>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53" name="Group 152"/>
              <p:cNvGrpSpPr/>
              <p:nvPr/>
            </p:nvGrpSpPr>
            <p:grpSpPr>
              <a:xfrm>
                <a:off x="2689661" y="2197641"/>
                <a:ext cx="703149" cy="390912"/>
                <a:chOff x="1474354" y="3428122"/>
                <a:chExt cx="764055" cy="730555"/>
              </a:xfrm>
            </p:grpSpPr>
            <p:grpSp>
              <p:nvGrpSpPr>
                <p:cNvPr id="160" name="Group 159"/>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166" name="Rectangle 16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7" name="Rectangle 16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8" name="Rectangle 16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9" name="Rectangle 16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61" name="Group 160"/>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162" name="Rectangle 16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3" name="Rectangle 16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4" name="Rectangle 16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5" name="Rectangle 16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154" name="Rectangle 153"/>
              <p:cNvSpPr/>
              <p:nvPr/>
            </p:nvSpPr>
            <p:spPr>
              <a:xfrm>
                <a:off x="2691076" y="2042258"/>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 b="1" dirty="0">
                    <a:solidFill>
                      <a:srgbClr val="FF0000"/>
                    </a:solidFill>
                    <a:effectLst>
                      <a:outerShdw blurRad="38100" dist="38100" dir="2700000" algn="tl">
                        <a:srgbClr val="000000">
                          <a:alpha val="43137"/>
                        </a:srgbClr>
                      </a:outerShdw>
                    </a:effectLst>
                  </a:rPr>
                  <a:t>Offices</a:t>
                </a:r>
              </a:p>
            </p:txBody>
          </p:sp>
          <p:sp>
            <p:nvSpPr>
              <p:cNvPr id="155" name="Rectangle 154"/>
              <p:cNvSpPr/>
              <p:nvPr/>
            </p:nvSpPr>
            <p:spPr>
              <a:xfrm>
                <a:off x="2689993" y="2376466"/>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6" name="Rectangle 155"/>
              <p:cNvSpPr/>
              <p:nvPr/>
            </p:nvSpPr>
            <p:spPr>
              <a:xfrm>
                <a:off x="2689993" y="2158709"/>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7" name="Rectangle 156"/>
              <p:cNvSpPr/>
              <p:nvPr/>
            </p:nvSpPr>
            <p:spPr>
              <a:xfrm>
                <a:off x="2689993" y="2599945"/>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8" name="Rectangle 157"/>
              <p:cNvSpPr/>
              <p:nvPr/>
            </p:nvSpPr>
            <p:spPr>
              <a:xfrm>
                <a:off x="2687567" y="2198730"/>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9" name="Rectangle 158"/>
              <p:cNvSpPr/>
              <p:nvPr/>
            </p:nvSpPr>
            <p:spPr>
              <a:xfrm>
                <a:off x="2953821" y="2421795"/>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cxnSp>
          <p:nvCxnSpPr>
            <p:cNvPr id="12" name="Straight Arrow Connector 11"/>
            <p:cNvCxnSpPr/>
            <p:nvPr/>
          </p:nvCxnSpPr>
          <p:spPr>
            <a:xfrm>
              <a:off x="3025138" y="1340805"/>
              <a:ext cx="0" cy="811181"/>
            </a:xfrm>
            <a:prstGeom prst="straightConnector1">
              <a:avLst/>
            </a:prstGeom>
            <a:noFill/>
            <a:ln w="38100" cap="flat" cmpd="sng" algn="ctr">
              <a:solidFill>
                <a:srgbClr val="920000"/>
              </a:solidFill>
              <a:prstDash val="solid"/>
              <a:headEnd type="triangle"/>
              <a:tailEnd type="triangle"/>
            </a:ln>
            <a:effectLst/>
          </p:spPr>
        </p:cxnSp>
      </p:grpSp>
      <p:pic>
        <p:nvPicPr>
          <p:cNvPr id="390" name="Picture 38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67476" y="304800"/>
            <a:ext cx="1748561" cy="506043"/>
          </a:xfrm>
          <a:prstGeom prst="rect">
            <a:avLst/>
          </a:prstGeom>
        </p:spPr>
      </p:pic>
      <p:sp>
        <p:nvSpPr>
          <p:cNvPr id="10" name="Text Box 14"/>
          <p:cNvSpPr txBox="1">
            <a:spLocks noChangeArrowheads="1"/>
          </p:cNvSpPr>
          <p:nvPr/>
        </p:nvSpPr>
        <p:spPr bwMode="auto">
          <a:xfrm>
            <a:off x="7899230" y="330528"/>
            <a:ext cx="1008449" cy="535531"/>
          </a:xfrm>
          <a:prstGeom prst="rect">
            <a:avLst/>
          </a:prstGeom>
          <a:noFill/>
          <a:ln w="28575">
            <a:noFill/>
            <a:miter lim="800000"/>
            <a:headEnd/>
            <a:tailEnd/>
          </a:ln>
          <a:effectLst>
            <a:softEdge rad="63500"/>
          </a:effectLst>
        </p:spPr>
        <p:txBody>
          <a:bodyPr wrap="square">
            <a:spAutoFit/>
          </a:bodyPr>
          <a:lstStyle/>
          <a:p>
            <a:pPr defTabSz="457200" eaLnBrk="0" hangingPunct="0">
              <a:lnSpc>
                <a:spcPct val="80000"/>
              </a:lnSpc>
            </a:pPr>
            <a:r>
              <a:rPr lang="en-US" sz="1200" b="1" kern="0" dirty="0">
                <a:solidFill>
                  <a:prstClr val="black"/>
                </a:solidFill>
                <a:latin typeface="Arial" pitchFamily="34" charset="0"/>
                <a:cs typeface="Arial" pitchFamily="34" charset="0"/>
              </a:rPr>
              <a:t>Cloud </a:t>
            </a:r>
            <a:br>
              <a:rPr lang="en-US" sz="1200" b="1" kern="0" dirty="0">
                <a:solidFill>
                  <a:prstClr val="black"/>
                </a:solidFill>
                <a:latin typeface="Arial" pitchFamily="34" charset="0"/>
                <a:cs typeface="Arial" pitchFamily="34" charset="0"/>
              </a:rPr>
            </a:br>
            <a:r>
              <a:rPr lang="en-US" sz="1200" b="1" kern="0" dirty="0">
                <a:solidFill>
                  <a:prstClr val="black"/>
                </a:solidFill>
                <a:latin typeface="Arial" pitchFamily="34" charset="0"/>
                <a:cs typeface="Arial" pitchFamily="34" charset="0"/>
              </a:rPr>
              <a:t>Service </a:t>
            </a:r>
            <a:br>
              <a:rPr lang="en-US" sz="1200" b="1" kern="0" dirty="0">
                <a:solidFill>
                  <a:prstClr val="black"/>
                </a:solidFill>
                <a:latin typeface="Arial" pitchFamily="34" charset="0"/>
                <a:cs typeface="Arial" pitchFamily="34" charset="0"/>
              </a:rPr>
            </a:br>
            <a:r>
              <a:rPr lang="en-US" sz="1200" b="1" kern="0" dirty="0">
                <a:solidFill>
                  <a:prstClr val="black"/>
                </a:solidFill>
                <a:latin typeface="Arial" pitchFamily="34" charset="0"/>
                <a:cs typeface="Arial" pitchFamily="34" charset="0"/>
              </a:rPr>
              <a:t>Providers</a:t>
            </a:r>
          </a:p>
        </p:txBody>
      </p:sp>
      <p:sp>
        <p:nvSpPr>
          <p:cNvPr id="11" name="Text Box 14"/>
          <p:cNvSpPr txBox="1">
            <a:spLocks noChangeArrowheads="1"/>
          </p:cNvSpPr>
          <p:nvPr/>
        </p:nvSpPr>
        <p:spPr bwMode="auto">
          <a:xfrm>
            <a:off x="7945858" y="2177478"/>
            <a:ext cx="1080802" cy="387798"/>
          </a:xfrm>
          <a:prstGeom prst="rect">
            <a:avLst/>
          </a:prstGeom>
          <a:noFill/>
          <a:ln w="28575">
            <a:noFill/>
            <a:miter lim="800000"/>
            <a:headEnd/>
            <a:tailEnd/>
          </a:ln>
        </p:spPr>
        <p:txBody>
          <a:bodyPr wrap="square">
            <a:spAutoFit/>
          </a:bodyPr>
          <a:lstStyle/>
          <a:p>
            <a:pPr defTabSz="457200" eaLnBrk="0" hangingPunct="0">
              <a:lnSpc>
                <a:spcPct val="80000"/>
              </a:lnSpc>
            </a:pPr>
            <a:r>
              <a:rPr lang="en-US" sz="1200" b="1" kern="0" dirty="0">
                <a:solidFill>
                  <a:prstClr val="black"/>
                </a:solidFill>
                <a:latin typeface="Arial" pitchFamily="34" charset="0"/>
                <a:cs typeface="Arial" pitchFamily="34" charset="0"/>
              </a:rPr>
              <a:t>Cloud</a:t>
            </a:r>
            <a:br>
              <a:rPr lang="en-US" sz="1200" b="1" kern="0" dirty="0">
                <a:solidFill>
                  <a:prstClr val="black"/>
                </a:solidFill>
                <a:latin typeface="Arial" pitchFamily="34" charset="0"/>
                <a:cs typeface="Arial" pitchFamily="34" charset="0"/>
              </a:rPr>
            </a:br>
            <a:r>
              <a:rPr lang="en-US" sz="1200" b="1" kern="0" dirty="0">
                <a:solidFill>
                  <a:prstClr val="black"/>
                </a:solidFill>
                <a:latin typeface="Arial" pitchFamily="34" charset="0"/>
                <a:cs typeface="Arial" pitchFamily="34" charset="0"/>
              </a:rPr>
              <a:t>Consumers</a:t>
            </a:r>
          </a:p>
        </p:txBody>
      </p:sp>
      <p:grpSp>
        <p:nvGrpSpPr>
          <p:cNvPr id="176" name="Group 175"/>
          <p:cNvGrpSpPr/>
          <p:nvPr/>
        </p:nvGrpSpPr>
        <p:grpSpPr>
          <a:xfrm>
            <a:off x="5899874" y="873723"/>
            <a:ext cx="744759" cy="577763"/>
            <a:chOff x="2951382" y="240251"/>
            <a:chExt cx="1429512" cy="1108975"/>
          </a:xfrm>
        </p:grpSpPr>
        <p:pic>
          <p:nvPicPr>
            <p:cNvPr id="177" name="Picture 17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78" name="Oval 177"/>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179" name="Group 178"/>
            <p:cNvGrpSpPr/>
            <p:nvPr/>
          </p:nvGrpSpPr>
          <p:grpSpPr>
            <a:xfrm>
              <a:off x="2951382" y="734254"/>
              <a:ext cx="1429512" cy="263151"/>
              <a:chOff x="1972224" y="2478468"/>
              <a:chExt cx="3923780" cy="516473"/>
            </a:xfrm>
          </p:grpSpPr>
          <p:grpSp>
            <p:nvGrpSpPr>
              <p:cNvPr id="181" name="Group 180"/>
              <p:cNvGrpSpPr/>
              <p:nvPr/>
            </p:nvGrpSpPr>
            <p:grpSpPr>
              <a:xfrm>
                <a:off x="1972224" y="2531081"/>
                <a:ext cx="3923780" cy="411247"/>
                <a:chOff x="6249726" y="3927944"/>
                <a:chExt cx="4110826" cy="1382736"/>
              </a:xfrm>
            </p:grpSpPr>
            <p:sp>
              <p:nvSpPr>
                <p:cNvPr id="188"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189"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182" name="Group 181"/>
              <p:cNvGrpSpPr/>
              <p:nvPr/>
            </p:nvGrpSpPr>
            <p:grpSpPr>
              <a:xfrm>
                <a:off x="2043075" y="2478468"/>
                <a:ext cx="3782079" cy="516473"/>
                <a:chOff x="1448289" y="4936465"/>
                <a:chExt cx="4180449" cy="516473"/>
              </a:xfrm>
            </p:grpSpPr>
            <p:sp>
              <p:nvSpPr>
                <p:cNvPr id="186"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187"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183" name="Group 182"/>
              <p:cNvGrpSpPr/>
              <p:nvPr/>
            </p:nvGrpSpPr>
            <p:grpSpPr>
              <a:xfrm flipH="1">
                <a:off x="2043075" y="2478468"/>
                <a:ext cx="3782079" cy="516473"/>
                <a:chOff x="1448289" y="4936465"/>
                <a:chExt cx="4180449" cy="516473"/>
              </a:xfrm>
            </p:grpSpPr>
            <p:sp>
              <p:nvSpPr>
                <p:cNvPr id="18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18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sp>
          <p:nvSpPr>
            <p:cNvPr id="180" name="TextBox 179"/>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100" b="1" dirty="0">
                  <a:ln w="3175">
                    <a:solidFill>
                      <a:srgbClr val="FFFF00"/>
                    </a:solidFill>
                  </a:ln>
                  <a:solidFill>
                    <a:prstClr val="white"/>
                  </a:solidFill>
                  <a:effectLst>
                    <a:outerShdw blurRad="38100" dist="38100" dir="2700000" algn="tl">
                      <a:srgbClr val="000000">
                        <a:alpha val="43137"/>
                      </a:srgbClr>
                    </a:outerShdw>
                  </a:effectLst>
                </a:rPr>
                <a:t>Internet</a:t>
              </a:r>
            </a:p>
          </p:txBody>
        </p:sp>
      </p:grpSp>
      <p:grpSp>
        <p:nvGrpSpPr>
          <p:cNvPr id="190" name="Group 189"/>
          <p:cNvGrpSpPr/>
          <p:nvPr/>
        </p:nvGrpSpPr>
        <p:grpSpPr>
          <a:xfrm>
            <a:off x="6050662" y="1785475"/>
            <a:ext cx="744759" cy="577763"/>
            <a:chOff x="2951382" y="240251"/>
            <a:chExt cx="1429512" cy="1108975"/>
          </a:xfrm>
        </p:grpSpPr>
        <p:pic>
          <p:nvPicPr>
            <p:cNvPr id="191" name="Picture 19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92" name="Oval 191"/>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193" name="Group 192"/>
            <p:cNvGrpSpPr/>
            <p:nvPr/>
          </p:nvGrpSpPr>
          <p:grpSpPr>
            <a:xfrm>
              <a:off x="2951382" y="734254"/>
              <a:ext cx="1429512" cy="263151"/>
              <a:chOff x="1972224" y="2478468"/>
              <a:chExt cx="3923780" cy="516473"/>
            </a:xfrm>
          </p:grpSpPr>
          <p:grpSp>
            <p:nvGrpSpPr>
              <p:cNvPr id="195" name="Group 194"/>
              <p:cNvGrpSpPr/>
              <p:nvPr/>
            </p:nvGrpSpPr>
            <p:grpSpPr>
              <a:xfrm>
                <a:off x="1972224" y="2531081"/>
                <a:ext cx="3923780" cy="411247"/>
                <a:chOff x="6249726" y="3927944"/>
                <a:chExt cx="4110826" cy="1382736"/>
              </a:xfrm>
            </p:grpSpPr>
            <p:sp>
              <p:nvSpPr>
                <p:cNvPr id="202"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203"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196" name="Group 195"/>
              <p:cNvGrpSpPr/>
              <p:nvPr/>
            </p:nvGrpSpPr>
            <p:grpSpPr>
              <a:xfrm>
                <a:off x="2043075" y="2478468"/>
                <a:ext cx="3782079" cy="516473"/>
                <a:chOff x="1448289" y="4936465"/>
                <a:chExt cx="4180449" cy="516473"/>
              </a:xfrm>
            </p:grpSpPr>
            <p:sp>
              <p:nvSpPr>
                <p:cNvPr id="20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20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197" name="Group 196"/>
              <p:cNvGrpSpPr/>
              <p:nvPr/>
            </p:nvGrpSpPr>
            <p:grpSpPr>
              <a:xfrm flipH="1">
                <a:off x="2043075" y="2478468"/>
                <a:ext cx="3782079" cy="516473"/>
                <a:chOff x="1448289" y="4936465"/>
                <a:chExt cx="4180449" cy="516473"/>
              </a:xfrm>
            </p:grpSpPr>
            <p:sp>
              <p:nvSpPr>
                <p:cNvPr id="198"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199"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sp>
          <p:nvSpPr>
            <p:cNvPr id="194" name="TextBox 193"/>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100" b="1" dirty="0">
                  <a:ln w="3175">
                    <a:solidFill>
                      <a:srgbClr val="FFFF00"/>
                    </a:solidFill>
                  </a:ln>
                  <a:solidFill>
                    <a:prstClr val="white"/>
                  </a:solidFill>
                  <a:effectLst>
                    <a:outerShdw blurRad="38100" dist="38100" dir="2700000" algn="tl">
                      <a:srgbClr val="000000">
                        <a:alpha val="43137"/>
                      </a:srgbClr>
                    </a:outerShdw>
                  </a:effectLst>
                </a:rPr>
                <a:t>Internet</a:t>
              </a:r>
            </a:p>
          </p:txBody>
        </p:sp>
      </p:grpSp>
      <p:grpSp>
        <p:nvGrpSpPr>
          <p:cNvPr id="204" name="Group 203"/>
          <p:cNvGrpSpPr/>
          <p:nvPr/>
        </p:nvGrpSpPr>
        <p:grpSpPr>
          <a:xfrm>
            <a:off x="7257485" y="1301139"/>
            <a:ext cx="744759" cy="577763"/>
            <a:chOff x="2951382" y="240251"/>
            <a:chExt cx="1429512" cy="1108975"/>
          </a:xfrm>
        </p:grpSpPr>
        <p:pic>
          <p:nvPicPr>
            <p:cNvPr id="205" name="Picture 20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206" name="Oval 20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207" name="Group 206"/>
            <p:cNvGrpSpPr/>
            <p:nvPr/>
          </p:nvGrpSpPr>
          <p:grpSpPr>
            <a:xfrm>
              <a:off x="2951382" y="734254"/>
              <a:ext cx="1429512" cy="263151"/>
              <a:chOff x="1972224" y="2478468"/>
              <a:chExt cx="3923780" cy="516473"/>
            </a:xfrm>
          </p:grpSpPr>
          <p:grpSp>
            <p:nvGrpSpPr>
              <p:cNvPr id="209" name="Group 208"/>
              <p:cNvGrpSpPr/>
              <p:nvPr/>
            </p:nvGrpSpPr>
            <p:grpSpPr>
              <a:xfrm>
                <a:off x="1972224" y="2531081"/>
                <a:ext cx="3923780" cy="411247"/>
                <a:chOff x="6249726" y="3927944"/>
                <a:chExt cx="4110826" cy="1382736"/>
              </a:xfrm>
            </p:grpSpPr>
            <p:sp>
              <p:nvSpPr>
                <p:cNvPr id="21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21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210" name="Group 209"/>
              <p:cNvGrpSpPr/>
              <p:nvPr/>
            </p:nvGrpSpPr>
            <p:grpSpPr>
              <a:xfrm>
                <a:off x="2043075" y="2478468"/>
                <a:ext cx="3782079" cy="516473"/>
                <a:chOff x="1448289" y="4936465"/>
                <a:chExt cx="4180449" cy="516473"/>
              </a:xfrm>
            </p:grpSpPr>
            <p:sp>
              <p:nvSpPr>
                <p:cNvPr id="21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21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nvGrpSpPr>
              <p:cNvPr id="211" name="Group 210"/>
              <p:cNvGrpSpPr/>
              <p:nvPr/>
            </p:nvGrpSpPr>
            <p:grpSpPr>
              <a:xfrm flipH="1">
                <a:off x="2043075" y="2478468"/>
                <a:ext cx="3782079" cy="516473"/>
                <a:chOff x="1448289" y="4936465"/>
                <a:chExt cx="4180449" cy="516473"/>
              </a:xfrm>
            </p:grpSpPr>
            <p:sp>
              <p:nvSpPr>
                <p:cNvPr id="21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sp>
              <p:nvSpPr>
                <p:cNvPr id="21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prstClr val="black"/>
                    </a:solidFill>
                    <a:effectLst>
                      <a:outerShdw blurRad="38100" dist="38100" dir="2700000" algn="tl">
                        <a:srgbClr val="000000">
                          <a:alpha val="43137"/>
                        </a:srgbClr>
                      </a:outerShdw>
                    </a:effectLst>
                  </a:endParaRPr>
                </a:p>
              </p:txBody>
            </p:sp>
          </p:grpSp>
        </p:grpSp>
        <p:sp>
          <p:nvSpPr>
            <p:cNvPr id="208" name="TextBox 207"/>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100" b="1" dirty="0">
                  <a:ln w="3175">
                    <a:solidFill>
                      <a:srgbClr val="FFFF00"/>
                    </a:solidFill>
                  </a:ln>
                  <a:solidFill>
                    <a:prstClr val="white"/>
                  </a:solidFill>
                  <a:effectLst>
                    <a:outerShdw blurRad="38100" dist="38100" dir="2700000" algn="tl">
                      <a:srgbClr val="000000">
                        <a:alpha val="43137"/>
                      </a:srgbClr>
                    </a:outerShdw>
                  </a:effectLst>
                </a:rPr>
                <a:t>Internet</a:t>
              </a:r>
            </a:p>
          </p:txBody>
        </p:sp>
      </p:grpSp>
      <p:grpSp>
        <p:nvGrpSpPr>
          <p:cNvPr id="218" name="Group 217"/>
          <p:cNvGrpSpPr/>
          <p:nvPr/>
        </p:nvGrpSpPr>
        <p:grpSpPr>
          <a:xfrm>
            <a:off x="7200587" y="278356"/>
            <a:ext cx="669841" cy="777513"/>
            <a:chOff x="3451239" y="3343961"/>
            <a:chExt cx="780199" cy="994851"/>
          </a:xfrm>
        </p:grpSpPr>
        <p:grpSp>
          <p:nvGrpSpPr>
            <p:cNvPr id="219" name="Group 218"/>
            <p:cNvGrpSpPr/>
            <p:nvPr/>
          </p:nvGrpSpPr>
          <p:grpSpPr>
            <a:xfrm>
              <a:off x="3781031" y="3496755"/>
              <a:ext cx="160014" cy="217634"/>
              <a:chOff x="3117852" y="3657600"/>
              <a:chExt cx="160014" cy="217634"/>
            </a:xfrm>
          </p:grpSpPr>
          <p:grpSp>
            <p:nvGrpSpPr>
              <p:cNvPr id="340" name="Group 339"/>
              <p:cNvGrpSpPr/>
              <p:nvPr/>
            </p:nvGrpSpPr>
            <p:grpSpPr>
              <a:xfrm>
                <a:off x="3117852" y="3657600"/>
                <a:ext cx="160014" cy="103503"/>
                <a:chOff x="3117852" y="3657600"/>
                <a:chExt cx="160014" cy="103503"/>
              </a:xfrm>
            </p:grpSpPr>
            <p:grpSp>
              <p:nvGrpSpPr>
                <p:cNvPr id="348" name="Group 347"/>
                <p:cNvGrpSpPr/>
                <p:nvPr/>
              </p:nvGrpSpPr>
              <p:grpSpPr>
                <a:xfrm>
                  <a:off x="3117852" y="3657600"/>
                  <a:ext cx="160014" cy="45719"/>
                  <a:chOff x="3117852" y="3657600"/>
                  <a:chExt cx="533400" cy="152402"/>
                </a:xfrm>
              </p:grpSpPr>
              <p:sp>
                <p:nvSpPr>
                  <p:cNvPr id="352" name="Rectangle 3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53" name="Rectangle 3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49" name="Group 348"/>
                <p:cNvGrpSpPr/>
                <p:nvPr/>
              </p:nvGrpSpPr>
              <p:grpSpPr>
                <a:xfrm>
                  <a:off x="3117852" y="3715384"/>
                  <a:ext cx="160014" cy="45719"/>
                  <a:chOff x="3117852" y="3657600"/>
                  <a:chExt cx="533400" cy="152402"/>
                </a:xfrm>
              </p:grpSpPr>
              <p:sp>
                <p:nvSpPr>
                  <p:cNvPr id="350" name="Rectangle 3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51" name="Rectangle 3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341" name="Group 340"/>
              <p:cNvGrpSpPr/>
              <p:nvPr/>
            </p:nvGrpSpPr>
            <p:grpSpPr>
              <a:xfrm>
                <a:off x="3117852" y="3771731"/>
                <a:ext cx="160014" cy="103503"/>
                <a:chOff x="3270252" y="3810000"/>
                <a:chExt cx="160014" cy="103503"/>
              </a:xfrm>
            </p:grpSpPr>
            <p:grpSp>
              <p:nvGrpSpPr>
                <p:cNvPr id="342" name="Group 341"/>
                <p:cNvGrpSpPr/>
                <p:nvPr/>
              </p:nvGrpSpPr>
              <p:grpSpPr>
                <a:xfrm>
                  <a:off x="3270252" y="3810000"/>
                  <a:ext cx="160014" cy="45719"/>
                  <a:chOff x="3117852" y="3657600"/>
                  <a:chExt cx="533400" cy="152402"/>
                </a:xfrm>
              </p:grpSpPr>
              <p:sp>
                <p:nvSpPr>
                  <p:cNvPr id="346" name="Rectangle 3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47" name="Rectangle 3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43" name="Group 342"/>
                <p:cNvGrpSpPr/>
                <p:nvPr/>
              </p:nvGrpSpPr>
              <p:grpSpPr>
                <a:xfrm>
                  <a:off x="3270252" y="3867784"/>
                  <a:ext cx="160014" cy="45719"/>
                  <a:chOff x="3117852" y="3657600"/>
                  <a:chExt cx="533400" cy="152402"/>
                </a:xfrm>
              </p:grpSpPr>
              <p:sp>
                <p:nvSpPr>
                  <p:cNvPr id="344" name="Rectangle 34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45" name="Rectangle 34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20" name="Group 219"/>
            <p:cNvGrpSpPr/>
            <p:nvPr/>
          </p:nvGrpSpPr>
          <p:grpSpPr>
            <a:xfrm>
              <a:off x="3519054" y="3496755"/>
              <a:ext cx="160014" cy="217634"/>
              <a:chOff x="3117852" y="3657600"/>
              <a:chExt cx="160014" cy="217634"/>
            </a:xfrm>
          </p:grpSpPr>
          <p:grpSp>
            <p:nvGrpSpPr>
              <p:cNvPr id="326" name="Group 325"/>
              <p:cNvGrpSpPr/>
              <p:nvPr/>
            </p:nvGrpSpPr>
            <p:grpSpPr>
              <a:xfrm>
                <a:off x="3117852" y="3657600"/>
                <a:ext cx="160014" cy="103503"/>
                <a:chOff x="3117852" y="3657600"/>
                <a:chExt cx="160014" cy="103503"/>
              </a:xfrm>
            </p:grpSpPr>
            <p:grpSp>
              <p:nvGrpSpPr>
                <p:cNvPr id="334" name="Group 333"/>
                <p:cNvGrpSpPr/>
                <p:nvPr/>
              </p:nvGrpSpPr>
              <p:grpSpPr>
                <a:xfrm>
                  <a:off x="3117852" y="3657600"/>
                  <a:ext cx="160014" cy="45719"/>
                  <a:chOff x="3117852" y="3657600"/>
                  <a:chExt cx="533400" cy="152402"/>
                </a:xfrm>
              </p:grpSpPr>
              <p:sp>
                <p:nvSpPr>
                  <p:cNvPr id="338" name="Rectangle 3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39" name="Rectangle 3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35" name="Group 334"/>
                <p:cNvGrpSpPr/>
                <p:nvPr/>
              </p:nvGrpSpPr>
              <p:grpSpPr>
                <a:xfrm>
                  <a:off x="3117852" y="3715384"/>
                  <a:ext cx="160014" cy="45719"/>
                  <a:chOff x="3117852" y="3657600"/>
                  <a:chExt cx="533400" cy="152402"/>
                </a:xfrm>
              </p:grpSpPr>
              <p:sp>
                <p:nvSpPr>
                  <p:cNvPr id="336" name="Rectangle 3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37" name="Rectangle 3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327" name="Group 326"/>
              <p:cNvGrpSpPr/>
              <p:nvPr/>
            </p:nvGrpSpPr>
            <p:grpSpPr>
              <a:xfrm>
                <a:off x="3117852" y="3771731"/>
                <a:ext cx="160014" cy="103503"/>
                <a:chOff x="3270252" y="3810000"/>
                <a:chExt cx="160014" cy="103503"/>
              </a:xfrm>
            </p:grpSpPr>
            <p:grpSp>
              <p:nvGrpSpPr>
                <p:cNvPr id="328" name="Group 327"/>
                <p:cNvGrpSpPr/>
                <p:nvPr/>
              </p:nvGrpSpPr>
              <p:grpSpPr>
                <a:xfrm>
                  <a:off x="3270252" y="3810000"/>
                  <a:ext cx="160014" cy="45719"/>
                  <a:chOff x="3117852" y="3657600"/>
                  <a:chExt cx="533400" cy="152402"/>
                </a:xfrm>
              </p:grpSpPr>
              <p:sp>
                <p:nvSpPr>
                  <p:cNvPr id="332" name="Rectangle 3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33" name="Rectangle 3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29" name="Group 328"/>
                <p:cNvGrpSpPr/>
                <p:nvPr/>
              </p:nvGrpSpPr>
              <p:grpSpPr>
                <a:xfrm>
                  <a:off x="3270252" y="3867784"/>
                  <a:ext cx="160014" cy="45719"/>
                  <a:chOff x="3117852" y="3657600"/>
                  <a:chExt cx="533400" cy="152402"/>
                </a:xfrm>
              </p:grpSpPr>
              <p:sp>
                <p:nvSpPr>
                  <p:cNvPr id="330" name="Rectangle 32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31" name="Rectangle 33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21" name="Group 220"/>
            <p:cNvGrpSpPr/>
            <p:nvPr/>
          </p:nvGrpSpPr>
          <p:grpSpPr>
            <a:xfrm>
              <a:off x="3624335" y="3495657"/>
              <a:ext cx="160014" cy="217634"/>
              <a:chOff x="3117852" y="3657600"/>
              <a:chExt cx="160014" cy="217634"/>
            </a:xfrm>
          </p:grpSpPr>
          <p:grpSp>
            <p:nvGrpSpPr>
              <p:cNvPr id="312" name="Group 311"/>
              <p:cNvGrpSpPr/>
              <p:nvPr/>
            </p:nvGrpSpPr>
            <p:grpSpPr>
              <a:xfrm>
                <a:off x="3117852" y="3657600"/>
                <a:ext cx="160014" cy="103503"/>
                <a:chOff x="3117852" y="3657600"/>
                <a:chExt cx="160014" cy="103503"/>
              </a:xfrm>
            </p:grpSpPr>
            <p:grpSp>
              <p:nvGrpSpPr>
                <p:cNvPr id="320" name="Group 319"/>
                <p:cNvGrpSpPr/>
                <p:nvPr/>
              </p:nvGrpSpPr>
              <p:grpSpPr>
                <a:xfrm>
                  <a:off x="3117852" y="3657600"/>
                  <a:ext cx="160014" cy="45719"/>
                  <a:chOff x="3117852" y="3657600"/>
                  <a:chExt cx="533400" cy="152402"/>
                </a:xfrm>
              </p:grpSpPr>
              <p:sp>
                <p:nvSpPr>
                  <p:cNvPr id="324" name="Rectangle 32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25" name="Rectangle 32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21" name="Group 320"/>
                <p:cNvGrpSpPr/>
                <p:nvPr/>
              </p:nvGrpSpPr>
              <p:grpSpPr>
                <a:xfrm>
                  <a:off x="3117852" y="3715384"/>
                  <a:ext cx="160014" cy="45719"/>
                  <a:chOff x="3117852" y="3657600"/>
                  <a:chExt cx="533400" cy="152402"/>
                </a:xfrm>
              </p:grpSpPr>
              <p:sp>
                <p:nvSpPr>
                  <p:cNvPr id="322" name="Rectangle 3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23" name="Rectangle 3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313" name="Group 312"/>
              <p:cNvGrpSpPr/>
              <p:nvPr/>
            </p:nvGrpSpPr>
            <p:grpSpPr>
              <a:xfrm>
                <a:off x="3117852" y="3771731"/>
                <a:ext cx="160014" cy="103503"/>
                <a:chOff x="3270252" y="3810000"/>
                <a:chExt cx="160014" cy="103503"/>
              </a:xfrm>
            </p:grpSpPr>
            <p:grpSp>
              <p:nvGrpSpPr>
                <p:cNvPr id="314" name="Group 313"/>
                <p:cNvGrpSpPr/>
                <p:nvPr/>
              </p:nvGrpSpPr>
              <p:grpSpPr>
                <a:xfrm>
                  <a:off x="3270252" y="3810000"/>
                  <a:ext cx="160014" cy="45719"/>
                  <a:chOff x="3117852" y="3657600"/>
                  <a:chExt cx="533400" cy="152402"/>
                </a:xfrm>
              </p:grpSpPr>
              <p:sp>
                <p:nvSpPr>
                  <p:cNvPr id="318" name="Rectangle 3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19" name="Rectangle 3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15" name="Group 314"/>
                <p:cNvGrpSpPr/>
                <p:nvPr/>
              </p:nvGrpSpPr>
              <p:grpSpPr>
                <a:xfrm>
                  <a:off x="3270252" y="3867784"/>
                  <a:ext cx="160014" cy="45719"/>
                  <a:chOff x="3117852" y="3657600"/>
                  <a:chExt cx="533400" cy="152402"/>
                </a:xfrm>
              </p:grpSpPr>
              <p:sp>
                <p:nvSpPr>
                  <p:cNvPr id="316" name="Rectangle 31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17" name="Rectangle 31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22" name="Group 221"/>
            <p:cNvGrpSpPr/>
            <p:nvPr/>
          </p:nvGrpSpPr>
          <p:grpSpPr>
            <a:xfrm>
              <a:off x="3886312" y="3495657"/>
              <a:ext cx="160014" cy="217634"/>
              <a:chOff x="3117852" y="3657600"/>
              <a:chExt cx="160014" cy="217634"/>
            </a:xfrm>
          </p:grpSpPr>
          <p:grpSp>
            <p:nvGrpSpPr>
              <p:cNvPr id="298" name="Group 297"/>
              <p:cNvGrpSpPr/>
              <p:nvPr/>
            </p:nvGrpSpPr>
            <p:grpSpPr>
              <a:xfrm>
                <a:off x="3117852" y="3657600"/>
                <a:ext cx="160014" cy="103503"/>
                <a:chOff x="3117852" y="3657600"/>
                <a:chExt cx="160014" cy="103503"/>
              </a:xfrm>
            </p:grpSpPr>
            <p:grpSp>
              <p:nvGrpSpPr>
                <p:cNvPr id="306" name="Group 305"/>
                <p:cNvGrpSpPr/>
                <p:nvPr/>
              </p:nvGrpSpPr>
              <p:grpSpPr>
                <a:xfrm>
                  <a:off x="3117852" y="3657600"/>
                  <a:ext cx="160014" cy="45719"/>
                  <a:chOff x="3117852" y="3657600"/>
                  <a:chExt cx="533400" cy="152402"/>
                </a:xfrm>
              </p:grpSpPr>
              <p:sp>
                <p:nvSpPr>
                  <p:cNvPr id="310" name="Rectangle 3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11" name="Rectangle 3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07" name="Group 306"/>
                <p:cNvGrpSpPr/>
                <p:nvPr/>
              </p:nvGrpSpPr>
              <p:grpSpPr>
                <a:xfrm>
                  <a:off x="3117852" y="3715384"/>
                  <a:ext cx="160014" cy="45719"/>
                  <a:chOff x="3117852" y="3657600"/>
                  <a:chExt cx="533400" cy="152402"/>
                </a:xfrm>
              </p:grpSpPr>
              <p:sp>
                <p:nvSpPr>
                  <p:cNvPr id="308" name="Rectangle 3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09" name="Rectangle 3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99" name="Group 298"/>
              <p:cNvGrpSpPr/>
              <p:nvPr/>
            </p:nvGrpSpPr>
            <p:grpSpPr>
              <a:xfrm>
                <a:off x="3117852" y="3771731"/>
                <a:ext cx="160014" cy="103503"/>
                <a:chOff x="3270252" y="3810000"/>
                <a:chExt cx="160014" cy="103503"/>
              </a:xfrm>
            </p:grpSpPr>
            <p:grpSp>
              <p:nvGrpSpPr>
                <p:cNvPr id="300" name="Group 299"/>
                <p:cNvGrpSpPr/>
                <p:nvPr/>
              </p:nvGrpSpPr>
              <p:grpSpPr>
                <a:xfrm>
                  <a:off x="3270252" y="3810000"/>
                  <a:ext cx="160014" cy="45719"/>
                  <a:chOff x="3117852" y="3657600"/>
                  <a:chExt cx="533400" cy="152402"/>
                </a:xfrm>
              </p:grpSpPr>
              <p:sp>
                <p:nvSpPr>
                  <p:cNvPr id="304" name="Rectangle 3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05" name="Rectangle 3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01" name="Group 300"/>
                <p:cNvGrpSpPr/>
                <p:nvPr/>
              </p:nvGrpSpPr>
              <p:grpSpPr>
                <a:xfrm>
                  <a:off x="3270252" y="3867784"/>
                  <a:ext cx="160014" cy="45719"/>
                  <a:chOff x="3117852" y="3657600"/>
                  <a:chExt cx="533400" cy="152402"/>
                </a:xfrm>
              </p:grpSpPr>
              <p:sp>
                <p:nvSpPr>
                  <p:cNvPr id="302" name="Rectangle 3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03" name="Rectangle 3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23" name="Group 222"/>
            <p:cNvGrpSpPr/>
            <p:nvPr/>
          </p:nvGrpSpPr>
          <p:grpSpPr>
            <a:xfrm>
              <a:off x="3500268" y="3762881"/>
              <a:ext cx="693677" cy="510824"/>
              <a:chOff x="2355850" y="3784939"/>
              <a:chExt cx="693677" cy="510824"/>
            </a:xfrm>
          </p:grpSpPr>
          <p:grpSp>
            <p:nvGrpSpPr>
              <p:cNvPr id="238" name="Group 237"/>
              <p:cNvGrpSpPr/>
              <p:nvPr/>
            </p:nvGrpSpPr>
            <p:grpSpPr>
              <a:xfrm>
                <a:off x="2617827" y="3784939"/>
                <a:ext cx="160014" cy="217634"/>
                <a:chOff x="3117852" y="3657600"/>
                <a:chExt cx="160014" cy="217634"/>
              </a:xfrm>
            </p:grpSpPr>
            <p:grpSp>
              <p:nvGrpSpPr>
                <p:cNvPr id="284" name="Group 283"/>
                <p:cNvGrpSpPr/>
                <p:nvPr/>
              </p:nvGrpSpPr>
              <p:grpSpPr>
                <a:xfrm>
                  <a:off x="3117852" y="3657600"/>
                  <a:ext cx="160014" cy="103503"/>
                  <a:chOff x="3117852" y="3657600"/>
                  <a:chExt cx="160014" cy="103503"/>
                </a:xfrm>
              </p:grpSpPr>
              <p:grpSp>
                <p:nvGrpSpPr>
                  <p:cNvPr id="292" name="Group 291"/>
                  <p:cNvGrpSpPr/>
                  <p:nvPr/>
                </p:nvGrpSpPr>
                <p:grpSpPr>
                  <a:xfrm>
                    <a:off x="3117852" y="3657600"/>
                    <a:ext cx="160014" cy="45719"/>
                    <a:chOff x="3117852" y="3657600"/>
                    <a:chExt cx="533400" cy="152402"/>
                  </a:xfrm>
                </p:grpSpPr>
                <p:sp>
                  <p:nvSpPr>
                    <p:cNvPr id="296" name="Rectangle 2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97" name="Rectangle 2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93" name="Group 292"/>
                  <p:cNvGrpSpPr/>
                  <p:nvPr/>
                </p:nvGrpSpPr>
                <p:grpSpPr>
                  <a:xfrm>
                    <a:off x="3117852" y="3715384"/>
                    <a:ext cx="160014" cy="45719"/>
                    <a:chOff x="3117852" y="3657600"/>
                    <a:chExt cx="533400" cy="152402"/>
                  </a:xfrm>
                </p:grpSpPr>
                <p:sp>
                  <p:nvSpPr>
                    <p:cNvPr id="294" name="Rectangle 2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95" name="Rectangle 2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85" name="Group 284"/>
                <p:cNvGrpSpPr/>
                <p:nvPr/>
              </p:nvGrpSpPr>
              <p:grpSpPr>
                <a:xfrm>
                  <a:off x="3117852" y="3771731"/>
                  <a:ext cx="160014" cy="103503"/>
                  <a:chOff x="3270252" y="3810000"/>
                  <a:chExt cx="160014" cy="103503"/>
                </a:xfrm>
              </p:grpSpPr>
              <p:grpSp>
                <p:nvGrpSpPr>
                  <p:cNvPr id="286" name="Group 285"/>
                  <p:cNvGrpSpPr/>
                  <p:nvPr/>
                </p:nvGrpSpPr>
                <p:grpSpPr>
                  <a:xfrm>
                    <a:off x="3270252" y="3810000"/>
                    <a:ext cx="160014" cy="45719"/>
                    <a:chOff x="3117852" y="3657600"/>
                    <a:chExt cx="533400" cy="152402"/>
                  </a:xfrm>
                </p:grpSpPr>
                <p:sp>
                  <p:nvSpPr>
                    <p:cNvPr id="290" name="Rectangle 2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91" name="Rectangle 2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87" name="Group 286"/>
                  <p:cNvGrpSpPr/>
                  <p:nvPr/>
                </p:nvGrpSpPr>
                <p:grpSpPr>
                  <a:xfrm>
                    <a:off x="3270252" y="3867784"/>
                    <a:ext cx="160014" cy="45719"/>
                    <a:chOff x="3117852" y="3657600"/>
                    <a:chExt cx="533400" cy="152402"/>
                  </a:xfrm>
                </p:grpSpPr>
                <p:sp>
                  <p:nvSpPr>
                    <p:cNvPr id="288" name="Rectangle 2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89" name="Rectangle 2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39" name="Group 238"/>
              <p:cNvGrpSpPr/>
              <p:nvPr/>
            </p:nvGrpSpPr>
            <p:grpSpPr>
              <a:xfrm>
                <a:off x="2355850" y="3784939"/>
                <a:ext cx="160014" cy="217634"/>
                <a:chOff x="3117852" y="3657600"/>
                <a:chExt cx="160014" cy="217634"/>
              </a:xfrm>
            </p:grpSpPr>
            <p:grpSp>
              <p:nvGrpSpPr>
                <p:cNvPr id="270" name="Group 269"/>
                <p:cNvGrpSpPr/>
                <p:nvPr/>
              </p:nvGrpSpPr>
              <p:grpSpPr>
                <a:xfrm>
                  <a:off x="3117852" y="3657600"/>
                  <a:ext cx="160014" cy="103503"/>
                  <a:chOff x="3117852" y="3657600"/>
                  <a:chExt cx="160014" cy="103503"/>
                </a:xfrm>
              </p:grpSpPr>
              <p:grpSp>
                <p:nvGrpSpPr>
                  <p:cNvPr id="278" name="Group 277"/>
                  <p:cNvGrpSpPr/>
                  <p:nvPr/>
                </p:nvGrpSpPr>
                <p:grpSpPr>
                  <a:xfrm>
                    <a:off x="3117852" y="3657600"/>
                    <a:ext cx="160014" cy="45719"/>
                    <a:chOff x="3117852" y="3657600"/>
                    <a:chExt cx="533400" cy="152402"/>
                  </a:xfrm>
                </p:grpSpPr>
                <p:sp>
                  <p:nvSpPr>
                    <p:cNvPr id="282" name="Rectangle 2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83" name="Rectangle 2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79" name="Group 278"/>
                  <p:cNvGrpSpPr/>
                  <p:nvPr/>
                </p:nvGrpSpPr>
                <p:grpSpPr>
                  <a:xfrm>
                    <a:off x="3117852" y="3715384"/>
                    <a:ext cx="160014" cy="45719"/>
                    <a:chOff x="3117852" y="3657600"/>
                    <a:chExt cx="533400" cy="152402"/>
                  </a:xfrm>
                </p:grpSpPr>
                <p:sp>
                  <p:nvSpPr>
                    <p:cNvPr id="280" name="Rectangle 2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81" name="Rectangle 2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71" name="Group 270"/>
                <p:cNvGrpSpPr/>
                <p:nvPr/>
              </p:nvGrpSpPr>
              <p:grpSpPr>
                <a:xfrm>
                  <a:off x="3117852" y="3771731"/>
                  <a:ext cx="160014" cy="103503"/>
                  <a:chOff x="3270252" y="3810000"/>
                  <a:chExt cx="160014" cy="103503"/>
                </a:xfrm>
              </p:grpSpPr>
              <p:grpSp>
                <p:nvGrpSpPr>
                  <p:cNvPr id="272" name="Group 271"/>
                  <p:cNvGrpSpPr/>
                  <p:nvPr/>
                </p:nvGrpSpPr>
                <p:grpSpPr>
                  <a:xfrm>
                    <a:off x="3270252" y="3810000"/>
                    <a:ext cx="160014" cy="45719"/>
                    <a:chOff x="3117852" y="3657600"/>
                    <a:chExt cx="533400" cy="152402"/>
                  </a:xfrm>
                </p:grpSpPr>
                <p:sp>
                  <p:nvSpPr>
                    <p:cNvPr id="276" name="Rectangle 2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77" name="Rectangle 2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73" name="Group 272"/>
                  <p:cNvGrpSpPr/>
                  <p:nvPr/>
                </p:nvGrpSpPr>
                <p:grpSpPr>
                  <a:xfrm>
                    <a:off x="3270252" y="3867784"/>
                    <a:ext cx="160014" cy="45719"/>
                    <a:chOff x="3117852" y="3657600"/>
                    <a:chExt cx="533400" cy="152402"/>
                  </a:xfrm>
                </p:grpSpPr>
                <p:sp>
                  <p:nvSpPr>
                    <p:cNvPr id="274" name="Rectangle 2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75" name="Rectangle 2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40" name="Group 239"/>
              <p:cNvGrpSpPr/>
              <p:nvPr/>
            </p:nvGrpSpPr>
            <p:grpSpPr>
              <a:xfrm>
                <a:off x="2627536" y="4078129"/>
                <a:ext cx="160014" cy="217634"/>
                <a:chOff x="3117852" y="3657600"/>
                <a:chExt cx="160014" cy="217634"/>
              </a:xfrm>
            </p:grpSpPr>
            <p:grpSp>
              <p:nvGrpSpPr>
                <p:cNvPr id="256" name="Group 255"/>
                <p:cNvGrpSpPr/>
                <p:nvPr/>
              </p:nvGrpSpPr>
              <p:grpSpPr>
                <a:xfrm>
                  <a:off x="3117852" y="3657600"/>
                  <a:ext cx="160014" cy="103503"/>
                  <a:chOff x="3117852" y="3657600"/>
                  <a:chExt cx="160014" cy="103503"/>
                </a:xfrm>
              </p:grpSpPr>
              <p:grpSp>
                <p:nvGrpSpPr>
                  <p:cNvPr id="264" name="Group 263"/>
                  <p:cNvGrpSpPr/>
                  <p:nvPr/>
                </p:nvGrpSpPr>
                <p:grpSpPr>
                  <a:xfrm>
                    <a:off x="3117852" y="3657600"/>
                    <a:ext cx="160014" cy="45719"/>
                    <a:chOff x="3117852" y="3657600"/>
                    <a:chExt cx="533400" cy="152402"/>
                  </a:xfrm>
                </p:grpSpPr>
                <p:sp>
                  <p:nvSpPr>
                    <p:cNvPr id="268" name="Rectangle 2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69" name="Rectangle 2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65" name="Group 264"/>
                  <p:cNvGrpSpPr/>
                  <p:nvPr/>
                </p:nvGrpSpPr>
                <p:grpSpPr>
                  <a:xfrm>
                    <a:off x="3117852" y="3715384"/>
                    <a:ext cx="160014" cy="45719"/>
                    <a:chOff x="3117852" y="3657600"/>
                    <a:chExt cx="533400" cy="152402"/>
                  </a:xfrm>
                </p:grpSpPr>
                <p:sp>
                  <p:nvSpPr>
                    <p:cNvPr id="266" name="Rectangle 2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67" name="Rectangle 2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57" name="Group 256"/>
                <p:cNvGrpSpPr/>
                <p:nvPr/>
              </p:nvGrpSpPr>
              <p:grpSpPr>
                <a:xfrm>
                  <a:off x="3117852" y="3771731"/>
                  <a:ext cx="160014" cy="103503"/>
                  <a:chOff x="3270252" y="3810000"/>
                  <a:chExt cx="160014" cy="103503"/>
                </a:xfrm>
              </p:grpSpPr>
              <p:grpSp>
                <p:nvGrpSpPr>
                  <p:cNvPr id="258" name="Group 257"/>
                  <p:cNvGrpSpPr/>
                  <p:nvPr/>
                </p:nvGrpSpPr>
                <p:grpSpPr>
                  <a:xfrm>
                    <a:off x="3270252" y="3810000"/>
                    <a:ext cx="160014" cy="45719"/>
                    <a:chOff x="3117852" y="3657600"/>
                    <a:chExt cx="533400" cy="152402"/>
                  </a:xfrm>
                </p:grpSpPr>
                <p:sp>
                  <p:nvSpPr>
                    <p:cNvPr id="262" name="Rectangle 2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63" name="Rectangle 2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59" name="Group 258"/>
                  <p:cNvGrpSpPr/>
                  <p:nvPr/>
                </p:nvGrpSpPr>
                <p:grpSpPr>
                  <a:xfrm>
                    <a:off x="3270252" y="3867784"/>
                    <a:ext cx="160014" cy="45719"/>
                    <a:chOff x="3117852" y="3657600"/>
                    <a:chExt cx="533400" cy="152402"/>
                  </a:xfrm>
                </p:grpSpPr>
                <p:sp>
                  <p:nvSpPr>
                    <p:cNvPr id="260" name="Rectangle 2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61" name="Rectangle 2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241" name="Group 240"/>
              <p:cNvGrpSpPr/>
              <p:nvPr/>
            </p:nvGrpSpPr>
            <p:grpSpPr>
              <a:xfrm>
                <a:off x="2889513" y="4078129"/>
                <a:ext cx="160014" cy="217634"/>
                <a:chOff x="3117852" y="3657600"/>
                <a:chExt cx="160014" cy="217634"/>
              </a:xfrm>
            </p:grpSpPr>
            <p:grpSp>
              <p:nvGrpSpPr>
                <p:cNvPr id="242" name="Group 241"/>
                <p:cNvGrpSpPr/>
                <p:nvPr/>
              </p:nvGrpSpPr>
              <p:grpSpPr>
                <a:xfrm>
                  <a:off x="3117852" y="3657600"/>
                  <a:ext cx="160014" cy="103503"/>
                  <a:chOff x="3117852" y="3657600"/>
                  <a:chExt cx="160014" cy="103503"/>
                </a:xfrm>
              </p:grpSpPr>
              <p:grpSp>
                <p:nvGrpSpPr>
                  <p:cNvPr id="250" name="Group 249"/>
                  <p:cNvGrpSpPr/>
                  <p:nvPr/>
                </p:nvGrpSpPr>
                <p:grpSpPr>
                  <a:xfrm>
                    <a:off x="3117852" y="3657600"/>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51" name="Group 250"/>
                  <p:cNvGrpSpPr/>
                  <p:nvPr/>
                </p:nvGrpSpPr>
                <p:grpSpPr>
                  <a:xfrm>
                    <a:off x="3117852" y="3715384"/>
                    <a:ext cx="160014" cy="45719"/>
                    <a:chOff x="3117852" y="3657600"/>
                    <a:chExt cx="533400" cy="152402"/>
                  </a:xfrm>
                </p:grpSpPr>
                <p:sp>
                  <p:nvSpPr>
                    <p:cNvPr id="252" name="Rectangle 2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53" name="Rectangle 2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43" name="Group 242"/>
                <p:cNvGrpSpPr/>
                <p:nvPr/>
              </p:nvGrpSpPr>
              <p:grpSpPr>
                <a:xfrm>
                  <a:off x="3117852" y="3771731"/>
                  <a:ext cx="160014" cy="103503"/>
                  <a:chOff x="3270252" y="3810000"/>
                  <a:chExt cx="160014" cy="103503"/>
                </a:xfrm>
              </p:grpSpPr>
              <p:grpSp>
                <p:nvGrpSpPr>
                  <p:cNvPr id="244" name="Group 243"/>
                  <p:cNvGrpSpPr/>
                  <p:nvPr/>
                </p:nvGrpSpPr>
                <p:grpSpPr>
                  <a:xfrm>
                    <a:off x="3270252" y="3810000"/>
                    <a:ext cx="160014" cy="45719"/>
                    <a:chOff x="3117852" y="3657600"/>
                    <a:chExt cx="533400" cy="152402"/>
                  </a:xfrm>
                </p:grpSpPr>
                <p:sp>
                  <p:nvSpPr>
                    <p:cNvPr id="248" name="Rectangle 2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49" name="Rectangle 2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245" name="Group 244"/>
                  <p:cNvGrpSpPr/>
                  <p:nvPr/>
                </p:nvGrpSpPr>
                <p:grpSpPr>
                  <a:xfrm>
                    <a:off x="3270252" y="3867784"/>
                    <a:ext cx="160014" cy="45719"/>
                    <a:chOff x="3117852" y="3657600"/>
                    <a:chExt cx="533400" cy="152402"/>
                  </a:xfrm>
                </p:grpSpPr>
                <p:sp>
                  <p:nvSpPr>
                    <p:cNvPr id="246" name="Rectangle 2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247" name="Rectangle 2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sp>
          <p:nvSpPr>
            <p:cNvPr id="224" name="Rectangle 223"/>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5" name="Rectangle 224"/>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6" name="Rectangle 225"/>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7" name="Rectangle 226"/>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8" name="Rectangle 227"/>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9" name="Rectangle 228"/>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0" name="Rectangle 229"/>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 b="1" dirty="0">
                  <a:solidFill>
                    <a:srgbClr val="FF0000"/>
                  </a:solidFill>
                  <a:effectLst>
                    <a:outerShdw blurRad="38100" dist="38100" dir="2700000" algn="tl">
                      <a:srgbClr val="000000">
                        <a:alpha val="43137"/>
                      </a:srgbClr>
                    </a:outerShdw>
                  </a:effectLst>
                </a:rPr>
                <a:t>DATACENTER</a:t>
              </a:r>
            </a:p>
          </p:txBody>
        </p:sp>
        <p:sp>
          <p:nvSpPr>
            <p:cNvPr id="231" name="Rectangle 230"/>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32" name="Group 231"/>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234" name="Rectangle 23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5" name="Rectangle 23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6" name="Rectangle 23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7" name="Rectangle 2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cxnSp>
          <p:nvCxnSpPr>
            <p:cNvPr id="233" name="Straight Connector 232"/>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354" name="Group 353"/>
          <p:cNvGrpSpPr/>
          <p:nvPr/>
        </p:nvGrpSpPr>
        <p:grpSpPr>
          <a:xfrm>
            <a:off x="7174770" y="2077277"/>
            <a:ext cx="712897" cy="603406"/>
            <a:chOff x="1428280" y="3676428"/>
            <a:chExt cx="712897" cy="603406"/>
          </a:xfrm>
        </p:grpSpPr>
        <p:grpSp>
          <p:nvGrpSpPr>
            <p:cNvPr id="355" name="Group 354"/>
            <p:cNvGrpSpPr/>
            <p:nvPr/>
          </p:nvGrpSpPr>
          <p:grpSpPr>
            <a:xfrm>
              <a:off x="1445421" y="4123282"/>
              <a:ext cx="146772" cy="94938"/>
              <a:chOff x="3117852" y="3657600"/>
              <a:chExt cx="160014" cy="103503"/>
            </a:xfrm>
          </p:grpSpPr>
          <p:grpSp>
            <p:nvGrpSpPr>
              <p:cNvPr id="375" name="Group 374"/>
              <p:cNvGrpSpPr/>
              <p:nvPr/>
            </p:nvGrpSpPr>
            <p:grpSpPr>
              <a:xfrm>
                <a:off x="3117852" y="3657600"/>
                <a:ext cx="160014" cy="45719"/>
                <a:chOff x="3117852" y="3657600"/>
                <a:chExt cx="533400" cy="152402"/>
              </a:xfrm>
            </p:grpSpPr>
            <p:sp>
              <p:nvSpPr>
                <p:cNvPr id="379" name="Rectangle 37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80" name="Rectangle 37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76" name="Group 375"/>
              <p:cNvGrpSpPr/>
              <p:nvPr/>
            </p:nvGrpSpPr>
            <p:grpSpPr>
              <a:xfrm>
                <a:off x="3117852" y="3715384"/>
                <a:ext cx="160014" cy="45719"/>
                <a:chOff x="3117852" y="3657600"/>
                <a:chExt cx="533400" cy="152402"/>
              </a:xfrm>
            </p:grpSpPr>
            <p:sp>
              <p:nvSpPr>
                <p:cNvPr id="377" name="Rectangle 3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78" name="Rectangle 3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sp>
          <p:nvSpPr>
            <p:cNvPr id="356" name="Rectangle 355"/>
            <p:cNvSpPr/>
            <p:nvPr/>
          </p:nvSpPr>
          <p:spPr>
            <a:xfrm>
              <a:off x="1430706" y="3999167"/>
              <a:ext cx="710471" cy="2465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7" name="Rectangle 356"/>
            <p:cNvSpPr/>
            <p:nvPr/>
          </p:nvSpPr>
          <p:spPr>
            <a:xfrm>
              <a:off x="1430706" y="3788923"/>
              <a:ext cx="705243" cy="489822"/>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58" name="Group 357"/>
            <p:cNvGrpSpPr/>
            <p:nvPr/>
          </p:nvGrpSpPr>
          <p:grpSpPr>
            <a:xfrm>
              <a:off x="1430374" y="3831811"/>
              <a:ext cx="703149" cy="390912"/>
              <a:chOff x="1474354" y="3428122"/>
              <a:chExt cx="764055" cy="730555"/>
            </a:xfrm>
          </p:grpSpPr>
          <p:grpSp>
            <p:nvGrpSpPr>
              <p:cNvPr id="365" name="Group 364"/>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71" name="Rectangle 37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2" name="Rectangle 37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3" name="Rectangle 37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4" name="Rectangle 37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366" name="Group 365"/>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67" name="Rectangle 36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8" name="Rectangle 36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9" name="Rectangle 36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0" name="Rectangle 36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359" name="Rectangle 358"/>
            <p:cNvSpPr/>
            <p:nvPr/>
          </p:nvSpPr>
          <p:spPr>
            <a:xfrm>
              <a:off x="1431789" y="3676428"/>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 b="1" dirty="0">
                  <a:solidFill>
                    <a:srgbClr val="FF0000"/>
                  </a:solidFill>
                  <a:effectLst>
                    <a:outerShdw blurRad="38100" dist="38100" dir="2700000" algn="tl">
                      <a:srgbClr val="000000">
                        <a:alpha val="43137"/>
                      </a:srgbClr>
                    </a:outerShdw>
                  </a:effectLst>
                </a:rPr>
                <a:t>Offices</a:t>
              </a:r>
            </a:p>
          </p:txBody>
        </p:sp>
        <p:sp>
          <p:nvSpPr>
            <p:cNvPr id="360" name="Rectangle 359"/>
            <p:cNvSpPr/>
            <p:nvPr/>
          </p:nvSpPr>
          <p:spPr>
            <a:xfrm>
              <a:off x="1430706" y="4010636"/>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1" name="Rectangle 360"/>
            <p:cNvSpPr/>
            <p:nvPr/>
          </p:nvSpPr>
          <p:spPr>
            <a:xfrm>
              <a:off x="1430706" y="3792879"/>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2" name="Rectangle 361"/>
            <p:cNvSpPr/>
            <p:nvPr/>
          </p:nvSpPr>
          <p:spPr>
            <a:xfrm>
              <a:off x="1430706" y="4234115"/>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3" name="Rectangle 362"/>
            <p:cNvSpPr/>
            <p:nvPr/>
          </p:nvSpPr>
          <p:spPr>
            <a:xfrm>
              <a:off x="1428280" y="3832900"/>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4" name="Rectangle 363"/>
            <p:cNvSpPr/>
            <p:nvPr/>
          </p:nvSpPr>
          <p:spPr>
            <a:xfrm>
              <a:off x="1694534" y="4055965"/>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cxnSp>
        <p:nvCxnSpPr>
          <p:cNvPr id="381" name="Straight Arrow Connector 380"/>
          <p:cNvCxnSpPr/>
          <p:nvPr/>
        </p:nvCxnSpPr>
        <p:spPr>
          <a:xfrm flipH="1">
            <a:off x="6712504" y="1725919"/>
            <a:ext cx="725252" cy="300218"/>
          </a:xfrm>
          <a:prstGeom prst="straightConnector1">
            <a:avLst/>
          </a:prstGeom>
          <a:ln w="28575">
            <a:solidFill>
              <a:schemeClr val="accent6">
                <a:lumMod val="50000"/>
              </a:schemeClr>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2" name="Straight Arrow Connector 381"/>
          <p:cNvCxnSpPr/>
          <p:nvPr/>
        </p:nvCxnSpPr>
        <p:spPr>
          <a:xfrm flipH="1" flipV="1">
            <a:off x="6644210" y="1319781"/>
            <a:ext cx="719708" cy="235040"/>
          </a:xfrm>
          <a:prstGeom prst="straightConnector1">
            <a:avLst/>
          </a:prstGeom>
          <a:ln w="28575">
            <a:solidFill>
              <a:schemeClr val="accent6">
                <a:lumMod val="50000"/>
              </a:schemeClr>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3" name="Straight Arrow Connector 382"/>
          <p:cNvCxnSpPr/>
          <p:nvPr/>
        </p:nvCxnSpPr>
        <p:spPr>
          <a:xfrm flipH="1" flipV="1">
            <a:off x="6719602" y="2176210"/>
            <a:ext cx="440262" cy="235040"/>
          </a:xfrm>
          <a:prstGeom prst="straightConnector1">
            <a:avLst/>
          </a:prstGeom>
          <a:ln w="28575">
            <a:solidFill>
              <a:schemeClr val="accent6">
                <a:lumMod val="50000"/>
              </a:schemeClr>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84" name="Straight Arrow Connector 383"/>
          <p:cNvCxnSpPr/>
          <p:nvPr/>
        </p:nvCxnSpPr>
        <p:spPr>
          <a:xfrm flipH="1">
            <a:off x="6645764" y="787926"/>
            <a:ext cx="440262" cy="235040"/>
          </a:xfrm>
          <a:prstGeom prst="straightConnector1">
            <a:avLst/>
          </a:prstGeom>
          <a:ln w="28575">
            <a:solidFill>
              <a:schemeClr val="accent6">
                <a:lumMod val="50000"/>
              </a:schemeClr>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94" name="TextBox 393"/>
          <p:cNvSpPr txBox="1"/>
          <p:nvPr/>
        </p:nvSpPr>
        <p:spPr>
          <a:xfrm>
            <a:off x="6584697" y="1431232"/>
            <a:ext cx="533400" cy="369332"/>
          </a:xfrm>
          <a:prstGeom prst="rect">
            <a:avLst/>
          </a:prstGeom>
          <a:noFill/>
        </p:spPr>
        <p:txBody>
          <a:bodyPr wrap="square" rtlCol="0">
            <a:spAutoFit/>
          </a:bodyPr>
          <a:lstStyle/>
          <a:p>
            <a:pPr algn="ctr"/>
            <a:r>
              <a:rPr lang="en-US" dirty="0">
                <a:solidFill>
                  <a:prstClr val="black"/>
                </a:solidFill>
              </a:rPr>
              <a:t>?</a:t>
            </a:r>
          </a:p>
        </p:txBody>
      </p:sp>
      <p:cxnSp>
        <p:nvCxnSpPr>
          <p:cNvPr id="149" name="Straight Connector 148"/>
          <p:cNvCxnSpPr/>
          <p:nvPr/>
        </p:nvCxnSpPr>
        <p:spPr>
          <a:xfrm>
            <a:off x="2792896" y="432644"/>
            <a:ext cx="0" cy="6122504"/>
          </a:xfrm>
          <a:prstGeom prst="line">
            <a:avLst/>
          </a:prstGeom>
          <a:ln>
            <a:solidFill>
              <a:srgbClr val="7BC043"/>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a:off x="5658678" y="340383"/>
            <a:ext cx="0" cy="6122504"/>
          </a:xfrm>
          <a:prstGeom prst="line">
            <a:avLst/>
          </a:prstGeom>
          <a:ln>
            <a:solidFill>
              <a:srgbClr val="7BC04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81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607904" y="304800"/>
            <a:ext cx="5536096" cy="762000"/>
          </a:xfrm>
        </p:spPr>
        <p:txBody>
          <a:bodyPr/>
          <a:lstStyle/>
          <a:p>
            <a:r>
              <a:rPr lang="en-US" sz="3200" b="1" dirty="0">
                <a:solidFill>
                  <a:srgbClr val="00703C"/>
                </a:solidFill>
              </a:rPr>
              <a:t>Broadband Assured IP Services</a:t>
            </a:r>
          </a:p>
        </p:txBody>
      </p:sp>
      <p:sp>
        <p:nvSpPr>
          <p:cNvPr id="3" name="Subtitle 2"/>
          <p:cNvSpPr>
            <a:spLocks noGrp="1"/>
          </p:cNvSpPr>
          <p:nvPr>
            <p:ph type="subTitle" idx="1"/>
          </p:nvPr>
        </p:nvSpPr>
        <p:spPr>
          <a:xfrm>
            <a:off x="3607904" y="1911625"/>
            <a:ext cx="5536096" cy="3326296"/>
          </a:xfrm>
        </p:spPr>
        <p:txBody>
          <a:bodyPr anchor="ctr" anchorCtr="0"/>
          <a:lstStyle/>
          <a:p>
            <a:pPr marL="282575" indent="-282575">
              <a:spcBef>
                <a:spcPts val="0"/>
              </a:spcBef>
            </a:pPr>
            <a:r>
              <a:rPr lang="en-US" sz="2400" b="1" dirty="0"/>
              <a:t>Introduction</a:t>
            </a:r>
          </a:p>
          <a:p>
            <a:pPr marL="282575" indent="-282575">
              <a:spcBef>
                <a:spcPts val="0"/>
              </a:spcBef>
            </a:pPr>
            <a:r>
              <a:rPr lang="en-US" sz="2400" b="1" dirty="0"/>
              <a:t>Broadband 20/20 Initiative</a:t>
            </a:r>
          </a:p>
          <a:p>
            <a:pPr marL="282575" indent="-282575">
              <a:spcBef>
                <a:spcPts val="0"/>
              </a:spcBef>
            </a:pPr>
            <a:r>
              <a:rPr lang="en-US" sz="2400" b="1" dirty="0"/>
              <a:t>Key Applications</a:t>
            </a:r>
          </a:p>
          <a:p>
            <a:pPr marL="282575" indent="-282575">
              <a:spcBef>
                <a:spcPts val="0"/>
              </a:spcBef>
            </a:pPr>
            <a:r>
              <a:rPr lang="en-US" sz="2400" b="1" dirty="0">
                <a:solidFill>
                  <a:srgbClr val="00703C"/>
                </a:solidFill>
              </a:rPr>
              <a:t>Broadband Assured Services Key Points</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Use Case Scenario</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User Selected Services</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Cloud Services Delivery Comparison</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Additional Service Opportunities</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Service Attributes</a:t>
            </a:r>
          </a:p>
          <a:p>
            <a:pPr marL="494873" lvl="1" indent="-342900" algn="l">
              <a:spcBef>
                <a:spcPts val="0"/>
              </a:spcBef>
              <a:buFont typeface="Arial" panose="020B0604020202020204" pitchFamily="34" charset="0"/>
              <a:buChar char="•"/>
            </a:pPr>
            <a:r>
              <a:rPr lang="en-US" sz="2000" dirty="0">
                <a:solidFill>
                  <a:schemeClr val="tx1">
                    <a:lumMod val="85000"/>
                    <a:lumOff val="15000"/>
                  </a:schemeClr>
                </a:solidFill>
              </a:rPr>
              <a:t>Management</a:t>
            </a:r>
          </a:p>
          <a:p>
            <a:pPr marL="282575" indent="-282575">
              <a:spcBef>
                <a:spcPts val="0"/>
              </a:spcBef>
            </a:pPr>
            <a:r>
              <a:rPr lang="en-US" sz="2400" b="1" dirty="0"/>
              <a:t>Stakeholder Impact</a:t>
            </a:r>
          </a:p>
          <a:p>
            <a:pPr marL="282575" indent="-282575">
              <a:spcBef>
                <a:spcPts val="0"/>
              </a:spcBef>
            </a:pPr>
            <a:r>
              <a:rPr lang="en-US" sz="2400" b="1" dirty="0"/>
              <a:t>Broadband Forum Scope of Work</a:t>
            </a:r>
          </a:p>
          <a:p>
            <a:pPr marL="282575" indent="-282575">
              <a:spcBef>
                <a:spcPts val="0"/>
              </a:spcBef>
            </a:pPr>
            <a:r>
              <a:rPr lang="en-US" sz="2400" b="1" dirty="0"/>
              <a:t>Benefits of BAS sourced by the BBF</a:t>
            </a:r>
          </a:p>
          <a:p>
            <a:pPr marL="282575" indent="-282575">
              <a:spcBef>
                <a:spcPts val="0"/>
              </a:spcBef>
            </a:pPr>
            <a:r>
              <a:rPr lang="en-US" sz="2400" b="1" dirty="0"/>
              <a:t>Gap analysis, Actions</a:t>
            </a:r>
          </a:p>
          <a:p>
            <a:pPr marL="282575" indent="-282575">
              <a:spcBef>
                <a:spcPts val="0"/>
              </a:spcBef>
            </a:pPr>
            <a:r>
              <a:rPr lang="en-US" sz="2400" b="1" dirty="0"/>
              <a:t>Broadband 20/20 Initiative (backup)</a:t>
            </a: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800" y="2895600"/>
            <a:ext cx="2946094" cy="854367"/>
          </a:xfrm>
          <a:prstGeom prst="rect">
            <a:avLst/>
          </a:prstGeom>
        </p:spPr>
      </p:pic>
    </p:spTree>
    <p:extLst>
      <p:ext uri="{BB962C8B-B14F-4D97-AF65-F5344CB8AC3E}">
        <p14:creationId xmlns:p14="http://schemas.microsoft.com/office/powerpoint/2010/main" val="2407750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796069" cy="688996"/>
          </a:xfrm>
        </p:spPr>
        <p:txBody>
          <a:bodyPr/>
          <a:lstStyle/>
          <a:p>
            <a:r>
              <a:rPr lang="en-US" b="1" dirty="0"/>
              <a:t>BAS Performance Management</a:t>
            </a:r>
          </a:p>
        </p:txBody>
      </p:sp>
      <p:sp>
        <p:nvSpPr>
          <p:cNvPr id="3" name="Content Placeholder 2"/>
          <p:cNvSpPr>
            <a:spLocks noGrp="1"/>
          </p:cNvSpPr>
          <p:nvPr>
            <p:ph idx="1"/>
          </p:nvPr>
        </p:nvSpPr>
        <p:spPr>
          <a:xfrm>
            <a:off x="422428" y="3307152"/>
            <a:ext cx="8277952" cy="1423701"/>
          </a:xfrm>
        </p:spPr>
        <p:txBody>
          <a:bodyPr/>
          <a:lstStyle/>
          <a:p>
            <a:pPr lvl="0"/>
            <a:r>
              <a:rPr lang="en-US" sz="2000" dirty="0"/>
              <a:t>From the previous chart, it follows that for services to be assured then their attributes need to be measured             to</a:t>
            </a:r>
          </a:p>
          <a:p>
            <a:pPr lvl="0"/>
            <a:r>
              <a:rPr lang="en-US" sz="2000" dirty="0"/>
              <a:t>Measurement and service integrity are measured             to </a:t>
            </a:r>
            <a:br>
              <a:rPr lang="en-US" sz="2000" dirty="0"/>
            </a:br>
            <a:r>
              <a:rPr lang="en-US" sz="2000" dirty="0"/>
              <a:t>and            to             being the wide area network segments</a:t>
            </a:r>
          </a:p>
          <a:p>
            <a:pPr lvl="0"/>
            <a:r>
              <a:rPr lang="en-US" sz="2000" dirty="0"/>
              <a:t>Other segments would also be subject to measurement. Wi-Fi and CPE measurements are for the moment not in scope </a:t>
            </a:r>
          </a:p>
          <a:p>
            <a:pPr lvl="0"/>
            <a:endParaRPr lang="en-US" sz="2000" dirty="0"/>
          </a:p>
          <a:p>
            <a:pPr lvl="0"/>
            <a:endParaRPr lang="en-US" sz="2000" dirty="0"/>
          </a:p>
        </p:txBody>
      </p:sp>
      <p:sp>
        <p:nvSpPr>
          <p:cNvPr id="435" name="Rounded Rectangle 434"/>
          <p:cNvSpPr/>
          <p:nvPr/>
        </p:nvSpPr>
        <p:spPr>
          <a:xfrm>
            <a:off x="3556383" y="1186008"/>
            <a:ext cx="861755"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436" name="Rounded Rectangle 435"/>
          <p:cNvSpPr/>
          <p:nvPr/>
        </p:nvSpPr>
        <p:spPr>
          <a:xfrm>
            <a:off x="1140729" y="1186008"/>
            <a:ext cx="1085263"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464" name="Group 463"/>
          <p:cNvGrpSpPr/>
          <p:nvPr/>
        </p:nvGrpSpPr>
        <p:grpSpPr>
          <a:xfrm>
            <a:off x="1228185" y="1243684"/>
            <a:ext cx="897793" cy="966190"/>
            <a:chOff x="3451239" y="3343961"/>
            <a:chExt cx="780199" cy="994851"/>
          </a:xfrm>
        </p:grpSpPr>
        <p:grpSp>
          <p:nvGrpSpPr>
            <p:cNvPr id="558" name="Group 557"/>
            <p:cNvGrpSpPr/>
            <p:nvPr/>
          </p:nvGrpSpPr>
          <p:grpSpPr>
            <a:xfrm>
              <a:off x="3781031" y="3496755"/>
              <a:ext cx="160014" cy="217634"/>
              <a:chOff x="3117852" y="3657600"/>
              <a:chExt cx="160014" cy="217634"/>
            </a:xfrm>
          </p:grpSpPr>
          <p:grpSp>
            <p:nvGrpSpPr>
              <p:cNvPr id="679" name="Group 678"/>
              <p:cNvGrpSpPr/>
              <p:nvPr/>
            </p:nvGrpSpPr>
            <p:grpSpPr>
              <a:xfrm>
                <a:off x="3117852" y="3657600"/>
                <a:ext cx="160014" cy="103503"/>
                <a:chOff x="3117852" y="3657600"/>
                <a:chExt cx="160014" cy="103503"/>
              </a:xfrm>
            </p:grpSpPr>
            <p:grpSp>
              <p:nvGrpSpPr>
                <p:cNvPr id="687" name="Group 686"/>
                <p:cNvGrpSpPr/>
                <p:nvPr/>
              </p:nvGrpSpPr>
              <p:grpSpPr>
                <a:xfrm>
                  <a:off x="3117852" y="3657600"/>
                  <a:ext cx="160014" cy="45719"/>
                  <a:chOff x="3117852" y="3657600"/>
                  <a:chExt cx="533400" cy="152402"/>
                </a:xfrm>
              </p:grpSpPr>
              <p:sp>
                <p:nvSpPr>
                  <p:cNvPr id="691" name="Rectangle 6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2" name="Rectangle 6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8" name="Group 687"/>
                <p:cNvGrpSpPr/>
                <p:nvPr/>
              </p:nvGrpSpPr>
              <p:grpSpPr>
                <a:xfrm>
                  <a:off x="3117852" y="3715384"/>
                  <a:ext cx="160014" cy="45719"/>
                  <a:chOff x="3117852" y="3657600"/>
                  <a:chExt cx="533400" cy="152402"/>
                </a:xfrm>
              </p:grpSpPr>
              <p:sp>
                <p:nvSpPr>
                  <p:cNvPr id="689" name="Rectangle 68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90" name="Rectangle 68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80" name="Group 679"/>
              <p:cNvGrpSpPr/>
              <p:nvPr/>
            </p:nvGrpSpPr>
            <p:grpSpPr>
              <a:xfrm>
                <a:off x="3117852" y="3771731"/>
                <a:ext cx="160014" cy="103503"/>
                <a:chOff x="3270252" y="3810000"/>
                <a:chExt cx="160014" cy="103503"/>
              </a:xfrm>
            </p:grpSpPr>
            <p:grpSp>
              <p:nvGrpSpPr>
                <p:cNvPr id="681" name="Group 680"/>
                <p:cNvGrpSpPr/>
                <p:nvPr/>
              </p:nvGrpSpPr>
              <p:grpSpPr>
                <a:xfrm>
                  <a:off x="3270252" y="3810000"/>
                  <a:ext cx="160014" cy="45719"/>
                  <a:chOff x="3117852" y="3657600"/>
                  <a:chExt cx="533400" cy="152402"/>
                </a:xfrm>
              </p:grpSpPr>
              <p:sp>
                <p:nvSpPr>
                  <p:cNvPr id="685" name="Rectangle 6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6" name="Rectangle 6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82" name="Group 681"/>
                <p:cNvGrpSpPr/>
                <p:nvPr/>
              </p:nvGrpSpPr>
              <p:grpSpPr>
                <a:xfrm>
                  <a:off x="3270252" y="3867784"/>
                  <a:ext cx="160014" cy="45719"/>
                  <a:chOff x="3117852" y="3657600"/>
                  <a:chExt cx="533400" cy="152402"/>
                </a:xfrm>
              </p:grpSpPr>
              <p:sp>
                <p:nvSpPr>
                  <p:cNvPr id="683" name="Rectangle 6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84" name="Rectangle 6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59" name="Group 558"/>
            <p:cNvGrpSpPr/>
            <p:nvPr/>
          </p:nvGrpSpPr>
          <p:grpSpPr>
            <a:xfrm>
              <a:off x="3519054" y="3496755"/>
              <a:ext cx="160014" cy="217634"/>
              <a:chOff x="3117852" y="3657600"/>
              <a:chExt cx="160014" cy="217634"/>
            </a:xfrm>
          </p:grpSpPr>
          <p:grpSp>
            <p:nvGrpSpPr>
              <p:cNvPr id="665" name="Group 664"/>
              <p:cNvGrpSpPr/>
              <p:nvPr/>
            </p:nvGrpSpPr>
            <p:grpSpPr>
              <a:xfrm>
                <a:off x="3117852" y="3657600"/>
                <a:ext cx="160014" cy="103503"/>
                <a:chOff x="3117852" y="3657600"/>
                <a:chExt cx="160014" cy="103503"/>
              </a:xfrm>
            </p:grpSpPr>
            <p:grpSp>
              <p:nvGrpSpPr>
                <p:cNvPr id="673" name="Group 672"/>
                <p:cNvGrpSpPr/>
                <p:nvPr/>
              </p:nvGrpSpPr>
              <p:grpSpPr>
                <a:xfrm>
                  <a:off x="3117852" y="3657600"/>
                  <a:ext cx="160014" cy="45719"/>
                  <a:chOff x="3117852" y="3657600"/>
                  <a:chExt cx="533400" cy="152402"/>
                </a:xfrm>
              </p:grpSpPr>
              <p:sp>
                <p:nvSpPr>
                  <p:cNvPr id="677" name="Rectangle 6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8" name="Rectangle 6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74" name="Group 673"/>
                <p:cNvGrpSpPr/>
                <p:nvPr/>
              </p:nvGrpSpPr>
              <p:grpSpPr>
                <a:xfrm>
                  <a:off x="3117852" y="3715384"/>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66" name="Group 665"/>
              <p:cNvGrpSpPr/>
              <p:nvPr/>
            </p:nvGrpSpPr>
            <p:grpSpPr>
              <a:xfrm>
                <a:off x="3117852" y="3771731"/>
                <a:ext cx="160014" cy="103503"/>
                <a:chOff x="3270252" y="3810000"/>
                <a:chExt cx="160014" cy="103503"/>
              </a:xfrm>
            </p:grpSpPr>
            <p:grpSp>
              <p:nvGrpSpPr>
                <p:cNvPr id="667" name="Group 666"/>
                <p:cNvGrpSpPr/>
                <p:nvPr/>
              </p:nvGrpSpPr>
              <p:grpSpPr>
                <a:xfrm>
                  <a:off x="3270252" y="3810000"/>
                  <a:ext cx="160014" cy="45719"/>
                  <a:chOff x="3117852" y="3657600"/>
                  <a:chExt cx="533400" cy="152402"/>
                </a:xfrm>
              </p:grpSpPr>
              <p:sp>
                <p:nvSpPr>
                  <p:cNvPr id="671" name="Rectangle 6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2" name="Rectangle 6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8" name="Group 667"/>
                <p:cNvGrpSpPr/>
                <p:nvPr/>
              </p:nvGrpSpPr>
              <p:grpSpPr>
                <a:xfrm>
                  <a:off x="3270252" y="3867784"/>
                  <a:ext cx="160014" cy="45719"/>
                  <a:chOff x="3117852" y="3657600"/>
                  <a:chExt cx="533400" cy="152402"/>
                </a:xfrm>
              </p:grpSpPr>
              <p:sp>
                <p:nvSpPr>
                  <p:cNvPr id="669" name="Rectangle 6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70" name="Rectangle 6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0" name="Group 559"/>
            <p:cNvGrpSpPr/>
            <p:nvPr/>
          </p:nvGrpSpPr>
          <p:grpSpPr>
            <a:xfrm>
              <a:off x="3624335" y="3495657"/>
              <a:ext cx="160014" cy="217634"/>
              <a:chOff x="3117852" y="3657600"/>
              <a:chExt cx="160014" cy="217634"/>
            </a:xfrm>
          </p:grpSpPr>
          <p:grpSp>
            <p:nvGrpSpPr>
              <p:cNvPr id="651" name="Group 650"/>
              <p:cNvGrpSpPr/>
              <p:nvPr/>
            </p:nvGrpSpPr>
            <p:grpSpPr>
              <a:xfrm>
                <a:off x="3117852" y="3657600"/>
                <a:ext cx="160014" cy="103503"/>
                <a:chOff x="3117852" y="3657600"/>
                <a:chExt cx="160014" cy="103503"/>
              </a:xfrm>
            </p:grpSpPr>
            <p:grpSp>
              <p:nvGrpSpPr>
                <p:cNvPr id="659" name="Group 658"/>
                <p:cNvGrpSpPr/>
                <p:nvPr/>
              </p:nvGrpSpPr>
              <p:grpSpPr>
                <a:xfrm>
                  <a:off x="3117852" y="3657600"/>
                  <a:ext cx="160014" cy="45719"/>
                  <a:chOff x="3117852" y="3657600"/>
                  <a:chExt cx="533400" cy="152402"/>
                </a:xfrm>
              </p:grpSpPr>
              <p:sp>
                <p:nvSpPr>
                  <p:cNvPr id="663" name="Rectangle 6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4" name="Rectangle 6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60" name="Group 659"/>
                <p:cNvGrpSpPr/>
                <p:nvPr/>
              </p:nvGrpSpPr>
              <p:grpSpPr>
                <a:xfrm>
                  <a:off x="3117852" y="3715384"/>
                  <a:ext cx="160014" cy="45719"/>
                  <a:chOff x="3117852" y="3657600"/>
                  <a:chExt cx="533400" cy="152402"/>
                </a:xfrm>
              </p:grpSpPr>
              <p:sp>
                <p:nvSpPr>
                  <p:cNvPr id="661" name="Rectangle 66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62" name="Rectangle 66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52" name="Group 651"/>
              <p:cNvGrpSpPr/>
              <p:nvPr/>
            </p:nvGrpSpPr>
            <p:grpSpPr>
              <a:xfrm>
                <a:off x="3117852" y="3771731"/>
                <a:ext cx="160014" cy="103503"/>
                <a:chOff x="3270252" y="3810000"/>
                <a:chExt cx="160014" cy="103503"/>
              </a:xfrm>
            </p:grpSpPr>
            <p:grpSp>
              <p:nvGrpSpPr>
                <p:cNvPr id="653" name="Group 652"/>
                <p:cNvGrpSpPr/>
                <p:nvPr/>
              </p:nvGrpSpPr>
              <p:grpSpPr>
                <a:xfrm>
                  <a:off x="3270252" y="38100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54" name="Group 653"/>
                <p:cNvGrpSpPr/>
                <p:nvPr/>
              </p:nvGrpSpPr>
              <p:grpSpPr>
                <a:xfrm>
                  <a:off x="3270252" y="38677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1" name="Group 560"/>
            <p:cNvGrpSpPr/>
            <p:nvPr/>
          </p:nvGrpSpPr>
          <p:grpSpPr>
            <a:xfrm>
              <a:off x="3886312" y="3495657"/>
              <a:ext cx="160014" cy="217634"/>
              <a:chOff x="3117852" y="3657600"/>
              <a:chExt cx="160014" cy="217634"/>
            </a:xfrm>
          </p:grpSpPr>
          <p:grpSp>
            <p:nvGrpSpPr>
              <p:cNvPr id="637" name="Group 636"/>
              <p:cNvGrpSpPr/>
              <p:nvPr/>
            </p:nvGrpSpPr>
            <p:grpSpPr>
              <a:xfrm>
                <a:off x="3117852" y="3657600"/>
                <a:ext cx="160014" cy="103503"/>
                <a:chOff x="3117852" y="3657600"/>
                <a:chExt cx="160014" cy="103503"/>
              </a:xfrm>
            </p:grpSpPr>
            <p:grpSp>
              <p:nvGrpSpPr>
                <p:cNvPr id="645" name="Group 644"/>
                <p:cNvGrpSpPr/>
                <p:nvPr/>
              </p:nvGrpSpPr>
              <p:grpSpPr>
                <a:xfrm>
                  <a:off x="3117852" y="3657600"/>
                  <a:ext cx="160014" cy="45719"/>
                  <a:chOff x="3117852" y="3657600"/>
                  <a:chExt cx="533400" cy="152402"/>
                </a:xfrm>
              </p:grpSpPr>
              <p:sp>
                <p:nvSpPr>
                  <p:cNvPr id="649" name="Rectangle 6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50" name="Rectangle 6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3117852" y="3715384"/>
                  <a:ext cx="160014" cy="45719"/>
                  <a:chOff x="3117852" y="3657600"/>
                  <a:chExt cx="533400" cy="152402"/>
                </a:xfrm>
              </p:grpSpPr>
              <p:sp>
                <p:nvSpPr>
                  <p:cNvPr id="647" name="Rectangle 64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8" name="Rectangle 64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38" name="Group 637"/>
              <p:cNvGrpSpPr/>
              <p:nvPr/>
            </p:nvGrpSpPr>
            <p:grpSpPr>
              <a:xfrm>
                <a:off x="3117852" y="3771731"/>
                <a:ext cx="160014" cy="103503"/>
                <a:chOff x="3270252" y="3810000"/>
                <a:chExt cx="160014" cy="103503"/>
              </a:xfrm>
            </p:grpSpPr>
            <p:grpSp>
              <p:nvGrpSpPr>
                <p:cNvPr id="639" name="Group 638"/>
                <p:cNvGrpSpPr/>
                <p:nvPr/>
              </p:nvGrpSpPr>
              <p:grpSpPr>
                <a:xfrm>
                  <a:off x="3270252" y="3810000"/>
                  <a:ext cx="160014" cy="45719"/>
                  <a:chOff x="3117852" y="3657600"/>
                  <a:chExt cx="533400" cy="152402"/>
                </a:xfrm>
              </p:grpSpPr>
              <p:sp>
                <p:nvSpPr>
                  <p:cNvPr id="643" name="Rectangle 6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4" name="Rectangle 6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40" name="Group 639"/>
                <p:cNvGrpSpPr/>
                <p:nvPr/>
              </p:nvGrpSpPr>
              <p:grpSpPr>
                <a:xfrm>
                  <a:off x="3270252" y="3867784"/>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62" name="Group 561"/>
            <p:cNvGrpSpPr/>
            <p:nvPr/>
          </p:nvGrpSpPr>
          <p:grpSpPr>
            <a:xfrm>
              <a:off x="3500268" y="3762881"/>
              <a:ext cx="693677" cy="510824"/>
              <a:chOff x="2355850" y="3784939"/>
              <a:chExt cx="693677" cy="510824"/>
            </a:xfrm>
          </p:grpSpPr>
          <p:grpSp>
            <p:nvGrpSpPr>
              <p:cNvPr id="577" name="Group 576"/>
              <p:cNvGrpSpPr/>
              <p:nvPr/>
            </p:nvGrpSpPr>
            <p:grpSpPr>
              <a:xfrm>
                <a:off x="2617827" y="3784939"/>
                <a:ext cx="160014" cy="217634"/>
                <a:chOff x="3117852" y="3657600"/>
                <a:chExt cx="160014" cy="217634"/>
              </a:xfrm>
            </p:grpSpPr>
            <p:grpSp>
              <p:nvGrpSpPr>
                <p:cNvPr id="623" name="Group 622"/>
                <p:cNvGrpSpPr/>
                <p:nvPr/>
              </p:nvGrpSpPr>
              <p:grpSpPr>
                <a:xfrm>
                  <a:off x="3117852" y="3657600"/>
                  <a:ext cx="160014" cy="103503"/>
                  <a:chOff x="3117852" y="3657600"/>
                  <a:chExt cx="160014" cy="103503"/>
                </a:xfrm>
              </p:grpSpPr>
              <p:grpSp>
                <p:nvGrpSpPr>
                  <p:cNvPr id="631" name="Group 630"/>
                  <p:cNvGrpSpPr/>
                  <p:nvPr/>
                </p:nvGrpSpPr>
                <p:grpSpPr>
                  <a:xfrm>
                    <a:off x="3117852" y="3657600"/>
                    <a:ext cx="160014" cy="45719"/>
                    <a:chOff x="3117852" y="3657600"/>
                    <a:chExt cx="533400" cy="152402"/>
                  </a:xfrm>
                </p:grpSpPr>
                <p:sp>
                  <p:nvSpPr>
                    <p:cNvPr id="635" name="Rectangle 6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6" name="Rectangle 6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32" name="Group 631"/>
                  <p:cNvGrpSpPr/>
                  <p:nvPr/>
                </p:nvGrpSpPr>
                <p:grpSpPr>
                  <a:xfrm>
                    <a:off x="3117852" y="3715384"/>
                    <a:ext cx="160014" cy="45719"/>
                    <a:chOff x="3117852" y="3657600"/>
                    <a:chExt cx="533400" cy="152402"/>
                  </a:xfrm>
                </p:grpSpPr>
                <p:sp>
                  <p:nvSpPr>
                    <p:cNvPr id="633" name="Rectangle 63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4" name="Rectangle 63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24" name="Group 623"/>
                <p:cNvGrpSpPr/>
                <p:nvPr/>
              </p:nvGrpSpPr>
              <p:grpSpPr>
                <a:xfrm>
                  <a:off x="3117852" y="3771731"/>
                  <a:ext cx="160014" cy="103503"/>
                  <a:chOff x="3270252" y="3810000"/>
                  <a:chExt cx="160014" cy="103503"/>
                </a:xfrm>
              </p:grpSpPr>
              <p:grpSp>
                <p:nvGrpSpPr>
                  <p:cNvPr id="625" name="Group 624"/>
                  <p:cNvGrpSpPr/>
                  <p:nvPr/>
                </p:nvGrpSpPr>
                <p:grpSpPr>
                  <a:xfrm>
                    <a:off x="3270252" y="3810000"/>
                    <a:ext cx="160014" cy="45719"/>
                    <a:chOff x="3117852" y="3657600"/>
                    <a:chExt cx="533400" cy="152402"/>
                  </a:xfrm>
                </p:grpSpPr>
                <p:sp>
                  <p:nvSpPr>
                    <p:cNvPr id="629" name="Rectangle 6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30" name="Rectangle 6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26" name="Group 625"/>
                  <p:cNvGrpSpPr/>
                  <p:nvPr/>
                </p:nvGrpSpPr>
                <p:grpSpPr>
                  <a:xfrm>
                    <a:off x="3270252" y="3867784"/>
                    <a:ext cx="160014" cy="45719"/>
                    <a:chOff x="3117852" y="3657600"/>
                    <a:chExt cx="533400" cy="152402"/>
                  </a:xfrm>
                </p:grpSpPr>
                <p:sp>
                  <p:nvSpPr>
                    <p:cNvPr id="627" name="Rectangle 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8" name="Rectangle 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8" name="Group 577"/>
              <p:cNvGrpSpPr/>
              <p:nvPr/>
            </p:nvGrpSpPr>
            <p:grpSpPr>
              <a:xfrm>
                <a:off x="2355850" y="3784939"/>
                <a:ext cx="160014" cy="217634"/>
                <a:chOff x="3117852" y="3657600"/>
                <a:chExt cx="160014" cy="217634"/>
              </a:xfrm>
            </p:grpSpPr>
            <p:grpSp>
              <p:nvGrpSpPr>
                <p:cNvPr id="609" name="Group 608"/>
                <p:cNvGrpSpPr/>
                <p:nvPr/>
              </p:nvGrpSpPr>
              <p:grpSpPr>
                <a:xfrm>
                  <a:off x="3117852" y="3657600"/>
                  <a:ext cx="160014" cy="103503"/>
                  <a:chOff x="3117852" y="3657600"/>
                  <a:chExt cx="160014" cy="103503"/>
                </a:xfrm>
              </p:grpSpPr>
              <p:grpSp>
                <p:nvGrpSpPr>
                  <p:cNvPr id="617" name="Group 616"/>
                  <p:cNvGrpSpPr/>
                  <p:nvPr/>
                </p:nvGrpSpPr>
                <p:grpSpPr>
                  <a:xfrm>
                    <a:off x="3117852" y="3657600"/>
                    <a:ext cx="160014" cy="45719"/>
                    <a:chOff x="3117852" y="3657600"/>
                    <a:chExt cx="533400" cy="152402"/>
                  </a:xfrm>
                </p:grpSpPr>
                <p:sp>
                  <p:nvSpPr>
                    <p:cNvPr id="621" name="Rectangle 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2" name="Rectangle 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8" name="Group 617"/>
                  <p:cNvGrpSpPr/>
                  <p:nvPr/>
                </p:nvGrpSpPr>
                <p:grpSpPr>
                  <a:xfrm>
                    <a:off x="3117852" y="3715384"/>
                    <a:ext cx="160014" cy="45719"/>
                    <a:chOff x="3117852" y="3657600"/>
                    <a:chExt cx="533400" cy="152402"/>
                  </a:xfrm>
                </p:grpSpPr>
                <p:sp>
                  <p:nvSpPr>
                    <p:cNvPr id="619" name="Rectangle 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20" name="Rectangle 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610" name="Group 609"/>
                <p:cNvGrpSpPr/>
                <p:nvPr/>
              </p:nvGrpSpPr>
              <p:grpSpPr>
                <a:xfrm>
                  <a:off x="3117852" y="3771731"/>
                  <a:ext cx="160014" cy="103503"/>
                  <a:chOff x="3270252" y="3810000"/>
                  <a:chExt cx="160014" cy="103503"/>
                </a:xfrm>
              </p:grpSpPr>
              <p:grpSp>
                <p:nvGrpSpPr>
                  <p:cNvPr id="611" name="Group 610"/>
                  <p:cNvGrpSpPr/>
                  <p:nvPr/>
                </p:nvGrpSpPr>
                <p:grpSpPr>
                  <a:xfrm>
                    <a:off x="3270252" y="3810000"/>
                    <a:ext cx="160014" cy="45719"/>
                    <a:chOff x="3117852" y="3657600"/>
                    <a:chExt cx="533400" cy="152402"/>
                  </a:xfrm>
                </p:grpSpPr>
                <p:sp>
                  <p:nvSpPr>
                    <p:cNvPr id="615" name="Rectangle 61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6" name="Rectangle 61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12" name="Group 611"/>
                  <p:cNvGrpSpPr/>
                  <p:nvPr/>
                </p:nvGrpSpPr>
                <p:grpSpPr>
                  <a:xfrm>
                    <a:off x="3270252" y="3867784"/>
                    <a:ext cx="160014" cy="45719"/>
                    <a:chOff x="3117852" y="3657600"/>
                    <a:chExt cx="533400" cy="152402"/>
                  </a:xfrm>
                </p:grpSpPr>
                <p:sp>
                  <p:nvSpPr>
                    <p:cNvPr id="613" name="Rectangle 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14" name="Rectangle 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79" name="Group 578"/>
              <p:cNvGrpSpPr/>
              <p:nvPr/>
            </p:nvGrpSpPr>
            <p:grpSpPr>
              <a:xfrm>
                <a:off x="2627536" y="4078129"/>
                <a:ext cx="160014" cy="217634"/>
                <a:chOff x="3117852" y="3657600"/>
                <a:chExt cx="160014" cy="217634"/>
              </a:xfrm>
            </p:grpSpPr>
            <p:grpSp>
              <p:nvGrpSpPr>
                <p:cNvPr id="595" name="Group 594"/>
                <p:cNvGrpSpPr/>
                <p:nvPr/>
              </p:nvGrpSpPr>
              <p:grpSpPr>
                <a:xfrm>
                  <a:off x="3117852" y="3657600"/>
                  <a:ext cx="160014" cy="103503"/>
                  <a:chOff x="3117852" y="3657600"/>
                  <a:chExt cx="160014" cy="103503"/>
                </a:xfrm>
              </p:grpSpPr>
              <p:grpSp>
                <p:nvGrpSpPr>
                  <p:cNvPr id="603" name="Group 602"/>
                  <p:cNvGrpSpPr/>
                  <p:nvPr/>
                </p:nvGrpSpPr>
                <p:grpSpPr>
                  <a:xfrm>
                    <a:off x="3117852" y="3657600"/>
                    <a:ext cx="160014" cy="45719"/>
                    <a:chOff x="3117852" y="3657600"/>
                    <a:chExt cx="533400" cy="152402"/>
                  </a:xfrm>
                </p:grpSpPr>
                <p:sp>
                  <p:nvSpPr>
                    <p:cNvPr id="607" name="Rectangle 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8" name="Rectangle 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604" name="Group 603"/>
                  <p:cNvGrpSpPr/>
                  <p:nvPr/>
                </p:nvGrpSpPr>
                <p:grpSpPr>
                  <a:xfrm>
                    <a:off x="3117852" y="3715384"/>
                    <a:ext cx="160014" cy="45719"/>
                    <a:chOff x="3117852" y="3657600"/>
                    <a:chExt cx="533400" cy="152402"/>
                  </a:xfrm>
                </p:grpSpPr>
                <p:sp>
                  <p:nvSpPr>
                    <p:cNvPr id="605" name="Rectangle 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6" name="Rectangle 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96" name="Group 595"/>
                <p:cNvGrpSpPr/>
                <p:nvPr/>
              </p:nvGrpSpPr>
              <p:grpSpPr>
                <a:xfrm>
                  <a:off x="3117852" y="3771731"/>
                  <a:ext cx="160014" cy="103503"/>
                  <a:chOff x="3270252" y="3810000"/>
                  <a:chExt cx="160014" cy="103503"/>
                </a:xfrm>
              </p:grpSpPr>
              <p:grpSp>
                <p:nvGrpSpPr>
                  <p:cNvPr id="597" name="Group 596"/>
                  <p:cNvGrpSpPr/>
                  <p:nvPr/>
                </p:nvGrpSpPr>
                <p:grpSpPr>
                  <a:xfrm>
                    <a:off x="3270252" y="3810000"/>
                    <a:ext cx="160014" cy="45719"/>
                    <a:chOff x="3117852" y="3657600"/>
                    <a:chExt cx="533400" cy="152402"/>
                  </a:xfrm>
                </p:grpSpPr>
                <p:sp>
                  <p:nvSpPr>
                    <p:cNvPr id="601" name="Rectangle 6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2" name="Rectangle 6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8" name="Group 597"/>
                  <p:cNvGrpSpPr/>
                  <p:nvPr/>
                </p:nvGrpSpPr>
                <p:grpSpPr>
                  <a:xfrm>
                    <a:off x="3270252" y="3867784"/>
                    <a:ext cx="160014" cy="45719"/>
                    <a:chOff x="3117852" y="3657600"/>
                    <a:chExt cx="533400" cy="152402"/>
                  </a:xfrm>
                </p:grpSpPr>
                <p:sp>
                  <p:nvSpPr>
                    <p:cNvPr id="599" name="Rectangle 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600" name="Rectangle 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nvGrpSpPr>
              <p:cNvPr id="580" name="Group 579"/>
              <p:cNvGrpSpPr/>
              <p:nvPr/>
            </p:nvGrpSpPr>
            <p:grpSpPr>
              <a:xfrm>
                <a:off x="2889513" y="4078129"/>
                <a:ext cx="160014" cy="217634"/>
                <a:chOff x="3117852" y="3657600"/>
                <a:chExt cx="160014" cy="217634"/>
              </a:xfrm>
            </p:grpSpPr>
            <p:grpSp>
              <p:nvGrpSpPr>
                <p:cNvPr id="581" name="Group 580"/>
                <p:cNvGrpSpPr/>
                <p:nvPr/>
              </p:nvGrpSpPr>
              <p:grpSpPr>
                <a:xfrm>
                  <a:off x="3117852" y="3657600"/>
                  <a:ext cx="160014" cy="103503"/>
                  <a:chOff x="3117852" y="3657600"/>
                  <a:chExt cx="160014" cy="103503"/>
                </a:xfrm>
              </p:grpSpPr>
              <p:grpSp>
                <p:nvGrpSpPr>
                  <p:cNvPr id="589" name="Group 588"/>
                  <p:cNvGrpSpPr/>
                  <p:nvPr/>
                </p:nvGrpSpPr>
                <p:grpSpPr>
                  <a:xfrm>
                    <a:off x="3117852" y="3657600"/>
                    <a:ext cx="160014" cy="45719"/>
                    <a:chOff x="3117852" y="3657600"/>
                    <a:chExt cx="533400" cy="152402"/>
                  </a:xfrm>
                </p:grpSpPr>
                <p:sp>
                  <p:nvSpPr>
                    <p:cNvPr id="593" name="Rectangle 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4" name="Rectangle 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90" name="Group 589"/>
                  <p:cNvGrpSpPr/>
                  <p:nvPr/>
                </p:nvGrpSpPr>
                <p:grpSpPr>
                  <a:xfrm>
                    <a:off x="3117852" y="3715384"/>
                    <a:ext cx="160014" cy="45719"/>
                    <a:chOff x="3117852" y="3657600"/>
                    <a:chExt cx="533400" cy="152402"/>
                  </a:xfrm>
                </p:grpSpPr>
                <p:sp>
                  <p:nvSpPr>
                    <p:cNvPr id="591" name="Rectangle 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92" name="Rectangle 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nvGrpSpPr>
                <p:cNvPr id="582" name="Group 581"/>
                <p:cNvGrpSpPr/>
                <p:nvPr/>
              </p:nvGrpSpPr>
              <p:grpSpPr>
                <a:xfrm>
                  <a:off x="3117852" y="3771731"/>
                  <a:ext cx="160014" cy="103503"/>
                  <a:chOff x="3270252" y="3810000"/>
                  <a:chExt cx="160014" cy="103503"/>
                </a:xfrm>
              </p:grpSpPr>
              <p:grpSp>
                <p:nvGrpSpPr>
                  <p:cNvPr id="583" name="Group 582"/>
                  <p:cNvGrpSpPr/>
                  <p:nvPr/>
                </p:nvGrpSpPr>
                <p:grpSpPr>
                  <a:xfrm>
                    <a:off x="3270252" y="3810000"/>
                    <a:ext cx="160014" cy="45719"/>
                    <a:chOff x="3117852" y="3657600"/>
                    <a:chExt cx="533400" cy="152402"/>
                  </a:xfrm>
                </p:grpSpPr>
                <p:sp>
                  <p:nvSpPr>
                    <p:cNvPr id="587" name="Rectangle 58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8" name="Rectangle 58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nvGrpSpPr>
                  <p:cNvPr id="584" name="Group 583"/>
                  <p:cNvGrpSpPr/>
                  <p:nvPr/>
                </p:nvGrpSpPr>
                <p:grpSpPr>
                  <a:xfrm>
                    <a:off x="3270252" y="3867784"/>
                    <a:ext cx="160014" cy="45719"/>
                    <a:chOff x="3117852" y="3657600"/>
                    <a:chExt cx="533400" cy="152402"/>
                  </a:xfrm>
                </p:grpSpPr>
                <p:sp>
                  <p:nvSpPr>
                    <p:cNvPr id="585" name="Rectangle 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586" name="Rectangle 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grpSp>
          </p:grpSp>
        </p:grpSp>
        <p:sp>
          <p:nvSpPr>
            <p:cNvPr id="563" name="Rectangle 562"/>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4" name="Rectangle 563"/>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5" name="Rectangle 564"/>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6" name="Rectangle 565"/>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7" name="Rectangle 566"/>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8" name="Rectangle 567"/>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69" name="Rectangle 568"/>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570" name="Rectangle 569"/>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571" name="Group 570"/>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576" name="Rectangle 5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cxnSp>
          <p:nvCxnSpPr>
            <p:cNvPr id="572" name="Straight Connector 571"/>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cxnSp>
        <p:nvCxnSpPr>
          <p:cNvPr id="498" name="Straight Arrow Connector 497"/>
          <p:cNvCxnSpPr/>
          <p:nvPr/>
        </p:nvCxnSpPr>
        <p:spPr>
          <a:xfrm>
            <a:off x="1140729" y="2636331"/>
            <a:ext cx="960783"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99" name="Straight Connector 498"/>
          <p:cNvCxnSpPr/>
          <p:nvPr/>
        </p:nvCxnSpPr>
        <p:spPr>
          <a:xfrm>
            <a:off x="2158009"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0" name="Straight Arrow Connector 499"/>
          <p:cNvCxnSpPr/>
          <p:nvPr/>
        </p:nvCxnSpPr>
        <p:spPr>
          <a:xfrm>
            <a:off x="2243586" y="2636331"/>
            <a:ext cx="1219231"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1" name="Straight Connector 500"/>
          <p:cNvCxnSpPr/>
          <p:nvPr/>
        </p:nvCxnSpPr>
        <p:spPr>
          <a:xfrm>
            <a:off x="3506956"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2" name="Straight Arrow Connector 501"/>
          <p:cNvCxnSpPr>
            <a:endCxn id="511" idx="3"/>
          </p:cNvCxnSpPr>
          <p:nvPr/>
        </p:nvCxnSpPr>
        <p:spPr>
          <a:xfrm>
            <a:off x="3564470" y="2636331"/>
            <a:ext cx="812034" cy="7866"/>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3" name="Straight Connector 502"/>
          <p:cNvCxnSpPr/>
          <p:nvPr/>
        </p:nvCxnSpPr>
        <p:spPr>
          <a:xfrm>
            <a:off x="4362666"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4" name="Straight Arrow Connector 503"/>
          <p:cNvCxnSpPr>
            <a:stCxn id="511" idx="3"/>
          </p:cNvCxnSpPr>
          <p:nvPr/>
        </p:nvCxnSpPr>
        <p:spPr>
          <a:xfrm flipV="1">
            <a:off x="4376504" y="2636331"/>
            <a:ext cx="1825985" cy="7866"/>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5" name="Straight Connector 504"/>
          <p:cNvCxnSpPr/>
          <p:nvPr/>
        </p:nvCxnSpPr>
        <p:spPr>
          <a:xfrm>
            <a:off x="6246628" y="2521479"/>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06" name="Straight Arrow Connector 505"/>
          <p:cNvCxnSpPr/>
          <p:nvPr/>
        </p:nvCxnSpPr>
        <p:spPr>
          <a:xfrm>
            <a:off x="6274469" y="2634757"/>
            <a:ext cx="1267539" cy="0"/>
          </a:xfrm>
          <a:prstGeom prst="straightConnector1">
            <a:avLst/>
          </a:prstGeom>
          <a:ln w="28575">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07" name="Straight Connector 506"/>
          <p:cNvCxnSpPr/>
          <p:nvPr/>
        </p:nvCxnSpPr>
        <p:spPr>
          <a:xfrm>
            <a:off x="7541260" y="2510466"/>
            <a:ext cx="0" cy="22970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08" name="Rounded Rectangle 507"/>
          <p:cNvSpPr/>
          <p:nvPr/>
        </p:nvSpPr>
        <p:spPr>
          <a:xfrm>
            <a:off x="1197000" y="2529064"/>
            <a:ext cx="879664"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Performance</a:t>
            </a:r>
          </a:p>
        </p:txBody>
      </p:sp>
      <p:sp>
        <p:nvSpPr>
          <p:cNvPr id="509" name="Rounded Rectangle 508"/>
          <p:cNvSpPr/>
          <p:nvPr/>
        </p:nvSpPr>
        <p:spPr>
          <a:xfrm>
            <a:off x="2347445" y="2521479"/>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Core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Performance</a:t>
            </a:r>
          </a:p>
        </p:txBody>
      </p:sp>
      <p:sp>
        <p:nvSpPr>
          <p:cNvPr id="510" name="Rounded Rectangle 509"/>
          <p:cNvSpPr/>
          <p:nvPr/>
        </p:nvSpPr>
        <p:spPr>
          <a:xfrm>
            <a:off x="6492811" y="2529345"/>
            <a:ext cx="904349"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LAN/Wi-Fi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1" name="Rounded Rectangle 510"/>
          <p:cNvSpPr/>
          <p:nvPr/>
        </p:nvSpPr>
        <p:spPr>
          <a:xfrm>
            <a:off x="3580986" y="2529345"/>
            <a:ext cx="795518"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LAN </a:t>
            </a:r>
            <a:br>
              <a:rPr kumimoji="0" lang="en-US" sz="900" b="1" i="0" u="none" strike="noStrike" kern="0" cap="small" spc="0" normalizeH="0" baseline="0" noProof="0" dirty="0">
                <a:ln>
                  <a:noFill/>
                </a:ln>
                <a:solidFill>
                  <a:schemeClr val="tx1"/>
                </a:solidFill>
                <a:effectLst/>
                <a:uLnTx/>
                <a:uFillTx/>
              </a:rPr>
            </a:br>
            <a:r>
              <a:rPr kumimoji="0" lang="en-US" sz="900" b="1" i="0" u="none" strike="noStrike" kern="0" cap="small" spc="0" normalizeH="0" baseline="0" noProof="0" dirty="0">
                <a:ln>
                  <a:noFill/>
                </a:ln>
                <a:solidFill>
                  <a:schemeClr val="tx1"/>
                </a:solidFill>
                <a:effectLst/>
                <a:uLnTx/>
                <a:uFillTx/>
              </a:rPr>
              <a:t>Performance</a:t>
            </a:r>
          </a:p>
        </p:txBody>
      </p:sp>
      <p:sp>
        <p:nvSpPr>
          <p:cNvPr id="512" name="Rounded Rectangle 511"/>
          <p:cNvSpPr/>
          <p:nvPr/>
        </p:nvSpPr>
        <p:spPr>
          <a:xfrm>
            <a:off x="4695072" y="2510466"/>
            <a:ext cx="1159510" cy="229704"/>
          </a:xfrm>
          <a:prstGeom prst="roundRect">
            <a:avLst/>
          </a:prstGeom>
          <a:solidFill>
            <a:srgbClr val="FFFFFF">
              <a:alpha val="78039"/>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small" spc="0" normalizeH="0" baseline="0" noProof="0" dirty="0">
                <a:ln>
                  <a:noFill/>
                </a:ln>
                <a:solidFill>
                  <a:schemeClr val="tx1"/>
                </a:solidFill>
                <a:effectLst/>
                <a:uLnTx/>
                <a:uFillTx/>
              </a:rPr>
              <a:t>Assured Access Performance</a:t>
            </a:r>
          </a:p>
        </p:txBody>
      </p:sp>
      <p:sp>
        <p:nvSpPr>
          <p:cNvPr id="875" name="Rounded Rectangle 874"/>
          <p:cNvSpPr/>
          <p:nvPr/>
        </p:nvSpPr>
        <p:spPr>
          <a:xfrm>
            <a:off x="6248114" y="1186009"/>
            <a:ext cx="1601827" cy="1127466"/>
          </a:xfrm>
          <a:prstGeom prst="roundRect">
            <a:avLst>
              <a:gd name="adj" fmla="val 9828"/>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cxnSp>
        <p:nvCxnSpPr>
          <p:cNvPr id="879" name="Straight Connector 878"/>
          <p:cNvCxnSpPr/>
          <p:nvPr/>
        </p:nvCxnSpPr>
        <p:spPr>
          <a:xfrm>
            <a:off x="6510759" y="1618121"/>
            <a:ext cx="658858" cy="8748"/>
          </a:xfrm>
          <a:prstGeom prst="line">
            <a:avLst/>
          </a:prstGeom>
          <a:ln w="38100" cmpd="dbl">
            <a:solidFill>
              <a:srgbClr val="7BC043"/>
            </a:solidFill>
            <a:prstDash val="sysDot"/>
          </a:ln>
          <a:effectLst/>
        </p:spPr>
        <p:style>
          <a:lnRef idx="2">
            <a:schemeClr val="accent3"/>
          </a:lnRef>
          <a:fillRef idx="0">
            <a:schemeClr val="accent3"/>
          </a:fillRef>
          <a:effectRef idx="1">
            <a:schemeClr val="accent3"/>
          </a:effectRef>
          <a:fontRef idx="minor">
            <a:schemeClr val="tx1"/>
          </a:fontRef>
        </p:style>
      </p:cxnSp>
      <p:grpSp>
        <p:nvGrpSpPr>
          <p:cNvPr id="909" name="Group 908"/>
          <p:cNvGrpSpPr/>
          <p:nvPr/>
        </p:nvGrpSpPr>
        <p:grpSpPr>
          <a:xfrm rot="13650963">
            <a:off x="6851215" y="1408266"/>
            <a:ext cx="450343" cy="481306"/>
            <a:chOff x="2514600" y="4724399"/>
            <a:chExt cx="609600" cy="651513"/>
          </a:xfrm>
        </p:grpSpPr>
        <p:sp>
          <p:nvSpPr>
            <p:cNvPr id="910" name="Arc 909"/>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1" name="Arc 910"/>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2" name="Arc 911"/>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3" name="Group 912"/>
          <p:cNvGrpSpPr/>
          <p:nvPr/>
        </p:nvGrpSpPr>
        <p:grpSpPr>
          <a:xfrm rot="2782368">
            <a:off x="6125554" y="1389473"/>
            <a:ext cx="450343" cy="481306"/>
            <a:chOff x="2514600" y="4724399"/>
            <a:chExt cx="609600" cy="651513"/>
          </a:xfrm>
        </p:grpSpPr>
        <p:sp>
          <p:nvSpPr>
            <p:cNvPr id="914" name="Arc 913"/>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5" name="Arc 914"/>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916" name="Arc 915"/>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nvGrpSpPr>
          <p:cNvPr id="917" name="Group 916"/>
          <p:cNvGrpSpPr/>
          <p:nvPr/>
        </p:nvGrpSpPr>
        <p:grpSpPr>
          <a:xfrm>
            <a:off x="6851198" y="1499241"/>
            <a:ext cx="888865" cy="428788"/>
            <a:chOff x="13987391" y="3810940"/>
            <a:chExt cx="782387" cy="377423"/>
          </a:xfrm>
        </p:grpSpPr>
        <p:sp>
          <p:nvSpPr>
            <p:cNvPr id="918" name="Parallelogram 91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19" name="Group 918"/>
            <p:cNvGrpSpPr/>
            <p:nvPr/>
          </p:nvGrpSpPr>
          <p:grpSpPr>
            <a:xfrm>
              <a:off x="14173200" y="3810940"/>
              <a:ext cx="596578" cy="316236"/>
              <a:chOff x="14173200" y="3810940"/>
              <a:chExt cx="480553" cy="316236"/>
            </a:xfrm>
          </p:grpSpPr>
          <p:sp>
            <p:nvSpPr>
              <p:cNvPr id="920" name="Parallelogram 919"/>
              <p:cNvSpPr/>
              <p:nvPr/>
            </p:nvSpPr>
            <p:spPr>
              <a:xfrm>
                <a:off x="14173200" y="3810940"/>
                <a:ext cx="480553" cy="316236"/>
              </a:xfrm>
              <a:prstGeom prst="parallelogram">
                <a:avLst/>
              </a:prstGeom>
              <a:blipFill dpi="0" rotWithShape="1">
                <a:blip r:embed="rId2"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21" name="Group 920"/>
              <p:cNvGrpSpPr/>
              <p:nvPr/>
            </p:nvGrpSpPr>
            <p:grpSpPr>
              <a:xfrm>
                <a:off x="14218822" y="3842981"/>
                <a:ext cx="107813" cy="200725"/>
                <a:chOff x="14173200" y="3866223"/>
                <a:chExt cx="122004" cy="227146"/>
              </a:xfrm>
            </p:grpSpPr>
            <p:sp>
              <p:nvSpPr>
                <p:cNvPr id="922" name="Parallelogram 921"/>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3" name="Parallelogram 92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4" name="Parallelogram 92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25" name="Parallelogram 92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sp>
        <p:nvSpPr>
          <p:cNvPr id="935" name="Can 934"/>
          <p:cNvSpPr/>
          <p:nvPr/>
        </p:nvSpPr>
        <p:spPr>
          <a:xfrm rot="5400000">
            <a:off x="4948932" y="602230"/>
            <a:ext cx="695767" cy="2222395"/>
          </a:xfrm>
          <a:prstGeom prst="can">
            <a:avLst>
              <a:gd name="adj" fmla="val 11500"/>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6" name="Can 935"/>
          <p:cNvSpPr/>
          <p:nvPr/>
        </p:nvSpPr>
        <p:spPr>
          <a:xfrm rot="5400000">
            <a:off x="4065916" y="-485582"/>
            <a:ext cx="286928" cy="4168553"/>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37" name="Can 936"/>
          <p:cNvSpPr/>
          <p:nvPr/>
        </p:nvSpPr>
        <p:spPr>
          <a:xfrm rot="5400000">
            <a:off x="5139493" y="968491"/>
            <a:ext cx="178488" cy="1922060"/>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938" name="Group 937"/>
          <p:cNvGrpSpPr/>
          <p:nvPr/>
        </p:nvGrpSpPr>
        <p:grpSpPr>
          <a:xfrm>
            <a:off x="4473597" y="1676409"/>
            <a:ext cx="1320796" cy="41382"/>
            <a:chOff x="8839200" y="4663625"/>
            <a:chExt cx="1752600" cy="54911"/>
          </a:xfrm>
        </p:grpSpPr>
        <p:sp>
          <p:nvSpPr>
            <p:cNvPr id="939" name="Rectangle 938"/>
            <p:cNvSpPr/>
            <p:nvPr/>
          </p:nvSpPr>
          <p:spPr>
            <a:xfrm>
              <a:off x="8839200"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0" name="Rectangle 939"/>
            <p:cNvSpPr/>
            <p:nvPr/>
          </p:nvSpPr>
          <p:spPr>
            <a:xfrm>
              <a:off x="9257355"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1" name="Rectangle 940"/>
            <p:cNvSpPr/>
            <p:nvPr/>
          </p:nvSpPr>
          <p:spPr>
            <a:xfrm>
              <a:off x="10391366" y="4663625"/>
              <a:ext cx="20043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2" name="Rectangle 941"/>
            <p:cNvSpPr/>
            <p:nvPr/>
          </p:nvSpPr>
          <p:spPr>
            <a:xfrm>
              <a:off x="951611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3" name="Rectangle 942"/>
            <p:cNvSpPr/>
            <p:nvPr/>
          </p:nvSpPr>
          <p:spPr>
            <a:xfrm>
              <a:off x="9865900"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4" name="Rectangle 943"/>
            <p:cNvSpPr/>
            <p:nvPr/>
          </p:nvSpPr>
          <p:spPr>
            <a:xfrm>
              <a:off x="9588408" y="4663625"/>
              <a:ext cx="100584"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5" name="Rectangle 944"/>
            <p:cNvSpPr/>
            <p:nvPr/>
          </p:nvSpPr>
          <p:spPr>
            <a:xfrm>
              <a:off x="971025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6" name="Rectangle 945"/>
            <p:cNvSpPr/>
            <p:nvPr/>
          </p:nvSpPr>
          <p:spPr>
            <a:xfrm>
              <a:off x="9784080" y="4663625"/>
              <a:ext cx="45720" cy="54911"/>
            </a:xfrm>
            <a:prstGeom prst="rect">
              <a:avLst/>
            </a:prstGeom>
            <a:solidFill>
              <a:schemeClr val="bg1">
                <a:lumMod val="75000"/>
              </a:schemeClr>
            </a:solidFill>
            <a:ln w="6350">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grpSp>
        <p:nvGrpSpPr>
          <p:cNvPr id="947" name="Group 946"/>
          <p:cNvGrpSpPr/>
          <p:nvPr/>
        </p:nvGrpSpPr>
        <p:grpSpPr>
          <a:xfrm>
            <a:off x="4360208" y="1894005"/>
            <a:ext cx="1267469" cy="41382"/>
            <a:chOff x="8698608" y="4725720"/>
            <a:chExt cx="1681839" cy="54911"/>
          </a:xfrm>
        </p:grpSpPr>
        <p:sp>
          <p:nvSpPr>
            <p:cNvPr id="948" name="Rectangle 947"/>
            <p:cNvSpPr/>
            <p:nvPr/>
          </p:nvSpPr>
          <p:spPr>
            <a:xfrm>
              <a:off x="9049934"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49" name="Rectangle 948"/>
            <p:cNvSpPr/>
            <p:nvPr/>
          </p:nvSpPr>
          <p:spPr>
            <a:xfrm>
              <a:off x="9309323" y="4725720"/>
              <a:ext cx="200434"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0" name="Rectangle 949"/>
            <p:cNvSpPr/>
            <p:nvPr/>
          </p:nvSpPr>
          <p:spPr>
            <a:xfrm>
              <a:off x="9978111" y="4725720"/>
              <a:ext cx="402336"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1" name="Rectangle 950"/>
            <p:cNvSpPr/>
            <p:nvPr/>
          </p:nvSpPr>
          <p:spPr>
            <a:xfrm>
              <a:off x="869860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sp>
          <p:nvSpPr>
            <p:cNvPr id="952" name="Rectangle 951"/>
            <p:cNvSpPr/>
            <p:nvPr/>
          </p:nvSpPr>
          <p:spPr>
            <a:xfrm>
              <a:off x="8772438" y="4725720"/>
              <a:ext cx="45720" cy="54911"/>
            </a:xfrm>
            <a:prstGeom prst="rect">
              <a:avLst/>
            </a:prstGeom>
            <a:solidFill>
              <a:schemeClr val="bg1">
                <a:lumMod val="75000"/>
              </a:schemeClr>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sp>
        <p:nvSpPr>
          <p:cNvPr id="953" name="TextBox 952"/>
          <p:cNvSpPr txBox="1"/>
          <p:nvPr/>
        </p:nvSpPr>
        <p:spPr>
          <a:xfrm>
            <a:off x="4723493" y="180786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Best Efforts Internet</a:t>
            </a:r>
          </a:p>
        </p:txBody>
      </p:sp>
      <p:grpSp>
        <p:nvGrpSpPr>
          <p:cNvPr id="954" name="Group 953"/>
          <p:cNvGrpSpPr/>
          <p:nvPr/>
        </p:nvGrpSpPr>
        <p:grpSpPr>
          <a:xfrm>
            <a:off x="5591068" y="1995375"/>
            <a:ext cx="574057" cy="484284"/>
            <a:chOff x="2951382" y="240251"/>
            <a:chExt cx="1429512" cy="1108975"/>
          </a:xfrm>
        </p:grpSpPr>
        <p:pic>
          <p:nvPicPr>
            <p:cNvPr id="955" name="Picture 9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56" name="Oval 955"/>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957" name="Group 956"/>
            <p:cNvGrpSpPr/>
            <p:nvPr/>
          </p:nvGrpSpPr>
          <p:grpSpPr>
            <a:xfrm>
              <a:off x="2951382" y="734254"/>
              <a:ext cx="1429512" cy="263151"/>
              <a:chOff x="1972224" y="2478468"/>
              <a:chExt cx="3923780" cy="516473"/>
            </a:xfrm>
          </p:grpSpPr>
          <p:grpSp>
            <p:nvGrpSpPr>
              <p:cNvPr id="959" name="Group 958"/>
              <p:cNvGrpSpPr/>
              <p:nvPr/>
            </p:nvGrpSpPr>
            <p:grpSpPr>
              <a:xfrm>
                <a:off x="1972224" y="2531081"/>
                <a:ext cx="3923780" cy="411247"/>
                <a:chOff x="6249726" y="3927944"/>
                <a:chExt cx="4110826" cy="1382736"/>
              </a:xfrm>
            </p:grpSpPr>
            <p:sp>
              <p:nvSpPr>
                <p:cNvPr id="966"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7"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0" name="Group 959"/>
              <p:cNvGrpSpPr/>
              <p:nvPr/>
            </p:nvGrpSpPr>
            <p:grpSpPr>
              <a:xfrm>
                <a:off x="2043075" y="2478468"/>
                <a:ext cx="3782079" cy="516473"/>
                <a:chOff x="1448289" y="4936465"/>
                <a:chExt cx="4180449" cy="516473"/>
              </a:xfrm>
            </p:grpSpPr>
            <p:sp>
              <p:nvSpPr>
                <p:cNvPr id="96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nvGrpSpPr>
              <p:cNvPr id="961" name="Group 960"/>
              <p:cNvGrpSpPr/>
              <p:nvPr/>
            </p:nvGrpSpPr>
            <p:grpSpPr>
              <a:xfrm flipH="1">
                <a:off x="2043075" y="2478468"/>
                <a:ext cx="3782079" cy="516473"/>
                <a:chOff x="1448289" y="4936465"/>
                <a:chExt cx="4180449" cy="516473"/>
              </a:xfrm>
            </p:grpSpPr>
            <p:sp>
              <p:nvSpPr>
                <p:cNvPr id="96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sp>
              <p:nvSpPr>
                <p:cNvPr id="96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chemeClr val="tx1"/>
                    </a:solidFill>
                    <a:effectLst>
                      <a:outerShdw blurRad="38100" dist="38100" dir="2700000" algn="tl">
                        <a:srgbClr val="000000">
                          <a:alpha val="43137"/>
                        </a:srgbClr>
                      </a:outerShdw>
                    </a:effectLst>
                    <a:uLnTx/>
                    <a:uFillTx/>
                  </a:endParaRPr>
                </a:p>
              </p:txBody>
            </p:sp>
          </p:grpSp>
        </p:grpSp>
        <p:sp>
          <p:nvSpPr>
            <p:cNvPr id="958" name="TextBox 957"/>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solidFill>
                      <a:srgbClr val="FFFF00"/>
                    </a:solidFill>
                  </a:ln>
                  <a:solidFill>
                    <a:schemeClr val="bg1"/>
                  </a:solidFill>
                  <a:effectLst>
                    <a:outerShdw blurRad="38100" dist="38100" dir="2700000" algn="tl">
                      <a:srgbClr val="000000">
                        <a:alpha val="43137"/>
                      </a:srgbClr>
                    </a:outerShdw>
                  </a:effectLst>
                  <a:uLnTx/>
                  <a:uFillTx/>
                </a:rPr>
                <a:t>Internet</a:t>
              </a:r>
            </a:p>
          </p:txBody>
        </p:sp>
      </p:grpSp>
      <p:sp>
        <p:nvSpPr>
          <p:cNvPr id="968" name="TextBox 967"/>
          <p:cNvSpPr txBox="1"/>
          <p:nvPr/>
        </p:nvSpPr>
        <p:spPr>
          <a:xfrm>
            <a:off x="4530357" y="1453724"/>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grpSp>
        <p:nvGrpSpPr>
          <p:cNvPr id="1001" name="Group 1000"/>
          <p:cNvGrpSpPr/>
          <p:nvPr/>
        </p:nvGrpSpPr>
        <p:grpSpPr>
          <a:xfrm>
            <a:off x="6118314" y="1355990"/>
            <a:ext cx="267124" cy="762965"/>
            <a:chOff x="13716002" y="2933396"/>
            <a:chExt cx="627261" cy="874933"/>
          </a:xfrm>
        </p:grpSpPr>
        <p:sp>
          <p:nvSpPr>
            <p:cNvPr id="1002" name="Rectangle 1001"/>
            <p:cNvSpPr/>
            <p:nvPr/>
          </p:nvSpPr>
          <p:spPr>
            <a:xfrm rot="16200000" flipH="1">
              <a:off x="13592166" y="3057232"/>
              <a:ext cx="874933" cy="627261"/>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13845990" y="293102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ndParaRPr>
            </a:p>
          </p:txBody>
        </p:sp>
      </p:grpSp>
      <p:sp>
        <p:nvSpPr>
          <p:cNvPr id="1013" name="TextBox 1012"/>
          <p:cNvSpPr txBox="1"/>
          <p:nvPr/>
        </p:nvSpPr>
        <p:spPr>
          <a:xfrm>
            <a:off x="4660258" y="1161986"/>
            <a:ext cx="1258067"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sng" strike="noStrike" kern="0" cap="none" spc="0" normalizeH="0" baseline="0" noProof="0" dirty="0">
                <a:ln>
                  <a:noFill/>
                </a:ln>
                <a:solidFill>
                  <a:srgbClr val="00703C"/>
                </a:solidFill>
                <a:effectLst/>
                <a:uLnTx/>
                <a:uFillTx/>
              </a:rPr>
              <a:t>Physical Connectivity</a:t>
            </a:r>
            <a:endParaRPr kumimoji="0" lang="en-US" sz="900" b="1" i="0" u="none" strike="noStrike" kern="0" cap="none" spc="0" normalizeH="0" baseline="0" noProof="0" dirty="0">
              <a:ln>
                <a:noFill/>
              </a:ln>
              <a:solidFill>
                <a:schemeClr val="tx1">
                  <a:lumMod val="65000"/>
                  <a:lumOff val="35000"/>
                </a:schemeClr>
              </a:solidFill>
              <a:effectLst/>
              <a:uLnTx/>
              <a:uFillTx/>
            </a:endParaRPr>
          </a:p>
        </p:txBody>
      </p:sp>
      <p:sp>
        <p:nvSpPr>
          <p:cNvPr id="1016" name="TextBox 1015"/>
          <p:cNvSpPr txBox="1"/>
          <p:nvPr/>
        </p:nvSpPr>
        <p:spPr>
          <a:xfrm>
            <a:off x="6393259" y="1225542"/>
            <a:ext cx="1464739"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Customer Premises</a:t>
            </a:r>
          </a:p>
        </p:txBody>
      </p:sp>
      <p:sp>
        <p:nvSpPr>
          <p:cNvPr id="1019" name="TextBox 1018"/>
          <p:cNvSpPr txBox="1"/>
          <p:nvPr/>
        </p:nvSpPr>
        <p:spPr>
          <a:xfrm>
            <a:off x="6374401" y="1944423"/>
            <a:ext cx="940764"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uLnTx/>
                <a:uFillTx/>
              </a:rPr>
              <a:t>Wired or Wi-Fi</a:t>
            </a:r>
          </a:p>
        </p:txBody>
      </p:sp>
      <p:grpSp>
        <p:nvGrpSpPr>
          <p:cNvPr id="455" name="Group 454"/>
          <p:cNvGrpSpPr/>
          <p:nvPr/>
        </p:nvGrpSpPr>
        <p:grpSpPr>
          <a:xfrm>
            <a:off x="3625870" y="1238209"/>
            <a:ext cx="758392" cy="860432"/>
            <a:chOff x="4947217" y="4893612"/>
            <a:chExt cx="714599" cy="810747"/>
          </a:xfrm>
        </p:grpSpPr>
        <p:grpSp>
          <p:nvGrpSpPr>
            <p:cNvPr id="721" name="Group 720"/>
            <p:cNvGrpSpPr/>
            <p:nvPr/>
          </p:nvGrpSpPr>
          <p:grpSpPr>
            <a:xfrm>
              <a:off x="4947217" y="4893612"/>
              <a:ext cx="714599" cy="45719"/>
              <a:chOff x="6289862" y="4750080"/>
              <a:chExt cx="1079630" cy="63117"/>
            </a:xfrm>
          </p:grpSpPr>
          <p:sp>
            <p:nvSpPr>
              <p:cNvPr id="760" name="Trapezoid 759"/>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61" name="Straight Connector 760"/>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722" name="Rectangle 721"/>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3" name="Group 722"/>
            <p:cNvGrpSpPr/>
            <p:nvPr/>
          </p:nvGrpSpPr>
          <p:grpSpPr>
            <a:xfrm>
              <a:off x="5240080" y="5346945"/>
              <a:ext cx="128872" cy="95178"/>
              <a:chOff x="3117852" y="3657600"/>
              <a:chExt cx="160014" cy="103503"/>
            </a:xfrm>
          </p:grpSpPr>
          <p:grpSp>
            <p:nvGrpSpPr>
              <p:cNvPr id="754" name="Group 753"/>
              <p:cNvGrpSpPr/>
              <p:nvPr/>
            </p:nvGrpSpPr>
            <p:grpSpPr>
              <a:xfrm>
                <a:off x="3117852" y="3657600"/>
                <a:ext cx="160014" cy="45719"/>
                <a:chOff x="3117852" y="3657600"/>
                <a:chExt cx="533400" cy="152402"/>
              </a:xfrm>
            </p:grpSpPr>
            <p:sp>
              <p:nvSpPr>
                <p:cNvPr id="758" name="Rectangle 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9" name="Rectangle 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55" name="Group 754"/>
              <p:cNvGrpSpPr/>
              <p:nvPr/>
            </p:nvGrpSpPr>
            <p:grpSpPr>
              <a:xfrm>
                <a:off x="3117852" y="3715384"/>
                <a:ext cx="160014" cy="45719"/>
                <a:chOff x="3117852" y="3657600"/>
                <a:chExt cx="533400" cy="152402"/>
              </a:xfrm>
            </p:grpSpPr>
            <p:sp>
              <p:nvSpPr>
                <p:cNvPr id="756" name="Rectangle 7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7" name="Rectangle 7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4" name="Rectangle 723"/>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5" name="Group 724"/>
            <p:cNvGrpSpPr/>
            <p:nvPr/>
          </p:nvGrpSpPr>
          <p:grpSpPr>
            <a:xfrm>
              <a:off x="4995819" y="5236686"/>
              <a:ext cx="617395" cy="209952"/>
              <a:chOff x="1474354" y="3428122"/>
              <a:chExt cx="764055" cy="730555"/>
            </a:xfrm>
          </p:grpSpPr>
          <p:grpSp>
            <p:nvGrpSpPr>
              <p:cNvPr id="744" name="Group 74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750" name="Rectangle 7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1" name="Rectangle 7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2" name="Rectangle 7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53" name="Rectangle 7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45" name="Group 74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746" name="Rectangle 74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7" name="Rectangle 74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8" name="Rectangle 74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9" name="Rectangle 74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6" name="Rectangle 725"/>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27" name="Rectangle 726"/>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8" name="Group 727"/>
            <p:cNvGrpSpPr/>
            <p:nvPr/>
          </p:nvGrpSpPr>
          <p:grpSpPr>
            <a:xfrm>
              <a:off x="5240080" y="5343709"/>
              <a:ext cx="128872" cy="95178"/>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729" name="Rectangle 728"/>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0" name="Rectangle 729"/>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1" name="Rectangle 730"/>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2" name="Rectangle 731"/>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733" name="Group 732"/>
            <p:cNvGrpSpPr/>
            <p:nvPr/>
          </p:nvGrpSpPr>
          <p:grpSpPr>
            <a:xfrm>
              <a:off x="5164862" y="5486152"/>
              <a:ext cx="279309" cy="211516"/>
              <a:chOff x="5384386" y="5683165"/>
              <a:chExt cx="279309" cy="211516"/>
            </a:xfrm>
          </p:grpSpPr>
          <p:sp>
            <p:nvSpPr>
              <p:cNvPr id="734" name="Rectangle 733"/>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35" name="Group 734"/>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736" name="Rectangle 73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737" name="Rectangle 7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869" name="Group 868"/>
          <p:cNvGrpSpPr/>
          <p:nvPr/>
        </p:nvGrpSpPr>
        <p:grpSpPr>
          <a:xfrm>
            <a:off x="3884416" y="1851886"/>
            <a:ext cx="473540" cy="261610"/>
            <a:chOff x="5375804" y="5625013"/>
            <a:chExt cx="473540" cy="261610"/>
          </a:xfrm>
        </p:grpSpPr>
        <p:grpSp>
          <p:nvGrpSpPr>
            <p:cNvPr id="870" name="Group 869"/>
            <p:cNvGrpSpPr/>
            <p:nvPr/>
          </p:nvGrpSpPr>
          <p:grpSpPr>
            <a:xfrm>
              <a:off x="5375804" y="5675864"/>
              <a:ext cx="389818" cy="148482"/>
              <a:chOff x="7184184" y="4315396"/>
              <a:chExt cx="283415" cy="138210"/>
            </a:xfrm>
          </p:grpSpPr>
          <p:sp>
            <p:nvSpPr>
              <p:cNvPr id="872" name="Rectangle 871"/>
              <p:cNvSpPr/>
              <p:nvPr/>
            </p:nvSpPr>
            <p:spPr>
              <a:xfrm rot="16200000" flipH="1">
                <a:off x="7256787" y="4242793"/>
                <a:ext cx="138210" cy="28341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73" name="Rectangle 872"/>
              <p:cNvSpPr/>
              <p:nvPr/>
            </p:nvSpPr>
            <p:spPr>
              <a:xfrm rot="16200000" flipH="1">
                <a:off x="7222915" y="4301076"/>
                <a:ext cx="42556" cy="90177"/>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sp>
          <p:nvSpPr>
            <p:cNvPr id="871" name="TextBox 870"/>
            <p:cNvSpPr txBox="1"/>
            <p:nvPr/>
          </p:nvSpPr>
          <p:spPr>
            <a:xfrm>
              <a:off x="5411516" y="5625013"/>
              <a:ext cx="43782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chemeClr val="bg1"/>
                  </a:solidFill>
                  <a:effectLst/>
                  <a:uLnTx/>
                  <a:uFillTx/>
                </a:rPr>
                <a:t>ACS</a:t>
              </a:r>
            </a:p>
          </p:txBody>
        </p:sp>
      </p:grpSp>
      <p:sp>
        <p:nvSpPr>
          <p:cNvPr id="470" name="TextBox 469"/>
          <p:cNvSpPr txBox="1"/>
          <p:nvPr/>
        </p:nvSpPr>
        <p:spPr>
          <a:xfrm>
            <a:off x="2140472" y="1487077"/>
            <a:ext cx="1581016" cy="2308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ysClr val="windowText" lastClr="000000"/>
                </a:solidFill>
                <a:effectLst/>
                <a:uLnTx/>
                <a:uFillTx/>
              </a:rPr>
              <a:t>Broadband Assured Service</a:t>
            </a:r>
          </a:p>
        </p:txBody>
      </p:sp>
      <p:sp>
        <p:nvSpPr>
          <p:cNvPr id="12" name="Oval 11"/>
          <p:cNvSpPr/>
          <p:nvPr/>
        </p:nvSpPr>
        <p:spPr>
          <a:xfrm>
            <a:off x="895314"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1</a:t>
            </a:r>
          </a:p>
        </p:txBody>
      </p:sp>
      <p:sp>
        <p:nvSpPr>
          <p:cNvPr id="477" name="Oval 476"/>
          <p:cNvSpPr/>
          <p:nvPr/>
        </p:nvSpPr>
        <p:spPr>
          <a:xfrm>
            <a:off x="1898244"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2</a:t>
            </a:r>
          </a:p>
        </p:txBody>
      </p:sp>
      <p:sp>
        <p:nvSpPr>
          <p:cNvPr id="478" name="Oval 477"/>
          <p:cNvSpPr/>
          <p:nvPr/>
        </p:nvSpPr>
        <p:spPr>
          <a:xfrm>
            <a:off x="3238821"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3</a:t>
            </a:r>
          </a:p>
        </p:txBody>
      </p:sp>
      <p:sp>
        <p:nvSpPr>
          <p:cNvPr id="479" name="Oval 478"/>
          <p:cNvSpPr/>
          <p:nvPr/>
        </p:nvSpPr>
        <p:spPr>
          <a:xfrm>
            <a:off x="6002062"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5</a:t>
            </a:r>
          </a:p>
        </p:txBody>
      </p:sp>
      <p:sp>
        <p:nvSpPr>
          <p:cNvPr id="480" name="Oval 479"/>
          <p:cNvSpPr/>
          <p:nvPr/>
        </p:nvSpPr>
        <p:spPr>
          <a:xfrm>
            <a:off x="4123990"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4</a:t>
            </a:r>
          </a:p>
        </p:txBody>
      </p:sp>
      <p:sp>
        <p:nvSpPr>
          <p:cNvPr id="481" name="Oval 480"/>
          <p:cNvSpPr/>
          <p:nvPr/>
        </p:nvSpPr>
        <p:spPr>
          <a:xfrm>
            <a:off x="7273126" y="283572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6</a:t>
            </a:r>
          </a:p>
        </p:txBody>
      </p:sp>
      <p:sp>
        <p:nvSpPr>
          <p:cNvPr id="482" name="Oval 481"/>
          <p:cNvSpPr/>
          <p:nvPr/>
        </p:nvSpPr>
        <p:spPr>
          <a:xfrm>
            <a:off x="4870275" y="3664480"/>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1</a:t>
            </a:r>
          </a:p>
        </p:txBody>
      </p:sp>
      <p:sp>
        <p:nvSpPr>
          <p:cNvPr id="484" name="Oval 483"/>
          <p:cNvSpPr/>
          <p:nvPr/>
        </p:nvSpPr>
        <p:spPr>
          <a:xfrm>
            <a:off x="5949179" y="3667123"/>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6</a:t>
            </a:r>
          </a:p>
        </p:txBody>
      </p:sp>
      <p:sp>
        <p:nvSpPr>
          <p:cNvPr id="487" name="Oval 486"/>
          <p:cNvSpPr/>
          <p:nvPr/>
        </p:nvSpPr>
        <p:spPr>
          <a:xfrm>
            <a:off x="6200683" y="4026937"/>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2</a:t>
            </a:r>
          </a:p>
        </p:txBody>
      </p:sp>
      <p:sp>
        <p:nvSpPr>
          <p:cNvPr id="489" name="Oval 488"/>
          <p:cNvSpPr/>
          <p:nvPr/>
        </p:nvSpPr>
        <p:spPr>
          <a:xfrm>
            <a:off x="7179134" y="4026937"/>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3</a:t>
            </a:r>
          </a:p>
        </p:txBody>
      </p:sp>
      <p:sp>
        <p:nvSpPr>
          <p:cNvPr id="490" name="Oval 489"/>
          <p:cNvSpPr/>
          <p:nvPr/>
        </p:nvSpPr>
        <p:spPr>
          <a:xfrm>
            <a:off x="2382482" y="4358706"/>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5</a:t>
            </a:r>
          </a:p>
        </p:txBody>
      </p:sp>
      <p:sp>
        <p:nvSpPr>
          <p:cNvPr id="491" name="Oval 490"/>
          <p:cNvSpPr/>
          <p:nvPr/>
        </p:nvSpPr>
        <p:spPr>
          <a:xfrm>
            <a:off x="1461680" y="4339271"/>
            <a:ext cx="536268" cy="280657"/>
          </a:xfrm>
          <a:prstGeom prst="ellipse">
            <a:avLst/>
          </a:prstGeom>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M</a:t>
            </a:r>
            <a:r>
              <a:rPr kumimoji="0" lang="en-US" sz="1200" b="1" i="0" u="none" strike="noStrike" kern="0" cap="none" spc="0" normalizeH="0" baseline="-25000" noProof="0" dirty="0">
                <a:ln>
                  <a:noFill/>
                </a:ln>
                <a:solidFill>
                  <a:sysClr val="windowText" lastClr="000000"/>
                </a:solidFill>
                <a:effectLst>
                  <a:outerShdw blurRad="38100" dist="38100" dir="2700000" algn="tl">
                    <a:srgbClr val="000000">
                      <a:alpha val="43137"/>
                    </a:srgbClr>
                  </a:outerShdw>
                </a:effectLst>
                <a:uLnTx/>
                <a:uFillTx/>
              </a:rPr>
              <a:t>4</a:t>
            </a:r>
          </a:p>
        </p:txBody>
      </p:sp>
    </p:spTree>
    <p:extLst>
      <p:ext uri="{BB962C8B-B14F-4D97-AF65-F5344CB8AC3E}">
        <p14:creationId xmlns:p14="http://schemas.microsoft.com/office/powerpoint/2010/main" val="4031812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66860" y="228600"/>
            <a:ext cx="8977139" cy="697244"/>
          </a:xfrm>
        </p:spPr>
        <p:txBody>
          <a:bodyPr/>
          <a:lstStyle/>
          <a:p>
            <a:r>
              <a:rPr lang="en-US" sz="3400" dirty="0"/>
              <a:t>Broadband Assured Services Stakeholder Impact</a:t>
            </a:r>
          </a:p>
        </p:txBody>
      </p:sp>
      <p:graphicFrame>
        <p:nvGraphicFramePr>
          <p:cNvPr id="5" name="Table 4"/>
          <p:cNvGraphicFramePr>
            <a:graphicFrameLocks noGrp="1"/>
          </p:cNvGraphicFramePr>
          <p:nvPr>
            <p:extLst>
              <p:ext uri="{D42A27DB-BD31-4B8C-83A1-F6EECF244321}">
                <p14:modId xmlns:p14="http://schemas.microsoft.com/office/powerpoint/2010/main" val="2299058121"/>
              </p:ext>
            </p:extLst>
          </p:nvPr>
        </p:nvGraphicFramePr>
        <p:xfrm>
          <a:off x="352672" y="1399650"/>
          <a:ext cx="8605514" cy="5138924"/>
        </p:xfrm>
        <a:graphic>
          <a:graphicData uri="http://schemas.openxmlformats.org/drawingml/2006/table">
            <a:tbl>
              <a:tblPr firstRow="1" bandRow="1">
                <a:tableStyleId>{0505E3EF-67EA-436B-97B2-0124C06EBD24}</a:tableStyleId>
              </a:tblPr>
              <a:tblGrid>
                <a:gridCol w="1858616">
                  <a:extLst>
                    <a:ext uri="{9D8B030D-6E8A-4147-A177-3AD203B41FA5}">
                      <a16:colId xmlns:a16="http://schemas.microsoft.com/office/drawing/2014/main" val="20000"/>
                    </a:ext>
                  </a:extLst>
                </a:gridCol>
                <a:gridCol w="6746898">
                  <a:extLst>
                    <a:ext uri="{9D8B030D-6E8A-4147-A177-3AD203B41FA5}">
                      <a16:colId xmlns:a16="http://schemas.microsoft.com/office/drawing/2014/main" val="20002"/>
                    </a:ext>
                  </a:extLst>
                </a:gridCol>
              </a:tblGrid>
              <a:tr h="236567">
                <a:tc>
                  <a:txBody>
                    <a:bodyPr/>
                    <a:lstStyle>
                      <a:lvl1pPr marL="0" algn="l" defTabSz="1218347" rtl="0" eaLnBrk="1" latinLnBrk="0" hangingPunct="1">
                        <a:defRPr sz="2400" b="1" kern="1200">
                          <a:solidFill>
                            <a:schemeClr val="lt1"/>
                          </a:solidFill>
                          <a:latin typeface="Arial"/>
                        </a:defRPr>
                      </a:lvl1pPr>
                      <a:lvl2pPr marL="609173" algn="l" defTabSz="1218347" rtl="0" eaLnBrk="1" latinLnBrk="0" hangingPunct="1">
                        <a:defRPr sz="2400" b="1" kern="1200">
                          <a:solidFill>
                            <a:schemeClr val="lt1"/>
                          </a:solidFill>
                          <a:latin typeface="Arial"/>
                        </a:defRPr>
                      </a:lvl2pPr>
                      <a:lvl3pPr marL="1218347" algn="l" defTabSz="1218347" rtl="0" eaLnBrk="1" latinLnBrk="0" hangingPunct="1">
                        <a:defRPr sz="2400" b="1" kern="1200">
                          <a:solidFill>
                            <a:schemeClr val="lt1"/>
                          </a:solidFill>
                          <a:latin typeface="Arial"/>
                        </a:defRPr>
                      </a:lvl3pPr>
                      <a:lvl4pPr marL="1827520" algn="l" defTabSz="1218347" rtl="0" eaLnBrk="1" latinLnBrk="0" hangingPunct="1">
                        <a:defRPr sz="2400" b="1" kern="1200">
                          <a:solidFill>
                            <a:schemeClr val="lt1"/>
                          </a:solidFill>
                          <a:latin typeface="Arial"/>
                        </a:defRPr>
                      </a:lvl4pPr>
                      <a:lvl5pPr marL="2436693" algn="l" defTabSz="1218347" rtl="0" eaLnBrk="1" latinLnBrk="0" hangingPunct="1">
                        <a:defRPr sz="2400" b="1" kern="1200">
                          <a:solidFill>
                            <a:schemeClr val="lt1"/>
                          </a:solidFill>
                          <a:latin typeface="Arial"/>
                        </a:defRPr>
                      </a:lvl5pPr>
                      <a:lvl6pPr marL="3045866" algn="l" defTabSz="1218347" rtl="0" eaLnBrk="1" latinLnBrk="0" hangingPunct="1">
                        <a:defRPr sz="2400" b="1" kern="1200">
                          <a:solidFill>
                            <a:schemeClr val="lt1"/>
                          </a:solidFill>
                          <a:latin typeface="Arial"/>
                        </a:defRPr>
                      </a:lvl6pPr>
                      <a:lvl7pPr marL="3655040" algn="l" defTabSz="1218347" rtl="0" eaLnBrk="1" latinLnBrk="0" hangingPunct="1">
                        <a:defRPr sz="2400" b="1" kern="1200">
                          <a:solidFill>
                            <a:schemeClr val="lt1"/>
                          </a:solidFill>
                          <a:latin typeface="Arial"/>
                        </a:defRPr>
                      </a:lvl7pPr>
                      <a:lvl8pPr marL="4264213" algn="l" defTabSz="1218347" rtl="0" eaLnBrk="1" latinLnBrk="0" hangingPunct="1">
                        <a:defRPr sz="2400" b="1" kern="1200">
                          <a:solidFill>
                            <a:schemeClr val="lt1"/>
                          </a:solidFill>
                          <a:latin typeface="Arial"/>
                        </a:defRPr>
                      </a:lvl8pPr>
                      <a:lvl9pPr marL="4873386" algn="l" defTabSz="1218347" rtl="0" eaLnBrk="1" latinLnBrk="0" hangingPunct="1">
                        <a:defRPr sz="2400" b="1" kern="1200">
                          <a:solidFill>
                            <a:schemeClr val="lt1"/>
                          </a:solidFill>
                          <a:latin typeface="Arial"/>
                        </a:defRPr>
                      </a:lvl9pPr>
                    </a:lstStyle>
                    <a:p>
                      <a:pPr marL="0" algn="l" defTabSz="1218347" rtl="0" eaLnBrk="1" latinLnBrk="0" hangingPunct="1"/>
                      <a:r>
                        <a:rPr lang="en-US" sz="1800" b="1" kern="1200" dirty="0">
                          <a:solidFill>
                            <a:srgbClr val="00703C"/>
                          </a:solidFill>
                          <a:latin typeface="+mn-lt"/>
                          <a:ea typeface="+mn-ea"/>
                          <a:cs typeface="+mn-cs"/>
                        </a:rPr>
                        <a:t>Stakeholder</a:t>
                      </a:r>
                    </a:p>
                  </a:txBody>
                  <a:tcPr marT="34326" marB="34326">
                    <a:solidFill>
                      <a:srgbClr val="7BC043">
                        <a:alpha val="76078"/>
                      </a:srgbClr>
                    </a:solidFill>
                  </a:tcPr>
                </a:tc>
                <a:tc>
                  <a:txBody>
                    <a:bodyPr/>
                    <a:lstStyle>
                      <a:lvl1pPr marL="0" algn="l" defTabSz="1218347" rtl="0" eaLnBrk="1" latinLnBrk="0" hangingPunct="1">
                        <a:defRPr sz="2400" b="1" kern="1200">
                          <a:solidFill>
                            <a:schemeClr val="lt1"/>
                          </a:solidFill>
                          <a:latin typeface="Arial"/>
                        </a:defRPr>
                      </a:lvl1pPr>
                      <a:lvl2pPr marL="609173" algn="l" defTabSz="1218347" rtl="0" eaLnBrk="1" latinLnBrk="0" hangingPunct="1">
                        <a:defRPr sz="2400" b="1" kern="1200">
                          <a:solidFill>
                            <a:schemeClr val="lt1"/>
                          </a:solidFill>
                          <a:latin typeface="Arial"/>
                        </a:defRPr>
                      </a:lvl2pPr>
                      <a:lvl3pPr marL="1218347" algn="l" defTabSz="1218347" rtl="0" eaLnBrk="1" latinLnBrk="0" hangingPunct="1">
                        <a:defRPr sz="2400" b="1" kern="1200">
                          <a:solidFill>
                            <a:schemeClr val="lt1"/>
                          </a:solidFill>
                          <a:latin typeface="Arial"/>
                        </a:defRPr>
                      </a:lvl3pPr>
                      <a:lvl4pPr marL="1827520" algn="l" defTabSz="1218347" rtl="0" eaLnBrk="1" latinLnBrk="0" hangingPunct="1">
                        <a:defRPr sz="2400" b="1" kern="1200">
                          <a:solidFill>
                            <a:schemeClr val="lt1"/>
                          </a:solidFill>
                          <a:latin typeface="Arial"/>
                        </a:defRPr>
                      </a:lvl4pPr>
                      <a:lvl5pPr marL="2436693" algn="l" defTabSz="1218347" rtl="0" eaLnBrk="1" latinLnBrk="0" hangingPunct="1">
                        <a:defRPr sz="2400" b="1" kern="1200">
                          <a:solidFill>
                            <a:schemeClr val="lt1"/>
                          </a:solidFill>
                          <a:latin typeface="Arial"/>
                        </a:defRPr>
                      </a:lvl5pPr>
                      <a:lvl6pPr marL="3045866" algn="l" defTabSz="1218347" rtl="0" eaLnBrk="1" latinLnBrk="0" hangingPunct="1">
                        <a:defRPr sz="2400" b="1" kern="1200">
                          <a:solidFill>
                            <a:schemeClr val="lt1"/>
                          </a:solidFill>
                          <a:latin typeface="Arial"/>
                        </a:defRPr>
                      </a:lvl6pPr>
                      <a:lvl7pPr marL="3655040" algn="l" defTabSz="1218347" rtl="0" eaLnBrk="1" latinLnBrk="0" hangingPunct="1">
                        <a:defRPr sz="2400" b="1" kern="1200">
                          <a:solidFill>
                            <a:schemeClr val="lt1"/>
                          </a:solidFill>
                          <a:latin typeface="Arial"/>
                        </a:defRPr>
                      </a:lvl7pPr>
                      <a:lvl8pPr marL="4264213" algn="l" defTabSz="1218347" rtl="0" eaLnBrk="1" latinLnBrk="0" hangingPunct="1">
                        <a:defRPr sz="2400" b="1" kern="1200">
                          <a:solidFill>
                            <a:schemeClr val="lt1"/>
                          </a:solidFill>
                          <a:latin typeface="Arial"/>
                        </a:defRPr>
                      </a:lvl8pPr>
                      <a:lvl9pPr marL="4873386" algn="l" defTabSz="1218347" rtl="0" eaLnBrk="1" latinLnBrk="0" hangingPunct="1">
                        <a:defRPr sz="2400" b="1" kern="1200">
                          <a:solidFill>
                            <a:schemeClr val="lt1"/>
                          </a:solidFill>
                          <a:latin typeface="Arial"/>
                        </a:defRPr>
                      </a:lvl9pPr>
                    </a:lstStyle>
                    <a:p>
                      <a:pPr marL="0" algn="l" defTabSz="1218347" rtl="0" eaLnBrk="1" latinLnBrk="0" hangingPunct="1"/>
                      <a:r>
                        <a:rPr lang="en-US" sz="1800" b="1" kern="1200" dirty="0">
                          <a:solidFill>
                            <a:srgbClr val="00703C"/>
                          </a:solidFill>
                          <a:latin typeface="+mn-lt"/>
                          <a:ea typeface="+mn-ea"/>
                          <a:cs typeface="+mn-cs"/>
                        </a:rPr>
                        <a:t>Impact</a:t>
                      </a:r>
                    </a:p>
                  </a:txBody>
                  <a:tcPr marT="34326" marB="34326">
                    <a:solidFill>
                      <a:srgbClr val="7BC043">
                        <a:alpha val="76078"/>
                      </a:srgbClr>
                    </a:solidFill>
                  </a:tcPr>
                </a:tc>
                <a:extLst>
                  <a:ext uri="{0D108BD9-81ED-4DB2-BD59-A6C34878D82A}">
                    <a16:rowId xmlns:a16="http://schemas.microsoft.com/office/drawing/2014/main" val="10000"/>
                  </a:ext>
                </a:extLst>
              </a:tr>
              <a:tr h="674940">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a:lnSpc>
                          <a:spcPct val="100000"/>
                        </a:lnSpc>
                        <a:spcBef>
                          <a:spcPts val="0"/>
                        </a:spcBef>
                        <a:spcAft>
                          <a:spcPts val="200"/>
                        </a:spcAft>
                      </a:pPr>
                      <a:r>
                        <a:rPr lang="en-US" sz="1400" dirty="0">
                          <a:latin typeface="+mn-lt"/>
                        </a:rPr>
                        <a:t>For End Users</a:t>
                      </a:r>
                      <a:endParaRPr lang="en-US" sz="1400" dirty="0">
                        <a:solidFill>
                          <a:srgbClr val="000000"/>
                        </a:solidFill>
                        <a:latin typeface="+mn-lt"/>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indent="-285750">
                        <a:lnSpc>
                          <a:spcPct val="100000"/>
                        </a:lnSpc>
                        <a:spcBef>
                          <a:spcPts val="0"/>
                        </a:spcBef>
                        <a:spcAft>
                          <a:spcPts val="200"/>
                        </a:spcAft>
                        <a:buFont typeface="Arial" panose="020B0604020202020204" pitchFamily="34" charset="0"/>
                        <a:buChar char="•"/>
                      </a:pPr>
                      <a:r>
                        <a:rPr lang="en-US" sz="1400" dirty="0">
                          <a:latin typeface="+mn-lt"/>
                        </a:rPr>
                        <a:t>Assured, Secure services that can really be depended upon</a:t>
                      </a:r>
                    </a:p>
                    <a:p>
                      <a:pPr marL="285750" indent="-285750">
                        <a:lnSpc>
                          <a:spcPct val="100000"/>
                        </a:lnSpc>
                        <a:spcBef>
                          <a:spcPts val="0"/>
                        </a:spcBef>
                        <a:spcAft>
                          <a:spcPts val="200"/>
                        </a:spcAft>
                        <a:buFont typeface="Arial" panose="020B0604020202020204" pitchFamily="34" charset="0"/>
                        <a:buChar char="•"/>
                      </a:pPr>
                      <a:r>
                        <a:rPr lang="en-US" sz="1400" baseline="0" dirty="0">
                          <a:latin typeface="+mn-lt"/>
                        </a:rPr>
                        <a:t>Dynamic Agile </a:t>
                      </a:r>
                      <a:r>
                        <a:rPr lang="en-US" sz="1400" kern="1200" baseline="0" dirty="0">
                          <a:solidFill>
                            <a:schemeClr val="dk1"/>
                          </a:solidFill>
                          <a:latin typeface="+mn-lt"/>
                          <a:ea typeface="+mn-ea"/>
                          <a:cs typeface="+mn-cs"/>
                        </a:rPr>
                        <a:t>Service provisioning</a:t>
                      </a:r>
                    </a:p>
                    <a:p>
                      <a:pPr marL="285750" marR="0" indent="-285750" algn="l" defTabSz="1218347"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dirty="0">
                          <a:latin typeface="+mn-lt"/>
                        </a:rPr>
                        <a:t>Leverages ultrafast</a:t>
                      </a:r>
                      <a:r>
                        <a:rPr lang="en-US" sz="1400" baseline="0" dirty="0">
                          <a:latin typeface="+mn-lt"/>
                        </a:rPr>
                        <a:t> Speeds, QoE, IoT, Responsive, dependable</a:t>
                      </a:r>
                    </a:p>
                    <a:p>
                      <a:pPr marL="285750" marR="0" indent="-285750" algn="l" defTabSz="1218347"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Appstore-like buy and bill simplicity</a:t>
                      </a:r>
                      <a:endParaRPr lang="en-US" sz="1400" baseline="0" dirty="0">
                        <a:solidFill>
                          <a:srgbClr val="000000"/>
                        </a:solidFill>
                        <a:latin typeface="+mn-lt"/>
                      </a:endParaRPr>
                    </a:p>
                  </a:txBody>
                  <a:tcPr marT="34326" marB="34326"/>
                </a:tc>
                <a:extLst>
                  <a:ext uri="{0D108BD9-81ED-4DB2-BD59-A6C34878D82A}">
                    <a16:rowId xmlns:a16="http://schemas.microsoft.com/office/drawing/2014/main" val="10001"/>
                  </a:ext>
                </a:extLst>
              </a:tr>
              <a:tr h="997788">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a:lnSpc>
                          <a:spcPct val="100000"/>
                        </a:lnSpc>
                        <a:spcBef>
                          <a:spcPts val="0"/>
                        </a:spcBef>
                        <a:spcAft>
                          <a:spcPts val="200"/>
                        </a:spcAft>
                      </a:pPr>
                      <a:r>
                        <a:rPr lang="en-US" sz="1400" dirty="0">
                          <a:latin typeface="+mn-lt"/>
                        </a:rPr>
                        <a:t>For Operators</a:t>
                      </a:r>
                      <a:endParaRPr lang="en-US" sz="1400" dirty="0">
                        <a:solidFill>
                          <a:srgbClr val="000000"/>
                        </a:solidFill>
                        <a:latin typeface="+mn-lt"/>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dirty="0">
                          <a:latin typeface="+mn-lt"/>
                        </a:rPr>
                        <a:t>New valuable</a:t>
                      </a:r>
                      <a:r>
                        <a:rPr lang="en-US" sz="1400" baseline="0" dirty="0">
                          <a:latin typeface="+mn-lt"/>
                        </a:rPr>
                        <a:t> network and CPE services that are easy to buy and bill</a:t>
                      </a:r>
                    </a:p>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Expanded reach with high speed </a:t>
                      </a:r>
                    </a:p>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New services and partnerships with application providers</a:t>
                      </a:r>
                    </a:p>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Unlock existing bandwidth</a:t>
                      </a:r>
                    </a:p>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Aligns with SDN/NFV strategies especially distributed databases</a:t>
                      </a:r>
                    </a:p>
                    <a:p>
                      <a:pPr marL="285750" marR="0" indent="-285750" algn="l" defTabSz="914400" rtl="0" eaLnBrk="1" fontAlgn="auto" latinLnBrk="0" hangingPunct="1">
                        <a:lnSpc>
                          <a:spcPct val="100000"/>
                        </a:lnSpc>
                        <a:spcBef>
                          <a:spcPts val="0"/>
                        </a:spcBef>
                        <a:spcAft>
                          <a:spcPts val="200"/>
                        </a:spcAft>
                        <a:buClrTx/>
                        <a:buSzTx/>
                        <a:buFont typeface="Arial" panose="020B0604020202020204" pitchFamily="34" charset="0"/>
                        <a:buChar char="•"/>
                        <a:tabLst/>
                        <a:defRPr/>
                      </a:pPr>
                      <a:r>
                        <a:rPr lang="en-US" sz="1400" baseline="0" dirty="0">
                          <a:latin typeface="+mn-lt"/>
                        </a:rPr>
                        <a:t>Opens up new services market</a:t>
                      </a:r>
                      <a:endParaRPr lang="en-US" sz="1400" baseline="0" dirty="0">
                        <a:solidFill>
                          <a:srgbClr val="000000"/>
                        </a:solidFill>
                        <a:latin typeface="+mn-lt"/>
                      </a:endParaRPr>
                    </a:p>
                  </a:txBody>
                  <a:tcPr marT="34326" marB="34326"/>
                </a:tc>
                <a:extLst>
                  <a:ext uri="{0D108BD9-81ED-4DB2-BD59-A6C34878D82A}">
                    <a16:rowId xmlns:a16="http://schemas.microsoft.com/office/drawing/2014/main" val="10002"/>
                  </a:ext>
                </a:extLst>
              </a:tr>
              <a:tr h="513515">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a:lnSpc>
                          <a:spcPct val="100000"/>
                        </a:lnSpc>
                        <a:spcBef>
                          <a:spcPts val="0"/>
                        </a:spcBef>
                        <a:spcAft>
                          <a:spcPts val="200"/>
                        </a:spcAft>
                      </a:pPr>
                      <a:r>
                        <a:rPr lang="en-US" sz="1400" dirty="0">
                          <a:latin typeface="+mn-lt"/>
                        </a:rPr>
                        <a:t>Application Providers</a:t>
                      </a:r>
                      <a:endParaRPr lang="en-US" sz="1400" dirty="0">
                        <a:solidFill>
                          <a:srgbClr val="000000"/>
                        </a:solidFill>
                        <a:latin typeface="+mn-lt"/>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indent="-285750">
                        <a:lnSpc>
                          <a:spcPct val="100000"/>
                        </a:lnSpc>
                        <a:spcBef>
                          <a:spcPts val="0"/>
                        </a:spcBef>
                        <a:spcAft>
                          <a:spcPts val="200"/>
                        </a:spcAft>
                        <a:buFont typeface="Arial" panose="020B0604020202020204" pitchFamily="34" charset="0"/>
                        <a:buChar char="•"/>
                      </a:pPr>
                      <a:r>
                        <a:rPr lang="en-US" sz="1400" dirty="0">
                          <a:latin typeface="+mn-lt"/>
                        </a:rPr>
                        <a:t>New valuable</a:t>
                      </a:r>
                      <a:r>
                        <a:rPr lang="en-US" sz="1400" baseline="0" dirty="0">
                          <a:latin typeface="+mn-lt"/>
                        </a:rPr>
                        <a:t> Services</a:t>
                      </a:r>
                    </a:p>
                    <a:p>
                      <a:pPr marL="285750" indent="-285750">
                        <a:lnSpc>
                          <a:spcPct val="100000"/>
                        </a:lnSpc>
                        <a:spcBef>
                          <a:spcPts val="0"/>
                        </a:spcBef>
                        <a:spcAft>
                          <a:spcPts val="200"/>
                        </a:spcAft>
                        <a:buFont typeface="Arial" panose="020B0604020202020204" pitchFamily="34" charset="0"/>
                        <a:buChar char="•"/>
                      </a:pPr>
                      <a:r>
                        <a:rPr lang="en-US" sz="1400" baseline="0" dirty="0">
                          <a:latin typeface="+mn-lt"/>
                        </a:rPr>
                        <a:t>Robust Integrated Solutions</a:t>
                      </a:r>
                    </a:p>
                    <a:p>
                      <a:pPr marL="285750" indent="-285750">
                        <a:lnSpc>
                          <a:spcPct val="100000"/>
                        </a:lnSpc>
                        <a:spcBef>
                          <a:spcPts val="0"/>
                        </a:spcBef>
                        <a:spcAft>
                          <a:spcPts val="200"/>
                        </a:spcAft>
                        <a:buFont typeface="Arial" panose="020B0604020202020204" pitchFamily="34" charset="0"/>
                        <a:buChar char="•"/>
                      </a:pPr>
                      <a:r>
                        <a:rPr lang="en-US" sz="1400" baseline="0" dirty="0">
                          <a:latin typeface="+mn-lt"/>
                        </a:rPr>
                        <a:t>Access to new customers via new service provider partnerships</a:t>
                      </a:r>
                      <a:endParaRPr lang="en-US" sz="1400" dirty="0">
                        <a:solidFill>
                          <a:srgbClr val="000000"/>
                        </a:solidFill>
                        <a:latin typeface="+mn-lt"/>
                      </a:endParaRPr>
                    </a:p>
                  </a:txBody>
                  <a:tcPr marT="34326" marB="34326"/>
                </a:tc>
                <a:extLst>
                  <a:ext uri="{0D108BD9-81ED-4DB2-BD59-A6C34878D82A}">
                    <a16:rowId xmlns:a16="http://schemas.microsoft.com/office/drawing/2014/main" val="10003"/>
                  </a:ext>
                </a:extLst>
              </a:tr>
              <a:tr h="513515">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a:lnSpc>
                          <a:spcPct val="100000"/>
                        </a:lnSpc>
                        <a:spcBef>
                          <a:spcPts val="0"/>
                        </a:spcBef>
                        <a:spcAft>
                          <a:spcPts val="200"/>
                        </a:spcAft>
                      </a:pPr>
                      <a:r>
                        <a:rPr lang="en-US" sz="1400" dirty="0">
                          <a:latin typeface="+mn-lt"/>
                        </a:rPr>
                        <a:t>Equipment Manufacturers</a:t>
                      </a:r>
                      <a:endParaRPr lang="en-US" sz="1400" dirty="0">
                        <a:solidFill>
                          <a:srgbClr val="000000"/>
                        </a:solidFill>
                        <a:latin typeface="+mn-lt"/>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indent="-285750">
                        <a:lnSpc>
                          <a:spcPct val="100000"/>
                        </a:lnSpc>
                        <a:spcBef>
                          <a:spcPts val="0"/>
                        </a:spcBef>
                        <a:spcAft>
                          <a:spcPts val="200"/>
                        </a:spcAft>
                        <a:buFont typeface="Arial" panose="020B0604020202020204" pitchFamily="34" charset="0"/>
                        <a:buChar char="•"/>
                      </a:pPr>
                      <a:r>
                        <a:rPr lang="en-US" sz="1400" dirty="0">
                          <a:latin typeface="+mn-lt"/>
                        </a:rPr>
                        <a:t>New</a:t>
                      </a:r>
                      <a:r>
                        <a:rPr lang="en-US" sz="1400" baseline="0" dirty="0">
                          <a:latin typeface="+mn-lt"/>
                        </a:rPr>
                        <a:t> areas of the market influence to sell upgraded products and services </a:t>
                      </a:r>
                    </a:p>
                    <a:p>
                      <a:pPr marL="285750" indent="-285750">
                        <a:lnSpc>
                          <a:spcPct val="100000"/>
                        </a:lnSpc>
                        <a:spcBef>
                          <a:spcPts val="0"/>
                        </a:spcBef>
                        <a:spcAft>
                          <a:spcPts val="200"/>
                        </a:spcAft>
                        <a:buFont typeface="Arial" panose="020B0604020202020204" pitchFamily="34" charset="0"/>
                        <a:buChar char="•"/>
                      </a:pPr>
                      <a:r>
                        <a:rPr lang="en-US" sz="1400" baseline="0" dirty="0">
                          <a:latin typeface="+mn-lt"/>
                        </a:rPr>
                        <a:t>Enhances NFV/SDN value proposition</a:t>
                      </a:r>
                    </a:p>
                    <a:p>
                      <a:pPr marL="285750" indent="-285750">
                        <a:lnSpc>
                          <a:spcPct val="100000"/>
                        </a:lnSpc>
                        <a:spcBef>
                          <a:spcPts val="0"/>
                        </a:spcBef>
                        <a:spcAft>
                          <a:spcPts val="200"/>
                        </a:spcAft>
                        <a:buFont typeface="Arial" panose="020B0604020202020204" pitchFamily="34" charset="0"/>
                        <a:buChar char="•"/>
                      </a:pPr>
                      <a:r>
                        <a:rPr lang="en-US" sz="1400" baseline="0" dirty="0">
                          <a:latin typeface="+mn-lt"/>
                        </a:rPr>
                        <a:t>Rejuvenates the Broadband space</a:t>
                      </a:r>
                      <a:endParaRPr lang="en-US" sz="1400" baseline="0" dirty="0">
                        <a:solidFill>
                          <a:srgbClr val="000000"/>
                        </a:solidFill>
                        <a:latin typeface="+mn-lt"/>
                      </a:endParaRPr>
                    </a:p>
                  </a:txBody>
                  <a:tcPr marT="34326" marB="34326"/>
                </a:tc>
                <a:extLst>
                  <a:ext uri="{0D108BD9-81ED-4DB2-BD59-A6C34878D82A}">
                    <a16:rowId xmlns:a16="http://schemas.microsoft.com/office/drawing/2014/main" val="10004"/>
                  </a:ext>
                </a:extLst>
              </a:tr>
              <a:tr h="352091">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0" algn="l" defTabSz="1218347" rtl="0" eaLnBrk="1" latinLnBrk="0" hangingPunct="1">
                        <a:lnSpc>
                          <a:spcPct val="100000"/>
                        </a:lnSpc>
                        <a:spcBef>
                          <a:spcPts val="0"/>
                        </a:spcBef>
                        <a:spcAft>
                          <a:spcPts val="200"/>
                        </a:spcAft>
                      </a:pPr>
                      <a:r>
                        <a:rPr lang="en-US" sz="1400" kern="1200" dirty="0">
                          <a:latin typeface="+mn-lt"/>
                        </a:rPr>
                        <a:t>Systems Integrators</a:t>
                      </a:r>
                      <a:endParaRPr lang="en-US" sz="1400" kern="1200" dirty="0">
                        <a:solidFill>
                          <a:srgbClr val="000000"/>
                        </a:solidFill>
                        <a:latin typeface="+mn-lt"/>
                        <a:ea typeface="+mn-ea"/>
                        <a:cs typeface="+mn-cs"/>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indent="-285750" algn="l" defTabSz="1218347" rtl="0" eaLnBrk="1" latinLnBrk="0" hangingPunct="1">
                        <a:lnSpc>
                          <a:spcPct val="100000"/>
                        </a:lnSpc>
                        <a:spcBef>
                          <a:spcPts val="0"/>
                        </a:spcBef>
                        <a:spcAft>
                          <a:spcPts val="200"/>
                        </a:spcAft>
                        <a:buFont typeface="Arial" panose="020B0604020202020204" pitchFamily="34" charset="0"/>
                        <a:buChar char="•"/>
                      </a:pPr>
                      <a:r>
                        <a:rPr lang="en-US" sz="1400" kern="1200" dirty="0">
                          <a:latin typeface="+mn-lt"/>
                        </a:rPr>
                        <a:t>Potential larger roles scalable to new customers</a:t>
                      </a:r>
                    </a:p>
                    <a:p>
                      <a:pPr marL="285750" indent="-285750" algn="l" defTabSz="1218347" rtl="0" eaLnBrk="1" latinLnBrk="0" hangingPunct="1">
                        <a:lnSpc>
                          <a:spcPct val="100000"/>
                        </a:lnSpc>
                        <a:spcBef>
                          <a:spcPts val="0"/>
                        </a:spcBef>
                        <a:spcAft>
                          <a:spcPts val="200"/>
                        </a:spcAft>
                        <a:buFont typeface="Arial" panose="020B0604020202020204" pitchFamily="34" charset="0"/>
                        <a:buChar char="•"/>
                      </a:pPr>
                      <a:r>
                        <a:rPr lang="en-US" sz="1400" kern="1200" dirty="0">
                          <a:latin typeface="+mn-lt"/>
                        </a:rPr>
                        <a:t>Creates the opportunity to outsource new service ecosystems</a:t>
                      </a:r>
                      <a:endParaRPr lang="en-US" sz="1400" kern="1200" dirty="0">
                        <a:solidFill>
                          <a:srgbClr val="000000"/>
                        </a:solidFill>
                        <a:latin typeface="+mn-lt"/>
                        <a:ea typeface="+mn-ea"/>
                        <a:cs typeface="+mn-cs"/>
                      </a:endParaRPr>
                    </a:p>
                  </a:txBody>
                  <a:tcPr marT="34326" marB="34326"/>
                </a:tc>
                <a:extLst>
                  <a:ext uri="{0D108BD9-81ED-4DB2-BD59-A6C34878D82A}">
                    <a16:rowId xmlns:a16="http://schemas.microsoft.com/office/drawing/2014/main" val="10005"/>
                  </a:ext>
                </a:extLst>
              </a:tr>
              <a:tr h="211925">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0" algn="l" defTabSz="1218347" rtl="0" eaLnBrk="1" latinLnBrk="0" hangingPunct="1">
                        <a:lnSpc>
                          <a:spcPct val="100000"/>
                        </a:lnSpc>
                        <a:spcBef>
                          <a:spcPts val="0"/>
                        </a:spcBef>
                        <a:spcAft>
                          <a:spcPts val="200"/>
                        </a:spcAft>
                      </a:pPr>
                      <a:r>
                        <a:rPr lang="en-US" sz="1400" kern="1200" dirty="0">
                          <a:latin typeface="+mn-lt"/>
                        </a:rPr>
                        <a:t>All Providers</a:t>
                      </a:r>
                      <a:endParaRPr lang="en-US" sz="1400" kern="1200" dirty="0">
                        <a:solidFill>
                          <a:srgbClr val="000000"/>
                        </a:solidFill>
                        <a:latin typeface="+mn-lt"/>
                        <a:ea typeface="+mn-ea"/>
                        <a:cs typeface="+mn-cs"/>
                      </a:endParaRPr>
                    </a:p>
                  </a:txBody>
                  <a:tcPr marT="34326" marB="34326"/>
                </a:tc>
                <a:tc>
                  <a:txBody>
                    <a:bodyPr/>
                    <a:lstStyle>
                      <a:lvl1pPr marL="0" algn="l" defTabSz="1218347" rtl="0" eaLnBrk="1" latinLnBrk="0" hangingPunct="1">
                        <a:defRPr sz="2400" kern="1200">
                          <a:solidFill>
                            <a:schemeClr val="dk1"/>
                          </a:solidFill>
                          <a:latin typeface="Arial"/>
                        </a:defRPr>
                      </a:lvl1pPr>
                      <a:lvl2pPr marL="609173" algn="l" defTabSz="1218347" rtl="0" eaLnBrk="1" latinLnBrk="0" hangingPunct="1">
                        <a:defRPr sz="2400" kern="1200">
                          <a:solidFill>
                            <a:schemeClr val="dk1"/>
                          </a:solidFill>
                          <a:latin typeface="Arial"/>
                        </a:defRPr>
                      </a:lvl2pPr>
                      <a:lvl3pPr marL="1218347" algn="l" defTabSz="1218347" rtl="0" eaLnBrk="1" latinLnBrk="0" hangingPunct="1">
                        <a:defRPr sz="2400" kern="1200">
                          <a:solidFill>
                            <a:schemeClr val="dk1"/>
                          </a:solidFill>
                          <a:latin typeface="Arial"/>
                        </a:defRPr>
                      </a:lvl3pPr>
                      <a:lvl4pPr marL="1827520" algn="l" defTabSz="1218347" rtl="0" eaLnBrk="1" latinLnBrk="0" hangingPunct="1">
                        <a:defRPr sz="2400" kern="1200">
                          <a:solidFill>
                            <a:schemeClr val="dk1"/>
                          </a:solidFill>
                          <a:latin typeface="Arial"/>
                        </a:defRPr>
                      </a:lvl4pPr>
                      <a:lvl5pPr marL="2436693" algn="l" defTabSz="1218347" rtl="0" eaLnBrk="1" latinLnBrk="0" hangingPunct="1">
                        <a:defRPr sz="2400" kern="1200">
                          <a:solidFill>
                            <a:schemeClr val="dk1"/>
                          </a:solidFill>
                          <a:latin typeface="Arial"/>
                        </a:defRPr>
                      </a:lvl5pPr>
                      <a:lvl6pPr marL="3045866" algn="l" defTabSz="1218347" rtl="0" eaLnBrk="1" latinLnBrk="0" hangingPunct="1">
                        <a:defRPr sz="2400" kern="1200">
                          <a:solidFill>
                            <a:schemeClr val="dk1"/>
                          </a:solidFill>
                          <a:latin typeface="Arial"/>
                        </a:defRPr>
                      </a:lvl6pPr>
                      <a:lvl7pPr marL="3655040" algn="l" defTabSz="1218347" rtl="0" eaLnBrk="1" latinLnBrk="0" hangingPunct="1">
                        <a:defRPr sz="2400" kern="1200">
                          <a:solidFill>
                            <a:schemeClr val="dk1"/>
                          </a:solidFill>
                          <a:latin typeface="Arial"/>
                        </a:defRPr>
                      </a:lvl7pPr>
                      <a:lvl8pPr marL="4264213" algn="l" defTabSz="1218347" rtl="0" eaLnBrk="1" latinLnBrk="0" hangingPunct="1">
                        <a:defRPr sz="2400" kern="1200">
                          <a:solidFill>
                            <a:schemeClr val="dk1"/>
                          </a:solidFill>
                          <a:latin typeface="Arial"/>
                        </a:defRPr>
                      </a:lvl8pPr>
                      <a:lvl9pPr marL="4873386" algn="l" defTabSz="1218347" rtl="0" eaLnBrk="1" latinLnBrk="0" hangingPunct="1">
                        <a:defRPr sz="2400" kern="1200">
                          <a:solidFill>
                            <a:schemeClr val="dk1"/>
                          </a:solidFill>
                          <a:latin typeface="Arial"/>
                        </a:defRPr>
                      </a:lvl9pPr>
                    </a:lstStyle>
                    <a:p>
                      <a:pPr marL="285750" indent="-285750" algn="l" defTabSz="1218347" rtl="0" eaLnBrk="1" latinLnBrk="0" hangingPunct="1">
                        <a:lnSpc>
                          <a:spcPct val="100000"/>
                        </a:lnSpc>
                        <a:spcBef>
                          <a:spcPts val="0"/>
                        </a:spcBef>
                        <a:spcAft>
                          <a:spcPts val="200"/>
                        </a:spcAft>
                        <a:buFont typeface="Arial" panose="020B0604020202020204" pitchFamily="34" charset="0"/>
                        <a:buChar char="•"/>
                      </a:pPr>
                      <a:r>
                        <a:rPr lang="en-US" sz="1400" kern="1200" dirty="0">
                          <a:latin typeface="+mn-lt"/>
                        </a:rPr>
                        <a:t>New customer premises opportunities</a:t>
                      </a:r>
                      <a:endParaRPr lang="en-US" sz="1400" kern="1200" dirty="0">
                        <a:solidFill>
                          <a:srgbClr val="000000"/>
                        </a:solidFill>
                        <a:latin typeface="+mn-lt"/>
                        <a:ea typeface="+mn-ea"/>
                        <a:cs typeface="+mn-cs"/>
                      </a:endParaRPr>
                    </a:p>
                  </a:txBody>
                  <a:tcPr marT="34326" marB="34326"/>
                </a:tc>
                <a:extLst>
                  <a:ext uri="{0D108BD9-81ED-4DB2-BD59-A6C34878D82A}">
                    <a16:rowId xmlns:a16="http://schemas.microsoft.com/office/drawing/2014/main" val="10006"/>
                  </a:ext>
                </a:extLst>
              </a:tr>
            </a:tbl>
          </a:graphicData>
        </a:graphic>
      </p:graphicFrame>
      <p:sp>
        <p:nvSpPr>
          <p:cNvPr id="2" name="Rectangle 1"/>
          <p:cNvSpPr/>
          <p:nvPr/>
        </p:nvSpPr>
        <p:spPr>
          <a:xfrm>
            <a:off x="228601" y="980527"/>
            <a:ext cx="8605514" cy="461665"/>
          </a:xfrm>
          <a:prstGeom prst="rect">
            <a:avLst/>
          </a:prstGeom>
        </p:spPr>
        <p:txBody>
          <a:bodyPr wrap="square">
            <a:spAutoFit/>
          </a:bodyPr>
          <a:lstStyle/>
          <a:p>
            <a:r>
              <a:rPr lang="en-US" sz="2400" b="1" dirty="0">
                <a:solidFill>
                  <a:srgbClr val="00703C"/>
                </a:solidFill>
              </a:rPr>
              <a:t>Broadband Assured Services creates win-win for all stakeholders: </a:t>
            </a:r>
          </a:p>
        </p:txBody>
      </p:sp>
    </p:spTree>
    <p:extLst>
      <p:ext uri="{BB962C8B-B14F-4D97-AF65-F5344CB8AC3E}">
        <p14:creationId xmlns:p14="http://schemas.microsoft.com/office/powerpoint/2010/main" val="3418797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ounded Rectangle 44"/>
          <p:cNvSpPr/>
          <p:nvPr/>
        </p:nvSpPr>
        <p:spPr>
          <a:xfrm>
            <a:off x="6172200" y="5764032"/>
            <a:ext cx="1311586" cy="448234"/>
          </a:xfrm>
          <a:prstGeom prst="roundRect">
            <a:avLst/>
          </a:prstGeom>
          <a:blipFill>
            <a:blip r:embed="rId2"/>
            <a:tile tx="0" ty="0" sx="100000" sy="100000" flip="none" algn="tl"/>
          </a:blip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Standard Services</a:t>
            </a:r>
          </a:p>
        </p:txBody>
      </p:sp>
      <p:sp>
        <p:nvSpPr>
          <p:cNvPr id="42" name="Rounded Rectangle 41"/>
          <p:cNvSpPr/>
          <p:nvPr/>
        </p:nvSpPr>
        <p:spPr>
          <a:xfrm>
            <a:off x="6317026" y="5166092"/>
            <a:ext cx="1039535" cy="448234"/>
          </a:xfrm>
          <a:prstGeom prst="roundRect">
            <a:avLst/>
          </a:prstGeom>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Other </a:t>
            </a:r>
          </a:p>
        </p:txBody>
      </p:sp>
      <p:sp>
        <p:nvSpPr>
          <p:cNvPr id="22" name="Bent Arrow 21"/>
          <p:cNvSpPr/>
          <p:nvPr/>
        </p:nvSpPr>
        <p:spPr>
          <a:xfrm>
            <a:off x="990600" y="3701067"/>
            <a:ext cx="3747297" cy="365319"/>
          </a:xfrm>
          <a:prstGeom prst="bentArrow">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600" dirty="0">
              <a:solidFill>
                <a:schemeClr val="tx1"/>
              </a:solidFill>
            </a:endParaRPr>
          </a:p>
        </p:txBody>
      </p:sp>
      <p:sp>
        <p:nvSpPr>
          <p:cNvPr id="2" name="Title 1"/>
          <p:cNvSpPr>
            <a:spLocks noGrp="1"/>
          </p:cNvSpPr>
          <p:nvPr>
            <p:ph type="title"/>
          </p:nvPr>
        </p:nvSpPr>
        <p:spPr/>
        <p:txBody>
          <a:bodyPr/>
          <a:lstStyle/>
          <a:p>
            <a:r>
              <a:rPr lang="en-US" dirty="0"/>
              <a:t>Potential Business Relationships</a:t>
            </a:r>
          </a:p>
        </p:txBody>
      </p:sp>
      <p:sp>
        <p:nvSpPr>
          <p:cNvPr id="3" name="Content Placeholder 2"/>
          <p:cNvSpPr>
            <a:spLocks noGrp="1"/>
          </p:cNvSpPr>
          <p:nvPr>
            <p:ph idx="1"/>
          </p:nvPr>
        </p:nvSpPr>
        <p:spPr>
          <a:xfrm>
            <a:off x="166861" y="1389015"/>
            <a:ext cx="8732598" cy="2282788"/>
          </a:xfrm>
        </p:spPr>
        <p:txBody>
          <a:bodyPr/>
          <a:lstStyle/>
          <a:p>
            <a:r>
              <a:rPr lang="en-US" sz="2000" dirty="0"/>
              <a:t>By its nature, the Broadband Forum cannot comment on any specific business or marketing agreements between parties. However, there are opportunities for developing standardized data models, APIs or other working documents to automate and accelerate deployment , provisioning, etc. </a:t>
            </a:r>
          </a:p>
          <a:p>
            <a:r>
              <a:rPr lang="en-US" sz="2000" dirty="0"/>
              <a:t>These include network and content provider billing and provisioning, direct end user billing, user initiated services billed to corporate accounts etc.</a:t>
            </a:r>
          </a:p>
        </p:txBody>
      </p:sp>
      <p:sp>
        <p:nvSpPr>
          <p:cNvPr id="10" name="Left-Right Arrow 9"/>
          <p:cNvSpPr/>
          <p:nvPr/>
        </p:nvSpPr>
        <p:spPr>
          <a:xfrm flipH="1">
            <a:off x="1380564" y="4182930"/>
            <a:ext cx="1433950" cy="286870"/>
          </a:xfrm>
          <a:prstGeom prst="leftRightArrow">
            <a:avLst>
              <a:gd name="adj1" fmla="val 21875"/>
              <a:gd name="adj2" fmla="val 75000"/>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600" dirty="0"/>
          </a:p>
        </p:txBody>
      </p:sp>
      <p:sp>
        <p:nvSpPr>
          <p:cNvPr id="4" name="Rounded Rectangle 3"/>
          <p:cNvSpPr/>
          <p:nvPr/>
        </p:nvSpPr>
        <p:spPr>
          <a:xfrm>
            <a:off x="456969" y="4039493"/>
            <a:ext cx="923364" cy="609600"/>
          </a:xfrm>
          <a:prstGeom prst="roundRect">
            <a:avLst/>
          </a:prstGeom>
        </p:spPr>
        <p:style>
          <a:lnRef idx="1">
            <a:schemeClr val="accent3"/>
          </a:lnRef>
          <a:fillRef idx="2">
            <a:schemeClr val="accent3"/>
          </a:fillRef>
          <a:effectRef idx="1">
            <a:schemeClr val="accent3"/>
          </a:effectRef>
          <a:fontRef idx="minor">
            <a:schemeClr val="dk1"/>
          </a:fontRef>
        </p:style>
        <p:txBody>
          <a:bodyPr lIns="0" rIns="0" rtlCol="0" anchor="ctr"/>
          <a:lstStyle/>
          <a:p>
            <a:pPr algn="ctr"/>
            <a:r>
              <a:rPr lang="en-US" sz="1200" dirty="0"/>
              <a:t>End User &amp; </a:t>
            </a:r>
          </a:p>
          <a:p>
            <a:pPr algn="ctr"/>
            <a:r>
              <a:rPr lang="en-US" sz="1200" dirty="0"/>
              <a:t>Premises Admin</a:t>
            </a:r>
          </a:p>
        </p:txBody>
      </p:sp>
      <p:sp>
        <p:nvSpPr>
          <p:cNvPr id="5" name="Rounded Rectangle 4"/>
          <p:cNvSpPr/>
          <p:nvPr/>
        </p:nvSpPr>
        <p:spPr>
          <a:xfrm>
            <a:off x="2814515" y="4012600"/>
            <a:ext cx="923364" cy="609600"/>
          </a:xfrm>
          <a:prstGeom prst="roundRect">
            <a:avLst/>
          </a:prstGeom>
        </p:spPr>
        <p:style>
          <a:lnRef idx="1">
            <a:schemeClr val="accent3"/>
          </a:lnRef>
          <a:fillRef idx="2">
            <a:schemeClr val="accent3"/>
          </a:fillRef>
          <a:effectRef idx="1">
            <a:schemeClr val="accent3"/>
          </a:effectRef>
          <a:fontRef idx="minor">
            <a:schemeClr val="dk1"/>
          </a:fontRef>
        </p:style>
        <p:txBody>
          <a:bodyPr lIns="0" rIns="0" rtlCol="0" anchor="ctr"/>
          <a:lstStyle/>
          <a:p>
            <a:pPr algn="ctr"/>
            <a:r>
              <a:rPr lang="en-US" sz="1200" dirty="0"/>
              <a:t>Network Service Provider</a:t>
            </a:r>
          </a:p>
        </p:txBody>
      </p:sp>
      <p:sp>
        <p:nvSpPr>
          <p:cNvPr id="6" name="Rounded Rectangle 5"/>
          <p:cNvSpPr/>
          <p:nvPr/>
        </p:nvSpPr>
        <p:spPr>
          <a:xfrm>
            <a:off x="4761259" y="4039493"/>
            <a:ext cx="745689" cy="609600"/>
          </a:xfrm>
          <a:prstGeom prst="roundRect">
            <a:avLst/>
          </a:prstGeom>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200" dirty="0"/>
              <a:t>Cloud Services</a:t>
            </a:r>
          </a:p>
        </p:txBody>
      </p:sp>
      <p:sp>
        <p:nvSpPr>
          <p:cNvPr id="7" name="Rounded Rectangle 6"/>
          <p:cNvSpPr/>
          <p:nvPr/>
        </p:nvSpPr>
        <p:spPr>
          <a:xfrm>
            <a:off x="1542468" y="5166017"/>
            <a:ext cx="918196" cy="434784"/>
          </a:xfrm>
          <a:prstGeom prst="roundRect">
            <a:avLst/>
          </a:prstGeom>
        </p:spPr>
        <p:style>
          <a:lnRef idx="1">
            <a:schemeClr val="accent6"/>
          </a:lnRef>
          <a:fillRef idx="2">
            <a:schemeClr val="accent6"/>
          </a:fillRef>
          <a:effectRef idx="1">
            <a:schemeClr val="accent6"/>
          </a:effectRef>
          <a:fontRef idx="minor">
            <a:schemeClr val="dk1"/>
          </a:fontRef>
        </p:style>
        <p:txBody>
          <a:bodyPr lIns="0" rIns="0" rtlCol="0" anchor="ctr"/>
          <a:lstStyle/>
          <a:p>
            <a:pPr algn="ctr"/>
            <a:r>
              <a:rPr lang="en-US" sz="1200" dirty="0"/>
              <a:t>Corporate Business</a:t>
            </a:r>
          </a:p>
        </p:txBody>
      </p:sp>
      <p:sp>
        <p:nvSpPr>
          <p:cNvPr id="8" name="Rounded Rectangle 7"/>
          <p:cNvSpPr/>
          <p:nvPr/>
        </p:nvSpPr>
        <p:spPr>
          <a:xfrm>
            <a:off x="1760671" y="3958813"/>
            <a:ext cx="663389" cy="448234"/>
          </a:xfrm>
          <a:prstGeom prst="roundRect">
            <a:avLst/>
          </a:prstGeom>
        </p:spPr>
        <p:style>
          <a:lnRef idx="1">
            <a:schemeClr val="dk1"/>
          </a:lnRef>
          <a:fillRef idx="2">
            <a:schemeClr val="dk1"/>
          </a:fillRef>
          <a:effectRef idx="1">
            <a:schemeClr val="dk1"/>
          </a:effectRef>
          <a:fontRef idx="minor">
            <a:schemeClr val="dk1"/>
          </a:fontRef>
        </p:style>
        <p:txBody>
          <a:bodyPr lIns="0" rIns="0" rtlCol="0" anchor="ctr"/>
          <a:lstStyle/>
          <a:p>
            <a:pPr algn="ctr"/>
            <a:r>
              <a:rPr lang="en-US" sz="1200" dirty="0"/>
              <a:t>portal</a:t>
            </a:r>
          </a:p>
        </p:txBody>
      </p:sp>
      <p:sp>
        <p:nvSpPr>
          <p:cNvPr id="9" name="Rounded Rectangle 8"/>
          <p:cNvSpPr/>
          <p:nvPr/>
        </p:nvSpPr>
        <p:spPr>
          <a:xfrm>
            <a:off x="7088590" y="3657600"/>
            <a:ext cx="1224226" cy="448234"/>
          </a:xfrm>
          <a:prstGeom prst="roundRect">
            <a:avLst/>
          </a:prstGeom>
        </p:spPr>
        <p:style>
          <a:lnRef idx="1">
            <a:schemeClr val="accent6"/>
          </a:lnRef>
          <a:fillRef idx="2">
            <a:schemeClr val="accent6"/>
          </a:fillRef>
          <a:effectRef idx="1">
            <a:schemeClr val="accent6"/>
          </a:effectRef>
          <a:fontRef idx="minor">
            <a:schemeClr val="dk1"/>
          </a:fontRef>
        </p:style>
        <p:txBody>
          <a:bodyPr lIns="0" rIns="0" rtlCol="0" anchor="ctr"/>
          <a:lstStyle/>
          <a:p>
            <a:pPr algn="ctr"/>
            <a:r>
              <a:rPr lang="en-US" sz="1200" dirty="0"/>
              <a:t>Third Party Services</a:t>
            </a:r>
          </a:p>
        </p:txBody>
      </p:sp>
      <p:sp>
        <p:nvSpPr>
          <p:cNvPr id="11" name="Left-Right Arrow 10"/>
          <p:cNvSpPr/>
          <p:nvPr/>
        </p:nvSpPr>
        <p:spPr>
          <a:xfrm rot="19061474" flipH="1">
            <a:off x="2376082" y="4775054"/>
            <a:ext cx="779928" cy="286870"/>
          </a:xfrm>
          <a:prstGeom prst="leftRightArrow">
            <a:avLst>
              <a:gd name="adj1" fmla="val 21875"/>
              <a:gd name="adj2" fmla="val 75000"/>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600" dirty="0"/>
          </a:p>
        </p:txBody>
      </p:sp>
      <p:sp>
        <p:nvSpPr>
          <p:cNvPr id="13" name="Left-Right Arrow 12"/>
          <p:cNvSpPr/>
          <p:nvPr/>
        </p:nvSpPr>
        <p:spPr>
          <a:xfrm flipH="1">
            <a:off x="3737879" y="4200858"/>
            <a:ext cx="980136" cy="286870"/>
          </a:xfrm>
          <a:prstGeom prst="leftRightArrow">
            <a:avLst>
              <a:gd name="adj1" fmla="val 21875"/>
              <a:gd name="adj2" fmla="val 75000"/>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600" dirty="0"/>
          </a:p>
        </p:txBody>
      </p:sp>
      <p:sp>
        <p:nvSpPr>
          <p:cNvPr id="14" name="Rounded Rectangle 13"/>
          <p:cNvSpPr/>
          <p:nvPr/>
        </p:nvSpPr>
        <p:spPr>
          <a:xfrm>
            <a:off x="5943600" y="4170216"/>
            <a:ext cx="1247598" cy="460558"/>
          </a:xfrm>
          <a:prstGeom prst="roundRect">
            <a:avLst/>
          </a:prstGeom>
          <a:solidFill>
            <a:srgbClr val="9BBB59"/>
          </a:solidFill>
        </p:spPr>
        <p:style>
          <a:lnRef idx="1">
            <a:schemeClr val="accent6"/>
          </a:lnRef>
          <a:fillRef idx="2">
            <a:schemeClr val="accent6"/>
          </a:fillRef>
          <a:effectRef idx="1">
            <a:schemeClr val="accent6"/>
          </a:effectRef>
          <a:fontRef idx="minor">
            <a:schemeClr val="dk1"/>
          </a:fontRef>
        </p:style>
        <p:txBody>
          <a:bodyPr lIns="0" rIns="0" rtlCol="0" anchor="ctr"/>
          <a:lstStyle/>
          <a:p>
            <a:pPr algn="ctr"/>
            <a:r>
              <a:rPr lang="en-US" sz="1200" dirty="0"/>
              <a:t>Independent Data Centers</a:t>
            </a:r>
          </a:p>
        </p:txBody>
      </p:sp>
      <p:sp>
        <p:nvSpPr>
          <p:cNvPr id="15" name="Rounded Rectangle 14"/>
          <p:cNvSpPr/>
          <p:nvPr/>
        </p:nvSpPr>
        <p:spPr>
          <a:xfrm>
            <a:off x="7152113" y="4923903"/>
            <a:ext cx="1448157" cy="634164"/>
          </a:xfrm>
          <a:prstGeom prst="roundRect">
            <a:avLst/>
          </a:prstGeom>
          <a:solidFill>
            <a:srgbClr val="C00000"/>
          </a:solidFill>
        </p:spPr>
        <p:style>
          <a:lnRef idx="1">
            <a:schemeClr val="accent6"/>
          </a:lnRef>
          <a:fillRef idx="2">
            <a:schemeClr val="accent6"/>
          </a:fillRef>
          <a:effectRef idx="1">
            <a:schemeClr val="accent6"/>
          </a:effectRef>
          <a:fontRef idx="minor">
            <a:schemeClr val="dk1"/>
          </a:fontRef>
        </p:style>
        <p:txBody>
          <a:bodyPr lIns="0" rIns="0" rtlCol="0" anchor="ctr"/>
          <a:lstStyle/>
          <a:p>
            <a:pPr algn="ctr"/>
            <a:r>
              <a:rPr lang="en-US" sz="1200" dirty="0">
                <a:solidFill>
                  <a:schemeClr val="bg1"/>
                </a:solidFill>
              </a:rPr>
              <a:t>Content</a:t>
            </a:r>
            <a:br>
              <a:rPr lang="en-US" sz="1200" dirty="0">
                <a:solidFill>
                  <a:schemeClr val="bg1"/>
                </a:solidFill>
              </a:rPr>
            </a:br>
            <a:r>
              <a:rPr lang="en-US" sz="1200" dirty="0">
                <a:solidFill>
                  <a:schemeClr val="bg1"/>
                </a:solidFill>
              </a:rPr>
              <a:t>Delivery Networks</a:t>
            </a:r>
          </a:p>
        </p:txBody>
      </p:sp>
      <p:cxnSp>
        <p:nvCxnSpPr>
          <p:cNvPr id="17" name="Straight Connector 16"/>
          <p:cNvCxnSpPr>
            <a:endCxn id="5" idx="2"/>
          </p:cNvCxnSpPr>
          <p:nvPr/>
        </p:nvCxnSpPr>
        <p:spPr>
          <a:xfrm flipH="1" flipV="1">
            <a:off x="3276197" y="4622200"/>
            <a:ext cx="3726130" cy="579113"/>
          </a:xfrm>
          <a:prstGeom prst="line">
            <a:avLst/>
          </a:prstGeom>
          <a:ln>
            <a:prstDash val="dash"/>
          </a:ln>
        </p:spPr>
        <p:style>
          <a:lnRef idx="1">
            <a:schemeClr val="accent6"/>
          </a:lnRef>
          <a:fillRef idx="2">
            <a:schemeClr val="accent6"/>
          </a:fillRef>
          <a:effectRef idx="1">
            <a:schemeClr val="accent6"/>
          </a:effectRef>
          <a:fontRef idx="minor">
            <a:schemeClr val="dk1"/>
          </a:fontRef>
        </p:style>
      </p:cxnSp>
      <p:cxnSp>
        <p:nvCxnSpPr>
          <p:cNvPr id="18" name="Straight Connector 17"/>
          <p:cNvCxnSpPr>
            <a:endCxn id="5" idx="2"/>
          </p:cNvCxnSpPr>
          <p:nvPr/>
        </p:nvCxnSpPr>
        <p:spPr>
          <a:xfrm flipH="1" flipV="1">
            <a:off x="3276197" y="4622200"/>
            <a:ext cx="136312" cy="543817"/>
          </a:xfrm>
          <a:prstGeom prst="line">
            <a:avLst/>
          </a:prstGeom>
          <a:ln>
            <a:prstDash val="dash"/>
          </a:ln>
        </p:spPr>
        <p:style>
          <a:lnRef idx="1">
            <a:schemeClr val="accent6"/>
          </a:lnRef>
          <a:fillRef idx="2">
            <a:schemeClr val="accent6"/>
          </a:fillRef>
          <a:effectRef idx="1">
            <a:schemeClr val="accent6"/>
          </a:effectRef>
          <a:fontRef idx="minor">
            <a:schemeClr val="dk1"/>
          </a:fontRef>
        </p:style>
      </p:cxnSp>
      <p:sp>
        <p:nvSpPr>
          <p:cNvPr id="23" name="Rounded Rectangle 22"/>
          <p:cNvSpPr/>
          <p:nvPr/>
        </p:nvSpPr>
        <p:spPr>
          <a:xfrm>
            <a:off x="4769932" y="3564365"/>
            <a:ext cx="738036" cy="448234"/>
          </a:xfrm>
          <a:prstGeom prst="roundRect">
            <a:avLst/>
          </a:prstGeom>
        </p:spPr>
        <p:style>
          <a:lnRef idx="1">
            <a:schemeClr val="dk1"/>
          </a:lnRef>
          <a:fillRef idx="2">
            <a:schemeClr val="dk1"/>
          </a:fillRef>
          <a:effectRef idx="1">
            <a:schemeClr val="dk1"/>
          </a:effectRef>
          <a:fontRef idx="minor">
            <a:schemeClr val="dk1"/>
          </a:fontRef>
        </p:style>
        <p:txBody>
          <a:bodyPr lIns="0" rIns="0" rtlCol="0" anchor="ctr"/>
          <a:lstStyle/>
          <a:p>
            <a:pPr algn="ctr"/>
            <a:r>
              <a:rPr lang="en-US" sz="1200" dirty="0"/>
              <a:t>portal</a:t>
            </a:r>
          </a:p>
        </p:txBody>
      </p:sp>
      <p:sp>
        <p:nvSpPr>
          <p:cNvPr id="25" name="Left-Right Arrow 24"/>
          <p:cNvSpPr/>
          <p:nvPr/>
        </p:nvSpPr>
        <p:spPr>
          <a:xfrm rot="2538526">
            <a:off x="922127" y="4739736"/>
            <a:ext cx="779928" cy="286870"/>
          </a:xfrm>
          <a:prstGeom prst="leftRightArrow">
            <a:avLst>
              <a:gd name="adj1" fmla="val 21875"/>
              <a:gd name="adj2" fmla="val 75000"/>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1600" dirty="0"/>
          </a:p>
        </p:txBody>
      </p:sp>
      <p:sp>
        <p:nvSpPr>
          <p:cNvPr id="26" name="Rounded Rectangle 25"/>
          <p:cNvSpPr/>
          <p:nvPr/>
        </p:nvSpPr>
        <p:spPr>
          <a:xfrm>
            <a:off x="2863359" y="5166016"/>
            <a:ext cx="1126265" cy="483529"/>
          </a:xfrm>
          <a:prstGeom prst="roundRect">
            <a:avLst/>
          </a:prstGeom>
        </p:spPr>
        <p:style>
          <a:lnRef idx="1">
            <a:schemeClr val="accent6"/>
          </a:lnRef>
          <a:fillRef idx="2">
            <a:schemeClr val="accent6"/>
          </a:fillRef>
          <a:effectRef idx="1">
            <a:schemeClr val="accent6"/>
          </a:effectRef>
          <a:fontRef idx="minor">
            <a:schemeClr val="dk1"/>
          </a:fontRef>
        </p:style>
        <p:txBody>
          <a:bodyPr lIns="0" rIns="0" rtlCol="0" anchor="ctr"/>
          <a:lstStyle/>
          <a:p>
            <a:pPr algn="ctr"/>
            <a:r>
              <a:rPr lang="en-US" sz="1200" dirty="0"/>
              <a:t>Access/Transit Provider</a:t>
            </a:r>
          </a:p>
        </p:txBody>
      </p:sp>
      <p:sp>
        <p:nvSpPr>
          <p:cNvPr id="12" name="Rounded Rectangle 11"/>
          <p:cNvSpPr/>
          <p:nvPr/>
        </p:nvSpPr>
        <p:spPr>
          <a:xfrm>
            <a:off x="7080659" y="4055853"/>
            <a:ext cx="1039535" cy="448234"/>
          </a:xfrm>
          <a:prstGeom prst="roundRect">
            <a:avLst/>
          </a:prstGeom>
          <a:solidFill>
            <a:schemeClr val="accent5">
              <a:lumMod val="20000"/>
              <a:lumOff val="80000"/>
            </a:schemeClr>
          </a:solid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Application Provider</a:t>
            </a:r>
          </a:p>
        </p:txBody>
      </p:sp>
      <p:sp>
        <p:nvSpPr>
          <p:cNvPr id="32" name="TextBox 31"/>
          <p:cNvSpPr txBox="1"/>
          <p:nvPr/>
        </p:nvSpPr>
        <p:spPr>
          <a:xfrm>
            <a:off x="1425498" y="5834507"/>
            <a:ext cx="3965903" cy="338554"/>
          </a:xfrm>
          <a:prstGeom prst="rect">
            <a:avLst/>
          </a:prstGeom>
          <a:noFill/>
        </p:spPr>
        <p:txBody>
          <a:bodyPr wrap="square" rtlCol="0">
            <a:spAutoFit/>
          </a:bodyPr>
          <a:lstStyle/>
          <a:p>
            <a:r>
              <a:rPr lang="en-US" sz="1600" dirty="0"/>
              <a:t>* Potential commercial relationships</a:t>
            </a:r>
          </a:p>
        </p:txBody>
      </p:sp>
      <p:sp>
        <p:nvSpPr>
          <p:cNvPr id="33" name="TextBox 32"/>
          <p:cNvSpPr txBox="1"/>
          <p:nvPr/>
        </p:nvSpPr>
        <p:spPr>
          <a:xfrm>
            <a:off x="4090581" y="4084996"/>
            <a:ext cx="306149" cy="338554"/>
          </a:xfrm>
          <a:prstGeom prst="rect">
            <a:avLst/>
          </a:prstGeom>
          <a:noFill/>
        </p:spPr>
        <p:txBody>
          <a:bodyPr wrap="square" rtlCol="0">
            <a:spAutoFit/>
          </a:bodyPr>
          <a:lstStyle/>
          <a:p>
            <a:r>
              <a:rPr lang="en-US" sz="1600" dirty="0"/>
              <a:t>*</a:t>
            </a:r>
          </a:p>
        </p:txBody>
      </p:sp>
      <p:sp>
        <p:nvSpPr>
          <p:cNvPr id="34" name="TextBox 33"/>
          <p:cNvSpPr txBox="1"/>
          <p:nvPr/>
        </p:nvSpPr>
        <p:spPr>
          <a:xfrm>
            <a:off x="1958493" y="4430776"/>
            <a:ext cx="306149" cy="338554"/>
          </a:xfrm>
          <a:prstGeom prst="rect">
            <a:avLst/>
          </a:prstGeom>
          <a:noFill/>
        </p:spPr>
        <p:txBody>
          <a:bodyPr wrap="square" rtlCol="0">
            <a:spAutoFit/>
          </a:bodyPr>
          <a:lstStyle/>
          <a:p>
            <a:r>
              <a:rPr lang="en-US" sz="1600" dirty="0"/>
              <a:t>*</a:t>
            </a:r>
          </a:p>
        </p:txBody>
      </p:sp>
      <p:sp>
        <p:nvSpPr>
          <p:cNvPr id="35" name="TextBox 34"/>
          <p:cNvSpPr txBox="1"/>
          <p:nvPr/>
        </p:nvSpPr>
        <p:spPr>
          <a:xfrm>
            <a:off x="2519834" y="4677572"/>
            <a:ext cx="306149" cy="338554"/>
          </a:xfrm>
          <a:prstGeom prst="rect">
            <a:avLst/>
          </a:prstGeom>
          <a:noFill/>
        </p:spPr>
        <p:txBody>
          <a:bodyPr wrap="square" rtlCol="0">
            <a:spAutoFit/>
          </a:bodyPr>
          <a:lstStyle/>
          <a:p>
            <a:r>
              <a:rPr lang="en-US" sz="1600" dirty="0"/>
              <a:t>*</a:t>
            </a:r>
          </a:p>
        </p:txBody>
      </p:sp>
      <p:sp>
        <p:nvSpPr>
          <p:cNvPr id="36" name="TextBox 35"/>
          <p:cNvSpPr txBox="1"/>
          <p:nvPr/>
        </p:nvSpPr>
        <p:spPr>
          <a:xfrm>
            <a:off x="4496715" y="3505200"/>
            <a:ext cx="306149" cy="338554"/>
          </a:xfrm>
          <a:prstGeom prst="rect">
            <a:avLst/>
          </a:prstGeom>
          <a:noFill/>
        </p:spPr>
        <p:txBody>
          <a:bodyPr wrap="square" rtlCol="0">
            <a:spAutoFit/>
          </a:bodyPr>
          <a:lstStyle/>
          <a:p>
            <a:r>
              <a:rPr lang="en-US" sz="1600" dirty="0"/>
              <a:t>*</a:t>
            </a:r>
          </a:p>
        </p:txBody>
      </p:sp>
      <p:sp>
        <p:nvSpPr>
          <p:cNvPr id="37" name="TextBox 36"/>
          <p:cNvSpPr txBox="1"/>
          <p:nvPr/>
        </p:nvSpPr>
        <p:spPr>
          <a:xfrm>
            <a:off x="3301086" y="4785197"/>
            <a:ext cx="306149" cy="338554"/>
          </a:xfrm>
          <a:prstGeom prst="rect">
            <a:avLst/>
          </a:prstGeom>
          <a:noFill/>
        </p:spPr>
        <p:txBody>
          <a:bodyPr wrap="square" rtlCol="0">
            <a:spAutoFit/>
          </a:bodyPr>
          <a:lstStyle/>
          <a:p>
            <a:r>
              <a:rPr lang="en-US" sz="1600" dirty="0"/>
              <a:t>*</a:t>
            </a:r>
          </a:p>
        </p:txBody>
      </p:sp>
      <p:sp>
        <p:nvSpPr>
          <p:cNvPr id="39" name="Rounded Rectangle 38"/>
          <p:cNvSpPr/>
          <p:nvPr/>
        </p:nvSpPr>
        <p:spPr>
          <a:xfrm>
            <a:off x="5760426" y="3564366"/>
            <a:ext cx="3001291" cy="2760234"/>
          </a:xfrm>
          <a:prstGeom prst="roundRect">
            <a:avLst>
              <a:gd name="adj" fmla="val 9828"/>
            </a:avLst>
          </a:prstGeom>
          <a:noFill/>
          <a:ln>
            <a:prstDash val="dash"/>
          </a:ln>
        </p:spPr>
        <p:style>
          <a:lnRef idx="1">
            <a:schemeClr val="accent6"/>
          </a:lnRef>
          <a:fillRef idx="2">
            <a:schemeClr val="accent6"/>
          </a:fillRef>
          <a:effectRef idx="1">
            <a:schemeClr val="accent6"/>
          </a:effectRef>
          <a:fontRef idx="minor">
            <a:schemeClr val="dk1"/>
          </a:fontRef>
        </p:style>
        <p:txBody>
          <a:bodyPr tIns="18288" rIns="0"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chemeClr val="tx1"/>
                </a:solidFill>
                <a:effectLst/>
                <a:uLnTx/>
                <a:uFillTx/>
              </a:rPr>
              <a:t>Networks </a:t>
            </a:r>
            <a:br>
              <a:rPr kumimoji="0" lang="en-US" sz="1200" b="1" i="0" u="none" strike="noStrike" kern="0" cap="none" spc="0" normalizeH="0" baseline="0" noProof="0" dirty="0">
                <a:ln>
                  <a:noFill/>
                </a:ln>
                <a:solidFill>
                  <a:schemeClr val="tx1"/>
                </a:solidFill>
                <a:effectLst/>
                <a:uLnTx/>
                <a:uFillTx/>
              </a:rPr>
            </a:br>
            <a:r>
              <a:rPr kumimoji="0" lang="en-US" sz="1200" b="1" i="0" u="none" strike="noStrike" kern="0" cap="none" spc="0" normalizeH="0" baseline="0" noProof="0" dirty="0">
                <a:ln>
                  <a:noFill/>
                </a:ln>
                <a:solidFill>
                  <a:schemeClr val="tx1"/>
                </a:solidFill>
                <a:effectLst/>
                <a:uLnTx/>
                <a:uFillTx/>
              </a:rPr>
              <a:t>and Services</a:t>
            </a:r>
          </a:p>
        </p:txBody>
      </p:sp>
      <p:sp>
        <p:nvSpPr>
          <p:cNvPr id="40" name="Rounded Rectangle 39"/>
          <p:cNvSpPr/>
          <p:nvPr/>
        </p:nvSpPr>
        <p:spPr>
          <a:xfrm>
            <a:off x="7581592" y="4389821"/>
            <a:ext cx="990600" cy="448234"/>
          </a:xfrm>
          <a:prstGeom prst="roundRect">
            <a:avLst/>
          </a:prstGeom>
          <a:solidFill>
            <a:srgbClr val="00B0F0"/>
          </a:solid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Gaming Networks</a:t>
            </a:r>
          </a:p>
        </p:txBody>
      </p:sp>
      <p:sp>
        <p:nvSpPr>
          <p:cNvPr id="41" name="Rounded Rectangle 40"/>
          <p:cNvSpPr/>
          <p:nvPr/>
        </p:nvSpPr>
        <p:spPr>
          <a:xfrm>
            <a:off x="7376482" y="5733920"/>
            <a:ext cx="1039535" cy="448234"/>
          </a:xfrm>
          <a:prstGeom prst="roundRect">
            <a:avLst/>
          </a:prstGeom>
          <a:solidFill>
            <a:schemeClr val="accent6">
              <a:lumMod val="75000"/>
            </a:schemeClr>
          </a:solid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solidFill>
                  <a:schemeClr val="bg1"/>
                </a:solidFill>
              </a:rPr>
              <a:t>Streamed content</a:t>
            </a:r>
          </a:p>
        </p:txBody>
      </p:sp>
      <p:sp>
        <p:nvSpPr>
          <p:cNvPr id="43" name="Rounded Rectangle 42"/>
          <p:cNvSpPr/>
          <p:nvPr/>
        </p:nvSpPr>
        <p:spPr>
          <a:xfrm>
            <a:off x="6568822" y="5468198"/>
            <a:ext cx="1039535" cy="448234"/>
          </a:xfrm>
          <a:prstGeom prst="roundRect">
            <a:avLst/>
          </a:prstGeom>
          <a:blipFill>
            <a:blip r:embed="rId3"/>
            <a:tile tx="0" ty="0" sx="100000" sy="100000" flip="none" algn="tl"/>
          </a:blip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Integrators</a:t>
            </a:r>
          </a:p>
        </p:txBody>
      </p:sp>
      <p:sp>
        <p:nvSpPr>
          <p:cNvPr id="31" name="Rounded Rectangle 30"/>
          <p:cNvSpPr/>
          <p:nvPr/>
        </p:nvSpPr>
        <p:spPr>
          <a:xfrm>
            <a:off x="6020451" y="4669560"/>
            <a:ext cx="1371617" cy="552144"/>
          </a:xfrm>
          <a:prstGeom prst="roundRect">
            <a:avLst/>
          </a:prstGeom>
          <a:solidFill>
            <a:srgbClr val="FFFF00"/>
          </a:solidFill>
        </p:spPr>
        <p:style>
          <a:lnRef idx="1">
            <a:schemeClr val="accent5"/>
          </a:lnRef>
          <a:fillRef idx="2">
            <a:schemeClr val="accent5"/>
          </a:fillRef>
          <a:effectRef idx="1">
            <a:schemeClr val="accent5"/>
          </a:effectRef>
          <a:fontRef idx="minor">
            <a:schemeClr val="dk1"/>
          </a:fontRef>
        </p:style>
        <p:txBody>
          <a:bodyPr lIns="0" rIns="0" rtlCol="0" anchor="ctr"/>
          <a:lstStyle/>
          <a:p>
            <a:pPr algn="ctr"/>
            <a:r>
              <a:rPr lang="en-US" sz="1100" dirty="0"/>
              <a:t>Network Compute/Storage Resources</a:t>
            </a:r>
          </a:p>
        </p:txBody>
      </p:sp>
      <p:sp>
        <p:nvSpPr>
          <p:cNvPr id="44" name="TextBox 43"/>
          <p:cNvSpPr txBox="1"/>
          <p:nvPr/>
        </p:nvSpPr>
        <p:spPr>
          <a:xfrm>
            <a:off x="5345828" y="4724831"/>
            <a:ext cx="306149" cy="338554"/>
          </a:xfrm>
          <a:prstGeom prst="rect">
            <a:avLst/>
          </a:prstGeom>
          <a:noFill/>
        </p:spPr>
        <p:txBody>
          <a:bodyPr wrap="square" rtlCol="0">
            <a:spAutoFit/>
          </a:bodyPr>
          <a:lstStyle/>
          <a:p>
            <a:r>
              <a:rPr lang="en-US" sz="1600" dirty="0"/>
              <a:t>*</a:t>
            </a:r>
          </a:p>
        </p:txBody>
      </p:sp>
    </p:spTree>
    <p:extLst>
      <p:ext uri="{BB962C8B-B14F-4D97-AF65-F5344CB8AC3E}">
        <p14:creationId xmlns:p14="http://schemas.microsoft.com/office/powerpoint/2010/main" val="34239016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7"/>
          <p:cNvSpPr>
            <a:spLocks noChangeArrowheads="1"/>
          </p:cNvSpPr>
          <p:nvPr/>
        </p:nvSpPr>
        <p:spPr bwMode="auto">
          <a:xfrm flipH="1" flipV="1">
            <a:off x="7654" y="3313506"/>
            <a:ext cx="9136347" cy="50291"/>
          </a:xfrm>
          <a:prstGeom prst="roundRect">
            <a:avLst>
              <a:gd name="adj" fmla="val 0"/>
            </a:avLst>
          </a:prstGeom>
          <a:gradFill>
            <a:gsLst>
              <a:gs pos="93000">
                <a:srgbClr val="006032"/>
              </a:gs>
              <a:gs pos="100000">
                <a:srgbClr val="006032">
                  <a:alpha val="0"/>
                </a:srgbClr>
              </a:gs>
              <a:gs pos="7000">
                <a:srgbClr val="006032"/>
              </a:gs>
              <a:gs pos="0">
                <a:srgbClr val="006032">
                  <a:alpha val="0"/>
                </a:srgbClr>
              </a:gs>
            </a:gsLst>
            <a:lin ang="3000000" scaled="0"/>
          </a:gradFill>
          <a:ln>
            <a:noFill/>
          </a:ln>
          <a:extLst/>
        </p:spPr>
        <p:txBody>
          <a:bodyPr wrap="none" anchor="ct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pPr eaLnBrk="0" fontAlgn="base" hangingPunct="0">
              <a:spcBef>
                <a:spcPct val="0"/>
              </a:spcBef>
              <a:spcAft>
                <a:spcPct val="0"/>
              </a:spcAft>
              <a:defRPr/>
            </a:pPr>
            <a:endParaRPr lang="en-US" altLang="en-US" dirty="0">
              <a:solidFill>
                <a:srgbClr val="003366"/>
              </a:solidFill>
              <a:latin typeface="+mn-lt"/>
              <a:ea typeface="ＭＳ Ｐゴシック" charset="-128"/>
            </a:endParaRPr>
          </a:p>
        </p:txBody>
      </p:sp>
      <p:sp>
        <p:nvSpPr>
          <p:cNvPr id="2" name="Rectangle 1"/>
          <p:cNvSpPr/>
          <p:nvPr/>
        </p:nvSpPr>
        <p:spPr>
          <a:xfrm>
            <a:off x="29858" y="3313506"/>
            <a:ext cx="9136349" cy="954107"/>
          </a:xfrm>
          <a:prstGeom prst="rect">
            <a:avLst/>
          </a:prstGeom>
        </p:spPr>
        <p:txBody>
          <a:bodyPr wrap="square">
            <a:spAutoFit/>
          </a:bodyPr>
          <a:lstStyle/>
          <a:p>
            <a:pPr algn="ctr"/>
            <a:r>
              <a:rPr lang="en-US" sz="2800" b="1" dirty="0">
                <a:solidFill>
                  <a:srgbClr val="00703C"/>
                </a:solidFill>
                <a:effectLst>
                  <a:outerShdw blurRad="38100" dist="38100" dir="2700000" algn="tl">
                    <a:srgbClr val="000000">
                      <a:alpha val="43137"/>
                    </a:srgbClr>
                  </a:outerShdw>
                </a:effectLst>
              </a:rPr>
              <a:t>Broadband Assured Services</a:t>
            </a:r>
          </a:p>
          <a:p>
            <a:pPr algn="ctr"/>
            <a:r>
              <a:rPr lang="en-US" sz="2800" b="1" dirty="0">
                <a:solidFill>
                  <a:srgbClr val="00703C"/>
                </a:solidFill>
                <a:effectLst>
                  <a:outerShdw blurRad="38100" dist="38100" dir="2700000" algn="tl">
                    <a:srgbClr val="000000">
                      <a:alpha val="43137"/>
                    </a:srgbClr>
                  </a:outerShdw>
                </a:effectLst>
              </a:rPr>
              <a:t>Work Items, Implementation</a:t>
            </a: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36798" y="2280274"/>
            <a:ext cx="2946094" cy="854367"/>
          </a:xfrm>
          <a:prstGeom prst="rect">
            <a:avLst/>
          </a:prstGeom>
        </p:spPr>
      </p:pic>
    </p:spTree>
    <p:extLst>
      <p:ext uri="{BB962C8B-B14F-4D97-AF65-F5344CB8AC3E}">
        <p14:creationId xmlns:p14="http://schemas.microsoft.com/office/powerpoint/2010/main" val="1512696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r>
              <a:rPr lang="en-US" b="1" dirty="0"/>
              <a:t>Scope of Broadband Forum BAS work</a:t>
            </a:r>
            <a:endParaRPr lang="en-US" dirty="0"/>
          </a:p>
        </p:txBody>
      </p:sp>
      <p:sp>
        <p:nvSpPr>
          <p:cNvPr id="3" name="Content Placeholder 2"/>
          <p:cNvSpPr>
            <a:spLocks noGrp="1"/>
          </p:cNvSpPr>
          <p:nvPr>
            <p:ph idx="1"/>
          </p:nvPr>
        </p:nvSpPr>
        <p:spPr/>
        <p:txBody>
          <a:bodyPr/>
          <a:lstStyle/>
          <a:p>
            <a:r>
              <a:rPr lang="x-none" sz="2000" dirty="0"/>
              <a:t>The work consists of a number of elements that build and are enhanced over time. Collectively they create a significant contribution to the industry.</a:t>
            </a:r>
            <a:endParaRPr lang="en-US" sz="2000" dirty="0"/>
          </a:p>
          <a:p>
            <a:r>
              <a:rPr lang="x-none" sz="2000" dirty="0"/>
              <a:t>The fundamental specifications are (i) Terminology, (ii) BAS Architecture, (iii) BAS </a:t>
            </a:r>
            <a:r>
              <a:rPr lang="en-US" sz="2000" dirty="0"/>
              <a:t>T</a:t>
            </a:r>
            <a:r>
              <a:rPr lang="x-none" sz="2000" dirty="0"/>
              <a:t>echnical Specification (Services</a:t>
            </a:r>
            <a:r>
              <a:rPr lang="en-US" sz="2000" dirty="0"/>
              <a:t>,</a:t>
            </a:r>
            <a:r>
              <a:rPr lang="x-none" sz="2000" dirty="0"/>
              <a:t> Attributes), (iv) Management Model (v) BAS Information</a:t>
            </a:r>
            <a:r>
              <a:rPr lang="en-US" sz="2000" dirty="0"/>
              <a:t>/Data</a:t>
            </a:r>
            <a:r>
              <a:rPr lang="x-none" sz="2000" dirty="0"/>
              <a:t> Model (vi) Service Performance Objectives, (vii)</a:t>
            </a:r>
            <a:r>
              <a:rPr lang="en-US" sz="2000" dirty="0"/>
              <a:t> Performance Monitoring and Assurance (viii)</a:t>
            </a:r>
            <a:r>
              <a:rPr lang="x-none" sz="2000" dirty="0"/>
              <a:t> Interoperability </a:t>
            </a:r>
            <a:endParaRPr lang="en-US" sz="2000" dirty="0"/>
          </a:p>
          <a:p>
            <a:r>
              <a:rPr lang="x-none" sz="2000" dirty="0"/>
              <a:t>The </a:t>
            </a:r>
            <a:r>
              <a:rPr lang="en-US" sz="2000" dirty="0"/>
              <a:t>w</a:t>
            </a:r>
            <a:r>
              <a:rPr lang="x-none" sz="2000" dirty="0"/>
              <a:t>ork is anticipated to be done in a number of phases</a:t>
            </a:r>
            <a:r>
              <a:rPr lang="en-US" sz="2000" dirty="0"/>
              <a:t>*</a:t>
            </a:r>
            <a:r>
              <a:rPr lang="x-none" sz="2000" dirty="0"/>
              <a:t>, each delivering value to the marketplace.</a:t>
            </a:r>
            <a:r>
              <a:rPr lang="en-US" sz="2000" dirty="0"/>
              <a:t> 20 additional work items have been identified</a:t>
            </a:r>
          </a:p>
          <a:p>
            <a:r>
              <a:rPr lang="en-US" sz="2000" dirty="0"/>
              <a:t>Several business and marketing deliverables have been identified</a:t>
            </a:r>
          </a:p>
        </p:txBody>
      </p:sp>
      <p:sp>
        <p:nvSpPr>
          <p:cNvPr id="5" name="Rounded Rectangle 4"/>
          <p:cNvSpPr/>
          <p:nvPr/>
        </p:nvSpPr>
        <p:spPr>
          <a:xfrm>
            <a:off x="6289764" y="4372959"/>
            <a:ext cx="2488787" cy="2341533"/>
          </a:xfrm>
          <a:prstGeom prst="roundRect">
            <a:avLst>
              <a:gd name="adj" fmla="val 7866"/>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cxnSp>
        <p:nvCxnSpPr>
          <p:cNvPr id="6" name="Straight Connector 5"/>
          <p:cNvCxnSpPr/>
          <p:nvPr/>
        </p:nvCxnSpPr>
        <p:spPr>
          <a:xfrm>
            <a:off x="5664469" y="5719276"/>
            <a:ext cx="818556" cy="0"/>
          </a:xfrm>
          <a:prstGeom prst="line">
            <a:avLst/>
          </a:prstGeom>
          <a:effectLst/>
        </p:spPr>
        <p:style>
          <a:lnRef idx="2">
            <a:schemeClr val="accent3"/>
          </a:lnRef>
          <a:fillRef idx="0">
            <a:schemeClr val="accent3"/>
          </a:fillRef>
          <a:effectRef idx="1">
            <a:schemeClr val="accent3"/>
          </a:effectRef>
          <a:fontRef idx="minor">
            <a:schemeClr val="tx1"/>
          </a:fontRef>
        </p:style>
      </p:cxnSp>
      <p:grpSp>
        <p:nvGrpSpPr>
          <p:cNvPr id="7" name="Group 6"/>
          <p:cNvGrpSpPr/>
          <p:nvPr/>
        </p:nvGrpSpPr>
        <p:grpSpPr>
          <a:xfrm>
            <a:off x="8316741" y="4472129"/>
            <a:ext cx="678022" cy="874921"/>
            <a:chOff x="6019800" y="4882994"/>
            <a:chExt cx="714305" cy="1422619"/>
          </a:xfrm>
          <a:effectLst/>
        </p:grpSpPr>
        <p:sp>
          <p:nvSpPr>
            <p:cNvPr id="372" name="Rectangle 371"/>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3" name="Rectangle 372"/>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74" name="Group 373"/>
            <p:cNvGrpSpPr/>
            <p:nvPr/>
          </p:nvGrpSpPr>
          <p:grpSpPr>
            <a:xfrm>
              <a:off x="6021894" y="5038376"/>
              <a:ext cx="703149" cy="392227"/>
              <a:chOff x="1474354" y="3428122"/>
              <a:chExt cx="764055" cy="730555"/>
            </a:xfrm>
          </p:grpSpPr>
          <p:grpSp>
            <p:nvGrpSpPr>
              <p:cNvPr id="423" name="Group 422"/>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29" name="Rectangle 42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0" name="Rectangle 42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1" name="Rectangle 43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32" name="Rectangle 43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24" name="Group 423"/>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25" name="Rectangle 42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6" name="Rectangle 42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7" name="Rectangle 42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8" name="Rectangle 42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75" name="Rectangle 374"/>
            <p:cNvSpPr/>
            <p:nvPr/>
          </p:nvSpPr>
          <p:spPr>
            <a:xfrm>
              <a:off x="6023309" y="4882994"/>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Professional Building </a:t>
              </a:r>
            </a:p>
          </p:txBody>
        </p:sp>
        <p:sp>
          <p:nvSpPr>
            <p:cNvPr id="376" name="Rectangle 375"/>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7" name="Rectangle 376"/>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8" name="Rectangle 377"/>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79" name="Group 378"/>
            <p:cNvGrpSpPr/>
            <p:nvPr/>
          </p:nvGrpSpPr>
          <p:grpSpPr>
            <a:xfrm>
              <a:off x="6038349" y="5761921"/>
              <a:ext cx="146772" cy="94938"/>
              <a:chOff x="3117852" y="3657600"/>
              <a:chExt cx="160014" cy="103503"/>
            </a:xfrm>
          </p:grpSpPr>
          <p:grpSp>
            <p:nvGrpSpPr>
              <p:cNvPr id="417" name="Group 416"/>
              <p:cNvGrpSpPr/>
              <p:nvPr/>
            </p:nvGrpSpPr>
            <p:grpSpPr>
              <a:xfrm>
                <a:off x="3117852" y="3657600"/>
                <a:ext cx="160014" cy="45719"/>
                <a:chOff x="3117852" y="3657600"/>
                <a:chExt cx="533400" cy="152402"/>
              </a:xfrm>
            </p:grpSpPr>
            <p:sp>
              <p:nvSpPr>
                <p:cNvPr id="421" name="Rectangle 4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22" name="Rectangle 4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18" name="Group 417"/>
              <p:cNvGrpSpPr/>
              <p:nvPr/>
            </p:nvGrpSpPr>
            <p:grpSpPr>
              <a:xfrm>
                <a:off x="3117852" y="3715384"/>
                <a:ext cx="160014" cy="45719"/>
                <a:chOff x="3117852" y="3657600"/>
                <a:chExt cx="533400" cy="152402"/>
              </a:xfrm>
            </p:grpSpPr>
            <p:sp>
              <p:nvSpPr>
                <p:cNvPr id="419" name="Rectangle 4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20" name="Rectangle 4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0" name="Rectangle 379"/>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1" name="Group 380"/>
            <p:cNvGrpSpPr/>
            <p:nvPr/>
          </p:nvGrpSpPr>
          <p:grpSpPr>
            <a:xfrm>
              <a:off x="6023302" y="5470450"/>
              <a:ext cx="703149" cy="390912"/>
              <a:chOff x="1474354" y="3428122"/>
              <a:chExt cx="764055" cy="730555"/>
            </a:xfrm>
          </p:grpSpPr>
          <p:grpSp>
            <p:nvGrpSpPr>
              <p:cNvPr id="407" name="Group 406"/>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13" name="Rectangle 41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4" name="Rectangle 41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5" name="Rectangle 41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6" name="Rectangle 41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08" name="Group 407"/>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09" name="Rectangle 40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0" name="Rectangle 40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1" name="Rectangle 41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2" name="Rectangle 41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2" name="Rectangle 381"/>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3" name="Rectangle 382"/>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4" name="Rectangle 383"/>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85" name="Group 384"/>
            <p:cNvGrpSpPr/>
            <p:nvPr/>
          </p:nvGrpSpPr>
          <p:grpSpPr>
            <a:xfrm>
              <a:off x="6038200" y="6190563"/>
              <a:ext cx="146772" cy="94938"/>
              <a:chOff x="3117852" y="3657600"/>
              <a:chExt cx="160014" cy="103503"/>
            </a:xfrm>
          </p:grpSpPr>
          <p:grpSp>
            <p:nvGrpSpPr>
              <p:cNvPr id="401" name="Group 400"/>
              <p:cNvGrpSpPr/>
              <p:nvPr/>
            </p:nvGrpSpPr>
            <p:grpSpPr>
              <a:xfrm>
                <a:off x="3117852" y="3657600"/>
                <a:ext cx="160014" cy="45719"/>
                <a:chOff x="3117852" y="3657600"/>
                <a:chExt cx="533400" cy="152402"/>
              </a:xfrm>
            </p:grpSpPr>
            <p:sp>
              <p:nvSpPr>
                <p:cNvPr id="405" name="Rectangle 4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06" name="Rectangle 4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02" name="Group 401"/>
              <p:cNvGrpSpPr/>
              <p:nvPr/>
            </p:nvGrpSpPr>
            <p:grpSpPr>
              <a:xfrm>
                <a:off x="3117852" y="3715384"/>
                <a:ext cx="160014" cy="45719"/>
                <a:chOff x="3117852" y="3657600"/>
                <a:chExt cx="533400" cy="152402"/>
              </a:xfrm>
            </p:grpSpPr>
            <p:sp>
              <p:nvSpPr>
                <p:cNvPr id="403" name="Rectangle 40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sp>
              <p:nvSpPr>
                <p:cNvPr id="404" name="Rectangle 40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86" name="Group 385"/>
            <p:cNvGrpSpPr/>
            <p:nvPr/>
          </p:nvGrpSpPr>
          <p:grpSpPr>
            <a:xfrm>
              <a:off x="6023153" y="5899092"/>
              <a:ext cx="703149" cy="390912"/>
              <a:chOff x="1474354" y="3428122"/>
              <a:chExt cx="764055" cy="730555"/>
            </a:xfrm>
          </p:grpSpPr>
          <p:grpSp>
            <p:nvGrpSpPr>
              <p:cNvPr id="391" name="Group 390"/>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97" name="Rectangle 39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8" name="Rectangle 39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9" name="Rectangle 39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0" name="Rectangle 39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92" name="Group 391"/>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93" name="Rectangle 39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4" name="Rectangle 39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5" name="Rectangle 39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6" name="Rectangle 39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7" name="Rectangle 386"/>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8" name="Rectangle 387"/>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9" name="Rectangle 388"/>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0" name="Rectangle 389"/>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 name="Group 7"/>
          <p:cNvGrpSpPr/>
          <p:nvPr/>
        </p:nvGrpSpPr>
        <p:grpSpPr>
          <a:xfrm>
            <a:off x="5472680" y="4343400"/>
            <a:ext cx="980188" cy="679356"/>
            <a:chOff x="7146030" y="3212936"/>
            <a:chExt cx="1096401" cy="759902"/>
          </a:xfrm>
        </p:grpSpPr>
        <p:grpSp>
          <p:nvGrpSpPr>
            <p:cNvPr id="328" name="Group 327"/>
            <p:cNvGrpSpPr/>
            <p:nvPr/>
          </p:nvGrpSpPr>
          <p:grpSpPr>
            <a:xfrm>
              <a:off x="7162801" y="3212936"/>
              <a:ext cx="1079630" cy="520272"/>
              <a:chOff x="7162801" y="3212936"/>
              <a:chExt cx="1079630" cy="520272"/>
            </a:xfrm>
          </p:grpSpPr>
          <p:grpSp>
            <p:nvGrpSpPr>
              <p:cNvPr id="330" name="Group 329"/>
              <p:cNvGrpSpPr/>
              <p:nvPr/>
            </p:nvGrpSpPr>
            <p:grpSpPr>
              <a:xfrm>
                <a:off x="7162801" y="3212936"/>
                <a:ext cx="1079630" cy="520272"/>
                <a:chOff x="4058393" y="5824159"/>
                <a:chExt cx="821410" cy="395836"/>
              </a:xfrm>
            </p:grpSpPr>
            <p:sp>
              <p:nvSpPr>
                <p:cNvPr id="332" name="Rectangle 331"/>
                <p:cNvSpPr/>
                <p:nvPr/>
              </p:nvSpPr>
              <p:spPr>
                <a:xfrm>
                  <a:off x="4088166" y="6174276"/>
                  <a:ext cx="748937" cy="45719"/>
                </a:xfrm>
                <a:prstGeom prst="rect">
                  <a:avLst/>
                </a:prstGeom>
                <a:solidFill>
                  <a:srgbClr val="87460A"/>
                </a:soli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3" name="Rectangle 332"/>
                <p:cNvSpPr/>
                <p:nvPr/>
              </p:nvSpPr>
              <p:spPr>
                <a:xfrm>
                  <a:off x="4088136"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 name="Trapezoid 333"/>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 name="Rectangle 334"/>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 name="Rectangle 335"/>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 name="Rectangle 336"/>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338" name="Picture 2" descr="http://tse2.mm.bing.net/th?id=OIP.M7430890571028c155c8edae50db7a1acH0&amp;pid=15.1&amp;P=0&amp;w=245&amp;h=16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339" name="Group 338"/>
                <p:cNvGrpSpPr/>
                <p:nvPr/>
              </p:nvGrpSpPr>
              <p:grpSpPr>
                <a:xfrm>
                  <a:off x="4636232" y="6027311"/>
                  <a:ext cx="157160" cy="127207"/>
                  <a:chOff x="4691064" y="6400800"/>
                  <a:chExt cx="186176" cy="228714"/>
                </a:xfrm>
                <a:noFill/>
              </p:grpSpPr>
              <p:sp>
                <p:nvSpPr>
                  <p:cNvPr id="360" name="Rectangle 359"/>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1" name="Rectangle 360"/>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2" name="Rectangle 361"/>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3" name="Rectangle 362"/>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4" name="Rectangle 363"/>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5" name="Rectangle 364"/>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6" name="Rectangle 365"/>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7" name="Rectangle 366"/>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8" name="Rectangle 367"/>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9" name="Rectangle 368"/>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0" name="Rectangle 369"/>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71" name="Rectangle 370"/>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41" name="Group 340"/>
                <p:cNvGrpSpPr/>
                <p:nvPr/>
              </p:nvGrpSpPr>
              <p:grpSpPr>
                <a:xfrm>
                  <a:off x="4258025" y="6022016"/>
                  <a:ext cx="163662" cy="127207"/>
                  <a:chOff x="4691064" y="6400800"/>
                  <a:chExt cx="186176" cy="228714"/>
                </a:xfrm>
                <a:noFill/>
              </p:grpSpPr>
              <p:sp>
                <p:nvSpPr>
                  <p:cNvPr id="348" name="Rectangle 347"/>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9" name="Rectangle 348"/>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0" name="Rectangle 349"/>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1" name="Rectangle 350"/>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2" name="Rectangle 351"/>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3" name="Rectangle 352"/>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4" name="Rectangle 353"/>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5" name="Rectangle 354"/>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6" name="Rectangle 355"/>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7" name="Rectangle 356"/>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8" name="Rectangle 357"/>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sp>
                <p:nvSpPr>
                  <p:cNvPr id="359" name="Rectangle 358"/>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2" name="Rectangle 341"/>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3" name="Group 342"/>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345" name="Arc 344"/>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6" name="Arc 345"/>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7" name="Arc 346"/>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344" name="Straight Connector 343"/>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331" name="Rectangle 330"/>
              <p:cNvSpPr/>
              <p:nvPr/>
            </p:nvSpPr>
            <p:spPr>
              <a:xfrm rot="16200000" flipH="1">
                <a:off x="7316022" y="3268166"/>
                <a:ext cx="47769" cy="307152"/>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29" name="TextBox 328"/>
            <p:cNvSpPr txBox="1"/>
            <p:nvPr/>
          </p:nvSpPr>
          <p:spPr>
            <a:xfrm>
              <a:off x="7146030" y="3697424"/>
              <a:ext cx="1086058" cy="275414"/>
            </a:xfrm>
            <a:prstGeom prst="rect">
              <a:avLst/>
            </a:prstGeom>
            <a:noFill/>
            <a:effectLst>
              <a:softEdge rad="31750"/>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Calibri"/>
                  <a:ea typeface="+mn-ea"/>
                  <a:cs typeface="+mn-cs"/>
                </a:rPr>
                <a:t>Home Worker</a:t>
              </a:r>
            </a:p>
          </p:txBody>
        </p:sp>
      </p:grpSp>
      <p:grpSp>
        <p:nvGrpSpPr>
          <p:cNvPr id="9" name="Group 8"/>
          <p:cNvGrpSpPr/>
          <p:nvPr/>
        </p:nvGrpSpPr>
        <p:grpSpPr>
          <a:xfrm>
            <a:off x="7820355" y="4937360"/>
            <a:ext cx="699458" cy="337418"/>
            <a:chOff x="13987391" y="3810940"/>
            <a:chExt cx="782387" cy="377423"/>
          </a:xfrm>
        </p:grpSpPr>
        <p:sp>
          <p:nvSpPr>
            <p:cNvPr id="320" name="Parallelogram 319"/>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21" name="Group 320"/>
            <p:cNvGrpSpPr/>
            <p:nvPr/>
          </p:nvGrpSpPr>
          <p:grpSpPr>
            <a:xfrm>
              <a:off x="14173200" y="3810940"/>
              <a:ext cx="596578" cy="316236"/>
              <a:chOff x="14173200" y="3810940"/>
              <a:chExt cx="480553" cy="316236"/>
            </a:xfrm>
          </p:grpSpPr>
          <p:sp>
            <p:nvSpPr>
              <p:cNvPr id="322" name="Parallelogram 321"/>
              <p:cNvSpPr/>
              <p:nvPr/>
            </p:nvSpPr>
            <p:spPr>
              <a:xfrm>
                <a:off x="14173200" y="3810940"/>
                <a:ext cx="480553" cy="316236"/>
              </a:xfrm>
              <a:prstGeom prst="parallelogram">
                <a:avLst/>
              </a:prstGeom>
              <a:blipFill dpi="0" rotWithShape="1">
                <a:blip r:embed="rId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323" name="Group 322"/>
              <p:cNvGrpSpPr/>
              <p:nvPr/>
            </p:nvGrpSpPr>
            <p:grpSpPr>
              <a:xfrm>
                <a:off x="14218822" y="3842981"/>
                <a:ext cx="107813" cy="200725"/>
                <a:chOff x="14173200" y="3866223"/>
                <a:chExt cx="122004" cy="227146"/>
              </a:xfrm>
            </p:grpSpPr>
            <p:sp>
              <p:nvSpPr>
                <p:cNvPr id="324" name="Parallelogram 323"/>
                <p:cNvSpPr/>
                <p:nvPr/>
              </p:nvSpPr>
              <p:spPr>
                <a:xfrm>
                  <a:off x="14225729" y="3866223"/>
                  <a:ext cx="69475" cy="45719"/>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5" name="Parallelogram 324"/>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6" name="Parallelogram 325"/>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327" name="Parallelogram 326"/>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sp>
        <p:nvSpPr>
          <p:cNvPr id="10" name="Rounded Rectangle 9"/>
          <p:cNvSpPr/>
          <p:nvPr/>
        </p:nvSpPr>
        <p:spPr>
          <a:xfrm>
            <a:off x="381000" y="4387774"/>
            <a:ext cx="2596064" cy="2327957"/>
          </a:xfrm>
          <a:prstGeom prst="roundRect">
            <a:avLst>
              <a:gd name="adj" fmla="val 6492"/>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1"/>
          <a:lstStyle/>
          <a:p>
            <a:pPr algn="ctr"/>
            <a:r>
              <a:rPr lang="en-US" sz="1600" dirty="0">
                <a:solidFill>
                  <a:srgbClr val="00703C"/>
                </a:solidFill>
              </a:rPr>
              <a:t>    </a:t>
            </a:r>
          </a:p>
        </p:txBody>
      </p:sp>
      <p:sp>
        <p:nvSpPr>
          <p:cNvPr id="11" name="TextBox 10"/>
          <p:cNvSpPr txBox="1"/>
          <p:nvPr/>
        </p:nvSpPr>
        <p:spPr>
          <a:xfrm>
            <a:off x="1859904" y="4484133"/>
            <a:ext cx="1230872" cy="415498"/>
          </a:xfrm>
          <a:prstGeom prst="rect">
            <a:avLst/>
          </a:prstGeom>
          <a:noFill/>
        </p:spPr>
        <p:txBody>
          <a:bodyPr wrap="square" rtlCol="0">
            <a:spAutoFit/>
          </a:bodyPr>
          <a:lstStyle/>
          <a:p>
            <a:pPr algn="ctr"/>
            <a:r>
              <a:rPr lang="en-US" sz="1050" dirty="0"/>
              <a:t>Auto-Configuration Server</a:t>
            </a:r>
          </a:p>
        </p:txBody>
      </p:sp>
      <p:grpSp>
        <p:nvGrpSpPr>
          <p:cNvPr id="12" name="Group 11"/>
          <p:cNvGrpSpPr/>
          <p:nvPr/>
        </p:nvGrpSpPr>
        <p:grpSpPr>
          <a:xfrm>
            <a:off x="2076163" y="4831320"/>
            <a:ext cx="684998" cy="299768"/>
            <a:chOff x="2106918" y="2540470"/>
            <a:chExt cx="856128" cy="335309"/>
          </a:xfrm>
        </p:grpSpPr>
        <p:grpSp>
          <p:nvGrpSpPr>
            <p:cNvPr id="314" name="Group 313"/>
            <p:cNvGrpSpPr/>
            <p:nvPr/>
          </p:nvGrpSpPr>
          <p:grpSpPr>
            <a:xfrm>
              <a:off x="2106918" y="2540470"/>
              <a:ext cx="856128" cy="150022"/>
              <a:chOff x="7130435" y="4315392"/>
              <a:chExt cx="337165" cy="152399"/>
            </a:xfrm>
          </p:grpSpPr>
          <p:sp>
            <p:nvSpPr>
              <p:cNvPr id="318" name="Rectangle 31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319" name="Rectangle 31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315" name="Group 314"/>
            <p:cNvGrpSpPr/>
            <p:nvPr/>
          </p:nvGrpSpPr>
          <p:grpSpPr>
            <a:xfrm>
              <a:off x="2106918" y="2725757"/>
              <a:ext cx="856128" cy="150022"/>
              <a:chOff x="7130435" y="4315392"/>
              <a:chExt cx="337165" cy="152399"/>
            </a:xfrm>
          </p:grpSpPr>
          <p:sp>
            <p:nvSpPr>
              <p:cNvPr id="316" name="Rectangle 31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317" name="Rectangle 31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nvGrpSpPr>
          <p:cNvPr id="13" name="Group 12"/>
          <p:cNvGrpSpPr/>
          <p:nvPr/>
        </p:nvGrpSpPr>
        <p:grpSpPr>
          <a:xfrm>
            <a:off x="543295" y="4749455"/>
            <a:ext cx="1065034" cy="1326917"/>
            <a:chOff x="3451239" y="3343961"/>
            <a:chExt cx="780199" cy="994851"/>
          </a:xfrm>
        </p:grpSpPr>
        <p:grpSp>
          <p:nvGrpSpPr>
            <p:cNvPr id="179" name="Group 178"/>
            <p:cNvGrpSpPr/>
            <p:nvPr/>
          </p:nvGrpSpPr>
          <p:grpSpPr>
            <a:xfrm>
              <a:off x="3781031" y="3496755"/>
              <a:ext cx="160014" cy="217634"/>
              <a:chOff x="3117852" y="3657600"/>
              <a:chExt cx="160014" cy="217634"/>
            </a:xfrm>
          </p:grpSpPr>
          <p:grpSp>
            <p:nvGrpSpPr>
              <p:cNvPr id="300" name="Group 299"/>
              <p:cNvGrpSpPr/>
              <p:nvPr/>
            </p:nvGrpSpPr>
            <p:grpSpPr>
              <a:xfrm>
                <a:off x="3117852" y="3657600"/>
                <a:ext cx="160014" cy="103503"/>
                <a:chOff x="3117852" y="3657600"/>
                <a:chExt cx="160014" cy="103503"/>
              </a:xfrm>
            </p:grpSpPr>
            <p:grpSp>
              <p:nvGrpSpPr>
                <p:cNvPr id="308" name="Group 307"/>
                <p:cNvGrpSpPr/>
                <p:nvPr/>
              </p:nvGrpSpPr>
              <p:grpSpPr>
                <a:xfrm>
                  <a:off x="3117852" y="3657600"/>
                  <a:ext cx="160014" cy="45719"/>
                  <a:chOff x="3117852" y="3657600"/>
                  <a:chExt cx="533400" cy="152402"/>
                </a:xfrm>
              </p:grpSpPr>
              <p:sp>
                <p:nvSpPr>
                  <p:cNvPr id="312" name="Rectangle 3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13" name="Rectangle 3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9" name="Group 308"/>
                <p:cNvGrpSpPr/>
                <p:nvPr/>
              </p:nvGrpSpPr>
              <p:grpSpPr>
                <a:xfrm>
                  <a:off x="3117852" y="3715384"/>
                  <a:ext cx="160014" cy="45719"/>
                  <a:chOff x="3117852" y="3657600"/>
                  <a:chExt cx="533400" cy="152402"/>
                </a:xfrm>
              </p:grpSpPr>
              <p:sp>
                <p:nvSpPr>
                  <p:cNvPr id="310" name="Rectangle 3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11" name="Rectangle 3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301" name="Group 300"/>
              <p:cNvGrpSpPr/>
              <p:nvPr/>
            </p:nvGrpSpPr>
            <p:grpSpPr>
              <a:xfrm>
                <a:off x="3117852" y="3771731"/>
                <a:ext cx="160014" cy="103503"/>
                <a:chOff x="3270252" y="3810000"/>
                <a:chExt cx="160014" cy="103503"/>
              </a:xfrm>
            </p:grpSpPr>
            <p:grpSp>
              <p:nvGrpSpPr>
                <p:cNvPr id="302" name="Group 301"/>
                <p:cNvGrpSpPr/>
                <p:nvPr/>
              </p:nvGrpSpPr>
              <p:grpSpPr>
                <a:xfrm>
                  <a:off x="3270252" y="3810000"/>
                  <a:ext cx="160014" cy="45719"/>
                  <a:chOff x="3117852" y="3657600"/>
                  <a:chExt cx="533400" cy="152402"/>
                </a:xfrm>
              </p:grpSpPr>
              <p:sp>
                <p:nvSpPr>
                  <p:cNvPr id="306" name="Rectangle 3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07" name="Rectangle 3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303" name="Group 302"/>
                <p:cNvGrpSpPr/>
                <p:nvPr/>
              </p:nvGrpSpPr>
              <p:grpSpPr>
                <a:xfrm>
                  <a:off x="3270252" y="3867784"/>
                  <a:ext cx="160014" cy="45719"/>
                  <a:chOff x="3117852" y="3657600"/>
                  <a:chExt cx="533400" cy="152402"/>
                </a:xfrm>
              </p:grpSpPr>
              <p:sp>
                <p:nvSpPr>
                  <p:cNvPr id="304" name="Rectangle 3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305" name="Rectangle 3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0" name="Group 179"/>
            <p:cNvGrpSpPr/>
            <p:nvPr/>
          </p:nvGrpSpPr>
          <p:grpSpPr>
            <a:xfrm>
              <a:off x="3519054" y="3496755"/>
              <a:ext cx="160014" cy="217634"/>
              <a:chOff x="3117852" y="3657600"/>
              <a:chExt cx="160014" cy="217634"/>
            </a:xfrm>
          </p:grpSpPr>
          <p:grpSp>
            <p:nvGrpSpPr>
              <p:cNvPr id="286" name="Group 285"/>
              <p:cNvGrpSpPr/>
              <p:nvPr/>
            </p:nvGrpSpPr>
            <p:grpSpPr>
              <a:xfrm>
                <a:off x="3117852" y="3657600"/>
                <a:ext cx="160014" cy="103503"/>
                <a:chOff x="3117852" y="3657600"/>
                <a:chExt cx="160014" cy="103503"/>
              </a:xfrm>
            </p:grpSpPr>
            <p:grpSp>
              <p:nvGrpSpPr>
                <p:cNvPr id="294" name="Group 293"/>
                <p:cNvGrpSpPr/>
                <p:nvPr/>
              </p:nvGrpSpPr>
              <p:grpSpPr>
                <a:xfrm>
                  <a:off x="3117852" y="3657600"/>
                  <a:ext cx="160014" cy="45719"/>
                  <a:chOff x="3117852" y="3657600"/>
                  <a:chExt cx="533400" cy="152402"/>
                </a:xfrm>
              </p:grpSpPr>
              <p:sp>
                <p:nvSpPr>
                  <p:cNvPr id="298" name="Rectangle 29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9" name="Rectangle 29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95" name="Group 294"/>
                <p:cNvGrpSpPr/>
                <p:nvPr/>
              </p:nvGrpSpPr>
              <p:grpSpPr>
                <a:xfrm>
                  <a:off x="3117852" y="3715384"/>
                  <a:ext cx="160014" cy="45719"/>
                  <a:chOff x="3117852" y="3657600"/>
                  <a:chExt cx="533400" cy="152402"/>
                </a:xfrm>
              </p:grpSpPr>
              <p:sp>
                <p:nvSpPr>
                  <p:cNvPr id="296" name="Rectangle 2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7" name="Rectangle 2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87" name="Group 286"/>
              <p:cNvGrpSpPr/>
              <p:nvPr/>
            </p:nvGrpSpPr>
            <p:grpSpPr>
              <a:xfrm>
                <a:off x="3117852" y="3771731"/>
                <a:ext cx="160014" cy="103503"/>
                <a:chOff x="3270252" y="3810000"/>
                <a:chExt cx="160014" cy="103503"/>
              </a:xfrm>
            </p:grpSpPr>
            <p:grpSp>
              <p:nvGrpSpPr>
                <p:cNvPr id="288" name="Group 287"/>
                <p:cNvGrpSpPr/>
                <p:nvPr/>
              </p:nvGrpSpPr>
              <p:grpSpPr>
                <a:xfrm>
                  <a:off x="3270252" y="3810000"/>
                  <a:ext cx="160014" cy="45719"/>
                  <a:chOff x="3117852" y="3657600"/>
                  <a:chExt cx="533400" cy="152402"/>
                </a:xfrm>
              </p:grpSpPr>
              <p:sp>
                <p:nvSpPr>
                  <p:cNvPr id="292" name="Rectangle 2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3" name="Rectangle 2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89" name="Group 288"/>
                <p:cNvGrpSpPr/>
                <p:nvPr/>
              </p:nvGrpSpPr>
              <p:grpSpPr>
                <a:xfrm>
                  <a:off x="3270252" y="3867784"/>
                  <a:ext cx="160014" cy="45719"/>
                  <a:chOff x="3117852" y="3657600"/>
                  <a:chExt cx="533400" cy="152402"/>
                </a:xfrm>
              </p:grpSpPr>
              <p:sp>
                <p:nvSpPr>
                  <p:cNvPr id="290" name="Rectangle 2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91" name="Rectangle 2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1" name="Group 180"/>
            <p:cNvGrpSpPr/>
            <p:nvPr/>
          </p:nvGrpSpPr>
          <p:grpSpPr>
            <a:xfrm>
              <a:off x="3624335" y="3495657"/>
              <a:ext cx="160014" cy="217634"/>
              <a:chOff x="3117852" y="3657600"/>
              <a:chExt cx="160014" cy="217634"/>
            </a:xfrm>
          </p:grpSpPr>
          <p:grpSp>
            <p:nvGrpSpPr>
              <p:cNvPr id="272" name="Group 271"/>
              <p:cNvGrpSpPr/>
              <p:nvPr/>
            </p:nvGrpSpPr>
            <p:grpSpPr>
              <a:xfrm>
                <a:off x="3117852" y="3657600"/>
                <a:ext cx="160014" cy="103503"/>
                <a:chOff x="3117852" y="3657600"/>
                <a:chExt cx="160014" cy="103503"/>
              </a:xfrm>
            </p:grpSpPr>
            <p:grpSp>
              <p:nvGrpSpPr>
                <p:cNvPr id="280" name="Group 279"/>
                <p:cNvGrpSpPr/>
                <p:nvPr/>
              </p:nvGrpSpPr>
              <p:grpSpPr>
                <a:xfrm>
                  <a:off x="3117852" y="3657600"/>
                  <a:ext cx="160014" cy="45719"/>
                  <a:chOff x="3117852" y="3657600"/>
                  <a:chExt cx="533400" cy="152402"/>
                </a:xfrm>
              </p:grpSpPr>
              <p:sp>
                <p:nvSpPr>
                  <p:cNvPr id="284" name="Rectangle 28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5" name="Rectangle 28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81" name="Group 280"/>
                <p:cNvGrpSpPr/>
                <p:nvPr/>
              </p:nvGrpSpPr>
              <p:grpSpPr>
                <a:xfrm>
                  <a:off x="3117852" y="3715384"/>
                  <a:ext cx="160014" cy="45719"/>
                  <a:chOff x="3117852" y="3657600"/>
                  <a:chExt cx="533400" cy="152402"/>
                </a:xfrm>
              </p:grpSpPr>
              <p:sp>
                <p:nvSpPr>
                  <p:cNvPr id="282" name="Rectangle 2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83" name="Rectangle 2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73" name="Group 272"/>
              <p:cNvGrpSpPr/>
              <p:nvPr/>
            </p:nvGrpSpPr>
            <p:grpSpPr>
              <a:xfrm>
                <a:off x="3117852" y="3771731"/>
                <a:ext cx="160014" cy="103503"/>
                <a:chOff x="3270252" y="3810000"/>
                <a:chExt cx="160014" cy="103503"/>
              </a:xfrm>
            </p:grpSpPr>
            <p:grpSp>
              <p:nvGrpSpPr>
                <p:cNvPr id="274" name="Group 273"/>
                <p:cNvGrpSpPr/>
                <p:nvPr/>
              </p:nvGrpSpPr>
              <p:grpSpPr>
                <a:xfrm>
                  <a:off x="3270252" y="3810000"/>
                  <a:ext cx="160014" cy="45719"/>
                  <a:chOff x="3117852" y="3657600"/>
                  <a:chExt cx="533400" cy="152402"/>
                </a:xfrm>
              </p:grpSpPr>
              <p:sp>
                <p:nvSpPr>
                  <p:cNvPr id="278" name="Rectangle 2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9" name="Rectangle 2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75" name="Group 274"/>
                <p:cNvGrpSpPr/>
                <p:nvPr/>
              </p:nvGrpSpPr>
              <p:grpSpPr>
                <a:xfrm>
                  <a:off x="3270252" y="3867784"/>
                  <a:ext cx="160014" cy="45719"/>
                  <a:chOff x="3117852" y="3657600"/>
                  <a:chExt cx="533400" cy="152402"/>
                </a:xfrm>
              </p:grpSpPr>
              <p:sp>
                <p:nvSpPr>
                  <p:cNvPr id="276" name="Rectangle 2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7" name="Rectangle 2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2" name="Group 181"/>
            <p:cNvGrpSpPr/>
            <p:nvPr/>
          </p:nvGrpSpPr>
          <p:grpSpPr>
            <a:xfrm>
              <a:off x="3886312" y="3495657"/>
              <a:ext cx="160014" cy="217634"/>
              <a:chOff x="3117852" y="3657600"/>
              <a:chExt cx="160014" cy="217634"/>
            </a:xfrm>
          </p:grpSpPr>
          <p:grpSp>
            <p:nvGrpSpPr>
              <p:cNvPr id="258" name="Group 257"/>
              <p:cNvGrpSpPr/>
              <p:nvPr/>
            </p:nvGrpSpPr>
            <p:grpSpPr>
              <a:xfrm>
                <a:off x="3117852" y="3657600"/>
                <a:ext cx="160014" cy="103503"/>
                <a:chOff x="3117852" y="3657600"/>
                <a:chExt cx="160014" cy="103503"/>
              </a:xfrm>
            </p:grpSpPr>
            <p:grpSp>
              <p:nvGrpSpPr>
                <p:cNvPr id="266" name="Group 265"/>
                <p:cNvGrpSpPr/>
                <p:nvPr/>
              </p:nvGrpSpPr>
              <p:grpSpPr>
                <a:xfrm>
                  <a:off x="3117852" y="3657600"/>
                  <a:ext cx="160014" cy="45719"/>
                  <a:chOff x="3117852" y="3657600"/>
                  <a:chExt cx="533400" cy="152402"/>
                </a:xfrm>
              </p:grpSpPr>
              <p:sp>
                <p:nvSpPr>
                  <p:cNvPr id="270" name="Rectangle 26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71" name="Rectangle 27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67" name="Group 266"/>
                <p:cNvGrpSpPr/>
                <p:nvPr/>
              </p:nvGrpSpPr>
              <p:grpSpPr>
                <a:xfrm>
                  <a:off x="3117852" y="3715384"/>
                  <a:ext cx="160014" cy="45719"/>
                  <a:chOff x="3117852" y="3657600"/>
                  <a:chExt cx="533400" cy="152402"/>
                </a:xfrm>
              </p:grpSpPr>
              <p:sp>
                <p:nvSpPr>
                  <p:cNvPr id="268" name="Rectangle 2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9" name="Rectangle 2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59" name="Group 258"/>
              <p:cNvGrpSpPr/>
              <p:nvPr/>
            </p:nvGrpSpPr>
            <p:grpSpPr>
              <a:xfrm>
                <a:off x="3117852" y="3771731"/>
                <a:ext cx="160014" cy="103503"/>
                <a:chOff x="3270252" y="3810000"/>
                <a:chExt cx="160014" cy="103503"/>
              </a:xfrm>
            </p:grpSpPr>
            <p:grpSp>
              <p:nvGrpSpPr>
                <p:cNvPr id="260" name="Group 259"/>
                <p:cNvGrpSpPr/>
                <p:nvPr/>
              </p:nvGrpSpPr>
              <p:grpSpPr>
                <a:xfrm>
                  <a:off x="3270252" y="3810000"/>
                  <a:ext cx="160014" cy="45719"/>
                  <a:chOff x="3117852" y="3657600"/>
                  <a:chExt cx="533400" cy="152402"/>
                </a:xfrm>
              </p:grpSpPr>
              <p:sp>
                <p:nvSpPr>
                  <p:cNvPr id="264" name="Rectangle 26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5" name="Rectangle 26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61" name="Group 260"/>
                <p:cNvGrpSpPr/>
                <p:nvPr/>
              </p:nvGrpSpPr>
              <p:grpSpPr>
                <a:xfrm>
                  <a:off x="3270252" y="3867784"/>
                  <a:ext cx="160014" cy="45719"/>
                  <a:chOff x="3117852" y="3657600"/>
                  <a:chExt cx="533400" cy="152402"/>
                </a:xfrm>
              </p:grpSpPr>
              <p:sp>
                <p:nvSpPr>
                  <p:cNvPr id="262" name="Rectangle 2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63" name="Rectangle 2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83" name="Group 182"/>
            <p:cNvGrpSpPr/>
            <p:nvPr/>
          </p:nvGrpSpPr>
          <p:grpSpPr>
            <a:xfrm>
              <a:off x="3500268" y="3762881"/>
              <a:ext cx="693677" cy="510824"/>
              <a:chOff x="2355850" y="3784939"/>
              <a:chExt cx="693677" cy="510824"/>
            </a:xfrm>
          </p:grpSpPr>
          <p:grpSp>
            <p:nvGrpSpPr>
              <p:cNvPr id="198" name="Group 197"/>
              <p:cNvGrpSpPr/>
              <p:nvPr/>
            </p:nvGrpSpPr>
            <p:grpSpPr>
              <a:xfrm>
                <a:off x="2617827" y="3784939"/>
                <a:ext cx="160014" cy="217634"/>
                <a:chOff x="3117852" y="3657600"/>
                <a:chExt cx="160014" cy="217634"/>
              </a:xfrm>
            </p:grpSpPr>
            <p:grpSp>
              <p:nvGrpSpPr>
                <p:cNvPr id="244" name="Group 243"/>
                <p:cNvGrpSpPr/>
                <p:nvPr/>
              </p:nvGrpSpPr>
              <p:grpSpPr>
                <a:xfrm>
                  <a:off x="3117852" y="3657600"/>
                  <a:ext cx="160014" cy="103503"/>
                  <a:chOff x="3117852" y="3657600"/>
                  <a:chExt cx="160014" cy="103503"/>
                </a:xfrm>
              </p:grpSpPr>
              <p:grpSp>
                <p:nvGrpSpPr>
                  <p:cNvPr id="252" name="Group 251"/>
                  <p:cNvGrpSpPr/>
                  <p:nvPr/>
                </p:nvGrpSpPr>
                <p:grpSpPr>
                  <a:xfrm>
                    <a:off x="3117852" y="3657600"/>
                    <a:ext cx="160014" cy="45719"/>
                    <a:chOff x="3117852" y="3657600"/>
                    <a:chExt cx="533400" cy="152402"/>
                  </a:xfrm>
                </p:grpSpPr>
                <p:sp>
                  <p:nvSpPr>
                    <p:cNvPr id="256" name="Rectangle 2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7" name="Rectangle 2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53" name="Group 252"/>
                  <p:cNvGrpSpPr/>
                  <p:nvPr/>
                </p:nvGrpSpPr>
                <p:grpSpPr>
                  <a:xfrm>
                    <a:off x="3117852" y="3715384"/>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45" name="Group 244"/>
                <p:cNvGrpSpPr/>
                <p:nvPr/>
              </p:nvGrpSpPr>
              <p:grpSpPr>
                <a:xfrm>
                  <a:off x="3117852" y="3771731"/>
                  <a:ext cx="160014" cy="103503"/>
                  <a:chOff x="3270252" y="3810000"/>
                  <a:chExt cx="160014" cy="103503"/>
                </a:xfrm>
              </p:grpSpPr>
              <p:grpSp>
                <p:nvGrpSpPr>
                  <p:cNvPr id="246" name="Group 245"/>
                  <p:cNvGrpSpPr/>
                  <p:nvPr/>
                </p:nvGrpSpPr>
                <p:grpSpPr>
                  <a:xfrm>
                    <a:off x="3270252" y="3810000"/>
                    <a:ext cx="160014" cy="45719"/>
                    <a:chOff x="3117852" y="3657600"/>
                    <a:chExt cx="533400" cy="152402"/>
                  </a:xfrm>
                </p:grpSpPr>
                <p:sp>
                  <p:nvSpPr>
                    <p:cNvPr id="250" name="Rectangle 2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51" name="Rectangle 2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47" name="Group 246"/>
                  <p:cNvGrpSpPr/>
                  <p:nvPr/>
                </p:nvGrpSpPr>
                <p:grpSpPr>
                  <a:xfrm>
                    <a:off x="3270252" y="3867784"/>
                    <a:ext cx="160014" cy="45719"/>
                    <a:chOff x="3117852" y="3657600"/>
                    <a:chExt cx="533400" cy="152402"/>
                  </a:xfrm>
                </p:grpSpPr>
                <p:sp>
                  <p:nvSpPr>
                    <p:cNvPr id="248" name="Rectangle 24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9" name="Rectangle 24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199" name="Group 198"/>
              <p:cNvGrpSpPr/>
              <p:nvPr/>
            </p:nvGrpSpPr>
            <p:grpSpPr>
              <a:xfrm>
                <a:off x="2355850" y="3784939"/>
                <a:ext cx="160014" cy="217634"/>
                <a:chOff x="3117852" y="3657600"/>
                <a:chExt cx="160014" cy="217634"/>
              </a:xfrm>
            </p:grpSpPr>
            <p:grpSp>
              <p:nvGrpSpPr>
                <p:cNvPr id="230" name="Group 229"/>
                <p:cNvGrpSpPr/>
                <p:nvPr/>
              </p:nvGrpSpPr>
              <p:grpSpPr>
                <a:xfrm>
                  <a:off x="3117852" y="3657600"/>
                  <a:ext cx="160014" cy="103503"/>
                  <a:chOff x="3117852" y="3657600"/>
                  <a:chExt cx="160014" cy="103503"/>
                </a:xfrm>
              </p:grpSpPr>
              <p:grpSp>
                <p:nvGrpSpPr>
                  <p:cNvPr id="238" name="Group 237"/>
                  <p:cNvGrpSpPr/>
                  <p:nvPr/>
                </p:nvGrpSpPr>
                <p:grpSpPr>
                  <a:xfrm>
                    <a:off x="3117852" y="3657600"/>
                    <a:ext cx="160014" cy="45719"/>
                    <a:chOff x="3117852" y="3657600"/>
                    <a:chExt cx="533400" cy="152402"/>
                  </a:xfrm>
                </p:grpSpPr>
                <p:sp>
                  <p:nvSpPr>
                    <p:cNvPr id="242" name="Rectangle 2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3" name="Rectangle 2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39" name="Group 238"/>
                  <p:cNvGrpSpPr/>
                  <p:nvPr/>
                </p:nvGrpSpPr>
                <p:grpSpPr>
                  <a:xfrm>
                    <a:off x="3117852" y="3715384"/>
                    <a:ext cx="160014" cy="45719"/>
                    <a:chOff x="3117852" y="3657600"/>
                    <a:chExt cx="533400" cy="152402"/>
                  </a:xfrm>
                </p:grpSpPr>
                <p:sp>
                  <p:nvSpPr>
                    <p:cNvPr id="240" name="Rectangle 2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41" name="Rectangle 2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31" name="Group 230"/>
                <p:cNvGrpSpPr/>
                <p:nvPr/>
              </p:nvGrpSpPr>
              <p:grpSpPr>
                <a:xfrm>
                  <a:off x="3117852" y="3771731"/>
                  <a:ext cx="160014" cy="103503"/>
                  <a:chOff x="3270252" y="3810000"/>
                  <a:chExt cx="160014" cy="103503"/>
                </a:xfrm>
              </p:grpSpPr>
              <p:grpSp>
                <p:nvGrpSpPr>
                  <p:cNvPr id="232" name="Group 231"/>
                  <p:cNvGrpSpPr/>
                  <p:nvPr/>
                </p:nvGrpSpPr>
                <p:grpSpPr>
                  <a:xfrm>
                    <a:off x="3270252" y="3810000"/>
                    <a:ext cx="160014" cy="45719"/>
                    <a:chOff x="3117852" y="3657600"/>
                    <a:chExt cx="533400" cy="152402"/>
                  </a:xfrm>
                </p:grpSpPr>
                <p:sp>
                  <p:nvSpPr>
                    <p:cNvPr id="236" name="Rectangle 2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7" name="Rectangle 2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33" name="Group 232"/>
                  <p:cNvGrpSpPr/>
                  <p:nvPr/>
                </p:nvGrpSpPr>
                <p:grpSpPr>
                  <a:xfrm>
                    <a:off x="3270252" y="3867784"/>
                    <a:ext cx="160014" cy="45719"/>
                    <a:chOff x="3117852" y="3657600"/>
                    <a:chExt cx="533400" cy="152402"/>
                  </a:xfrm>
                </p:grpSpPr>
                <p:sp>
                  <p:nvSpPr>
                    <p:cNvPr id="234" name="Rectangle 2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35" name="Rectangle 2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200" name="Group 199"/>
              <p:cNvGrpSpPr/>
              <p:nvPr/>
            </p:nvGrpSpPr>
            <p:grpSpPr>
              <a:xfrm>
                <a:off x="2627536" y="4078129"/>
                <a:ext cx="160014" cy="217634"/>
                <a:chOff x="3117852" y="3657600"/>
                <a:chExt cx="160014" cy="217634"/>
              </a:xfrm>
            </p:grpSpPr>
            <p:grpSp>
              <p:nvGrpSpPr>
                <p:cNvPr id="216" name="Group 215"/>
                <p:cNvGrpSpPr/>
                <p:nvPr/>
              </p:nvGrpSpPr>
              <p:grpSpPr>
                <a:xfrm>
                  <a:off x="3117852" y="3657600"/>
                  <a:ext cx="160014" cy="103503"/>
                  <a:chOff x="3117852" y="3657600"/>
                  <a:chExt cx="160014" cy="103503"/>
                </a:xfrm>
              </p:grpSpPr>
              <p:grpSp>
                <p:nvGrpSpPr>
                  <p:cNvPr id="224" name="Group 223"/>
                  <p:cNvGrpSpPr/>
                  <p:nvPr/>
                </p:nvGrpSpPr>
                <p:grpSpPr>
                  <a:xfrm>
                    <a:off x="3117852" y="3657600"/>
                    <a:ext cx="160014" cy="45719"/>
                    <a:chOff x="3117852" y="3657600"/>
                    <a:chExt cx="533400" cy="152402"/>
                  </a:xfrm>
                </p:grpSpPr>
                <p:sp>
                  <p:nvSpPr>
                    <p:cNvPr id="228" name="Rectangle 2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9" name="Rectangle 2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25" name="Group 224"/>
                  <p:cNvGrpSpPr/>
                  <p:nvPr/>
                </p:nvGrpSpPr>
                <p:grpSpPr>
                  <a:xfrm>
                    <a:off x="3117852" y="3715384"/>
                    <a:ext cx="160014" cy="45719"/>
                    <a:chOff x="3117852" y="3657600"/>
                    <a:chExt cx="533400" cy="152402"/>
                  </a:xfrm>
                </p:grpSpPr>
                <p:sp>
                  <p:nvSpPr>
                    <p:cNvPr id="226" name="Rectangle 2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7" name="Rectangle 2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17" name="Group 216"/>
                <p:cNvGrpSpPr/>
                <p:nvPr/>
              </p:nvGrpSpPr>
              <p:grpSpPr>
                <a:xfrm>
                  <a:off x="3117852" y="3771731"/>
                  <a:ext cx="160014" cy="103503"/>
                  <a:chOff x="3270252" y="3810000"/>
                  <a:chExt cx="160014" cy="103503"/>
                </a:xfrm>
              </p:grpSpPr>
              <p:grpSp>
                <p:nvGrpSpPr>
                  <p:cNvPr id="218" name="Group 217"/>
                  <p:cNvGrpSpPr/>
                  <p:nvPr/>
                </p:nvGrpSpPr>
                <p:grpSpPr>
                  <a:xfrm>
                    <a:off x="3270252" y="3810000"/>
                    <a:ext cx="160014" cy="45719"/>
                    <a:chOff x="3117852" y="3657600"/>
                    <a:chExt cx="533400" cy="152402"/>
                  </a:xfrm>
                </p:grpSpPr>
                <p:sp>
                  <p:nvSpPr>
                    <p:cNvPr id="222" name="Rectangle 2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3" name="Rectangle 2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19" name="Group 218"/>
                  <p:cNvGrpSpPr/>
                  <p:nvPr/>
                </p:nvGrpSpPr>
                <p:grpSpPr>
                  <a:xfrm>
                    <a:off x="3270252" y="3867784"/>
                    <a:ext cx="160014" cy="45719"/>
                    <a:chOff x="3117852" y="3657600"/>
                    <a:chExt cx="533400" cy="152402"/>
                  </a:xfrm>
                </p:grpSpPr>
                <p:sp>
                  <p:nvSpPr>
                    <p:cNvPr id="220" name="Rectangle 2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21" name="Rectangle 2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nvGrpSpPr>
              <p:cNvPr id="201" name="Group 200"/>
              <p:cNvGrpSpPr/>
              <p:nvPr/>
            </p:nvGrpSpPr>
            <p:grpSpPr>
              <a:xfrm>
                <a:off x="2889513" y="4078129"/>
                <a:ext cx="160014" cy="217634"/>
                <a:chOff x="3117852" y="3657600"/>
                <a:chExt cx="160014" cy="217634"/>
              </a:xfrm>
            </p:grpSpPr>
            <p:grpSp>
              <p:nvGrpSpPr>
                <p:cNvPr id="202" name="Group 201"/>
                <p:cNvGrpSpPr/>
                <p:nvPr/>
              </p:nvGrpSpPr>
              <p:grpSpPr>
                <a:xfrm>
                  <a:off x="3117852" y="3657600"/>
                  <a:ext cx="160014" cy="103503"/>
                  <a:chOff x="3117852" y="3657600"/>
                  <a:chExt cx="160014" cy="103503"/>
                </a:xfrm>
              </p:grpSpPr>
              <p:grpSp>
                <p:nvGrpSpPr>
                  <p:cNvPr id="210" name="Group 209"/>
                  <p:cNvGrpSpPr/>
                  <p:nvPr/>
                </p:nvGrpSpPr>
                <p:grpSpPr>
                  <a:xfrm>
                    <a:off x="3117852" y="3657600"/>
                    <a:ext cx="160014" cy="45719"/>
                    <a:chOff x="3117852" y="3657600"/>
                    <a:chExt cx="533400" cy="152402"/>
                  </a:xfrm>
                </p:grpSpPr>
                <p:sp>
                  <p:nvSpPr>
                    <p:cNvPr id="214" name="Rectangle 2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5" name="Rectangle 2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11" name="Group 210"/>
                  <p:cNvGrpSpPr/>
                  <p:nvPr/>
                </p:nvGrpSpPr>
                <p:grpSpPr>
                  <a:xfrm>
                    <a:off x="3117852" y="3715384"/>
                    <a:ext cx="160014" cy="45719"/>
                    <a:chOff x="3117852" y="3657600"/>
                    <a:chExt cx="533400" cy="152402"/>
                  </a:xfrm>
                </p:grpSpPr>
                <p:sp>
                  <p:nvSpPr>
                    <p:cNvPr id="212" name="Rectangle 2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13" name="Rectangle 2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nvGrpSpPr>
                <p:cNvPr id="203" name="Group 202"/>
                <p:cNvGrpSpPr/>
                <p:nvPr/>
              </p:nvGrpSpPr>
              <p:grpSpPr>
                <a:xfrm>
                  <a:off x="3117852" y="3771731"/>
                  <a:ext cx="160014" cy="103503"/>
                  <a:chOff x="3270252" y="3810000"/>
                  <a:chExt cx="160014" cy="103503"/>
                </a:xfrm>
              </p:grpSpPr>
              <p:grpSp>
                <p:nvGrpSpPr>
                  <p:cNvPr id="204" name="Group 203"/>
                  <p:cNvGrpSpPr/>
                  <p:nvPr/>
                </p:nvGrpSpPr>
                <p:grpSpPr>
                  <a:xfrm>
                    <a:off x="3270252" y="3810000"/>
                    <a:ext cx="160014" cy="45719"/>
                    <a:chOff x="3117852" y="3657600"/>
                    <a:chExt cx="533400" cy="152402"/>
                  </a:xfrm>
                </p:grpSpPr>
                <p:sp>
                  <p:nvSpPr>
                    <p:cNvPr id="208" name="Rectangle 2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9" name="Rectangle 2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nvGrpSpPr>
                  <p:cNvPr id="205" name="Group 204"/>
                  <p:cNvGrpSpPr/>
                  <p:nvPr/>
                </p:nvGrpSpPr>
                <p:grpSpPr>
                  <a:xfrm>
                    <a:off x="3270252" y="3867784"/>
                    <a:ext cx="160014" cy="45719"/>
                    <a:chOff x="3117852" y="3657600"/>
                    <a:chExt cx="533400" cy="152402"/>
                  </a:xfrm>
                </p:grpSpPr>
                <p:sp>
                  <p:nvSpPr>
                    <p:cNvPr id="206" name="Rectangle 2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sp>
                  <p:nvSpPr>
                    <p:cNvPr id="207" name="Rectangle 2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grpSp>
            </p:grpSp>
          </p:grpSp>
        </p:grpSp>
        <p:sp>
          <p:nvSpPr>
            <p:cNvPr id="184" name="Rectangle 183"/>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5" name="Rectangle 184"/>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86" name="Rectangle 185"/>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7" name="Rectangle 186"/>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88" name="Rectangle 187"/>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9" name="Rectangle 188"/>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0" name="Rectangle 189"/>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1100" b="1" dirty="0">
                  <a:solidFill>
                    <a:srgbClr val="FF0000"/>
                  </a:solidFill>
                  <a:effectLst>
                    <a:outerShdw blurRad="38100" dist="38100" dir="2700000" algn="tl">
                      <a:srgbClr val="000000">
                        <a:alpha val="43137"/>
                      </a:srgbClr>
                    </a:outerShdw>
                  </a:effectLst>
                </a:rPr>
                <a:t>DATACENTER</a:t>
              </a:r>
            </a:p>
          </p:txBody>
        </p:sp>
        <p:sp>
          <p:nvSpPr>
            <p:cNvPr id="191" name="Rectangle 190"/>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grpSp>
          <p:nvGrpSpPr>
            <p:cNvPr id="192" name="Group 191"/>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94" name="Rectangle 19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5" name="Rectangle 19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6" name="Rectangle 19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sp>
            <p:nvSpPr>
              <p:cNvPr id="197" name="Rectangle 19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600" dirty="0"/>
              </a:p>
            </p:txBody>
          </p:sp>
        </p:grpSp>
        <p:cxnSp>
          <p:nvCxnSpPr>
            <p:cNvPr id="193" name="Straight Connector 192"/>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230930" y="5007721"/>
            <a:ext cx="723400" cy="1208018"/>
            <a:chOff x="7405704" y="4021146"/>
            <a:chExt cx="809168" cy="1351243"/>
          </a:xfrm>
        </p:grpSpPr>
        <p:sp>
          <p:nvSpPr>
            <p:cNvPr id="156" name="Rectangle 155"/>
            <p:cNvSpPr/>
            <p:nvPr/>
          </p:nvSpPr>
          <p:spPr>
            <a:xfrm>
              <a:off x="7405704" y="4021146"/>
              <a:ext cx="809168" cy="1351243"/>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57" name="Group 156"/>
            <p:cNvGrpSpPr/>
            <p:nvPr/>
          </p:nvGrpSpPr>
          <p:grpSpPr>
            <a:xfrm>
              <a:off x="7417953" y="4059454"/>
              <a:ext cx="766213" cy="1074392"/>
              <a:chOff x="7385295" y="4233630"/>
              <a:chExt cx="766213" cy="1074392"/>
            </a:xfrm>
          </p:grpSpPr>
          <p:grpSp>
            <p:nvGrpSpPr>
              <p:cNvPr id="159" name="Group 158"/>
              <p:cNvGrpSpPr/>
              <p:nvPr/>
            </p:nvGrpSpPr>
            <p:grpSpPr>
              <a:xfrm>
                <a:off x="7385295" y="4233630"/>
                <a:ext cx="766213" cy="520596"/>
                <a:chOff x="2106918" y="2540470"/>
                <a:chExt cx="856128" cy="520596"/>
              </a:xfrm>
            </p:grpSpPr>
            <p:grpSp>
              <p:nvGrpSpPr>
                <p:cNvPr id="170" name="Group 169"/>
                <p:cNvGrpSpPr/>
                <p:nvPr/>
              </p:nvGrpSpPr>
              <p:grpSpPr>
                <a:xfrm>
                  <a:off x="2106918" y="2540470"/>
                  <a:ext cx="856128" cy="150022"/>
                  <a:chOff x="7130435" y="4315392"/>
                  <a:chExt cx="337165" cy="152399"/>
                </a:xfrm>
              </p:grpSpPr>
              <p:sp>
                <p:nvSpPr>
                  <p:cNvPr id="177" name="Rectangle 17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8" name="Rectangle 177"/>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71" name="Group 170"/>
                <p:cNvGrpSpPr/>
                <p:nvPr/>
              </p:nvGrpSpPr>
              <p:grpSpPr>
                <a:xfrm>
                  <a:off x="2106918" y="2725757"/>
                  <a:ext cx="856128" cy="150022"/>
                  <a:chOff x="7130435" y="4315392"/>
                  <a:chExt cx="337165" cy="152399"/>
                </a:xfrm>
              </p:grpSpPr>
              <p:sp>
                <p:nvSpPr>
                  <p:cNvPr id="175" name="Rectangle 174"/>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6" name="Rectangle 175"/>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72" name="Group 171"/>
                <p:cNvGrpSpPr/>
                <p:nvPr/>
              </p:nvGrpSpPr>
              <p:grpSpPr>
                <a:xfrm>
                  <a:off x="2106918" y="2911044"/>
                  <a:ext cx="856128" cy="150022"/>
                  <a:chOff x="7130435" y="4315392"/>
                  <a:chExt cx="337165" cy="152399"/>
                </a:xfrm>
              </p:grpSpPr>
              <p:sp>
                <p:nvSpPr>
                  <p:cNvPr id="173" name="Rectangle 17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74" name="Rectangle 173"/>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nvGrpSpPr>
              <p:cNvPr id="160" name="Group 159"/>
              <p:cNvGrpSpPr/>
              <p:nvPr/>
            </p:nvGrpSpPr>
            <p:grpSpPr>
              <a:xfrm>
                <a:off x="7385295" y="4787426"/>
                <a:ext cx="766213" cy="520596"/>
                <a:chOff x="2106918" y="2540470"/>
                <a:chExt cx="856128" cy="520596"/>
              </a:xfrm>
            </p:grpSpPr>
            <p:grpSp>
              <p:nvGrpSpPr>
                <p:cNvPr id="161" name="Group 160"/>
                <p:cNvGrpSpPr/>
                <p:nvPr/>
              </p:nvGrpSpPr>
              <p:grpSpPr>
                <a:xfrm>
                  <a:off x="2106918" y="2540470"/>
                  <a:ext cx="856128" cy="150022"/>
                  <a:chOff x="7130435" y="4315392"/>
                  <a:chExt cx="337165" cy="152399"/>
                </a:xfrm>
              </p:grpSpPr>
              <p:sp>
                <p:nvSpPr>
                  <p:cNvPr id="168" name="Rectangle 16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9" name="Rectangle 16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62" name="Group 161"/>
                <p:cNvGrpSpPr/>
                <p:nvPr/>
              </p:nvGrpSpPr>
              <p:grpSpPr>
                <a:xfrm>
                  <a:off x="2106918" y="2725757"/>
                  <a:ext cx="856128" cy="150022"/>
                  <a:chOff x="7130435" y="4315392"/>
                  <a:chExt cx="337165" cy="152399"/>
                </a:xfrm>
              </p:grpSpPr>
              <p:sp>
                <p:nvSpPr>
                  <p:cNvPr id="166" name="Rectangle 16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7" name="Rectangle 16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63" name="Group 162"/>
                <p:cNvGrpSpPr/>
                <p:nvPr/>
              </p:nvGrpSpPr>
              <p:grpSpPr>
                <a:xfrm>
                  <a:off x="2106918" y="2911044"/>
                  <a:ext cx="856128" cy="150022"/>
                  <a:chOff x="7130435" y="4315392"/>
                  <a:chExt cx="337165" cy="152399"/>
                </a:xfrm>
              </p:grpSpPr>
              <p:sp>
                <p:nvSpPr>
                  <p:cNvPr id="164" name="Rectangle 163"/>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65" name="Rectangle 16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grpSp>
        <p:sp>
          <p:nvSpPr>
            <p:cNvPr id="158" name="Rectangle 157"/>
            <p:cNvSpPr/>
            <p:nvPr/>
          </p:nvSpPr>
          <p:spPr>
            <a:xfrm>
              <a:off x="7405704" y="5258151"/>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5" name="Group 14"/>
          <p:cNvGrpSpPr/>
          <p:nvPr/>
        </p:nvGrpSpPr>
        <p:grpSpPr>
          <a:xfrm>
            <a:off x="2055791" y="5203532"/>
            <a:ext cx="723400" cy="976590"/>
            <a:chOff x="9059556" y="3300094"/>
            <a:chExt cx="809168" cy="1092376"/>
          </a:xfrm>
        </p:grpSpPr>
        <p:sp>
          <p:nvSpPr>
            <p:cNvPr id="141" name="Rectangle 140"/>
            <p:cNvSpPr/>
            <p:nvPr/>
          </p:nvSpPr>
          <p:spPr>
            <a:xfrm>
              <a:off x="9059556" y="3300094"/>
              <a:ext cx="809168" cy="1092376"/>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42" name="Group 141"/>
            <p:cNvGrpSpPr/>
            <p:nvPr/>
          </p:nvGrpSpPr>
          <p:grpSpPr>
            <a:xfrm>
              <a:off x="9080770" y="3332246"/>
              <a:ext cx="757243" cy="328345"/>
              <a:chOff x="7134384" y="4309134"/>
              <a:chExt cx="333218" cy="333547"/>
            </a:xfrm>
          </p:grpSpPr>
          <p:sp>
            <p:nvSpPr>
              <p:cNvPr id="154" name="Rectangle 153"/>
              <p:cNvSpPr/>
              <p:nvPr/>
            </p:nvSpPr>
            <p:spPr>
              <a:xfrm flipH="1">
                <a:off x="7134384" y="4309134"/>
                <a:ext cx="333218" cy="333547"/>
              </a:xfrm>
              <a:prstGeom prst="rect">
                <a:avLst/>
              </a:prstGeom>
              <a:pattFill prst="horzBrick">
                <a:fgClr>
                  <a:srgbClr val="00703C"/>
                </a:fgClr>
                <a:bgClr>
                  <a:srgbClr val="D1E5A9"/>
                </a:bgClr>
              </a:patt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1100" b="1" dirty="0">
                    <a:solidFill>
                      <a:srgbClr val="FF0000"/>
                    </a:solidFill>
                  </a:rPr>
                  <a:t>Firewall</a:t>
                </a:r>
              </a:p>
            </p:txBody>
          </p:sp>
          <p:sp>
            <p:nvSpPr>
              <p:cNvPr id="155" name="Rectangle 154"/>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3" name="Group 142"/>
            <p:cNvGrpSpPr/>
            <p:nvPr/>
          </p:nvGrpSpPr>
          <p:grpSpPr>
            <a:xfrm>
              <a:off x="9071787" y="3670404"/>
              <a:ext cx="766232" cy="520596"/>
              <a:chOff x="2106897" y="2540470"/>
              <a:chExt cx="856149" cy="520596"/>
            </a:xfrm>
          </p:grpSpPr>
          <p:grpSp>
            <p:nvGrpSpPr>
              <p:cNvPr id="145" name="Group 144"/>
              <p:cNvGrpSpPr/>
              <p:nvPr/>
            </p:nvGrpSpPr>
            <p:grpSpPr>
              <a:xfrm>
                <a:off x="2106918" y="2540470"/>
                <a:ext cx="856128" cy="150022"/>
                <a:chOff x="7130435" y="4315392"/>
                <a:chExt cx="337165" cy="152399"/>
              </a:xfrm>
            </p:grpSpPr>
            <p:sp>
              <p:nvSpPr>
                <p:cNvPr id="152" name="Rectangle 151"/>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53" name="Rectangle 152"/>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6" name="Group 145"/>
              <p:cNvGrpSpPr/>
              <p:nvPr/>
            </p:nvGrpSpPr>
            <p:grpSpPr>
              <a:xfrm>
                <a:off x="2106918" y="2725757"/>
                <a:ext cx="856128" cy="150022"/>
                <a:chOff x="7130435" y="4315392"/>
                <a:chExt cx="337165" cy="152399"/>
              </a:xfrm>
            </p:grpSpPr>
            <p:sp>
              <p:nvSpPr>
                <p:cNvPr id="150" name="Rectangle 149"/>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51" name="Rectangle 150"/>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147" name="Group 146"/>
              <p:cNvGrpSpPr/>
              <p:nvPr/>
            </p:nvGrpSpPr>
            <p:grpSpPr>
              <a:xfrm>
                <a:off x="2106897" y="2911044"/>
                <a:ext cx="856127" cy="150022"/>
                <a:chOff x="7130435" y="4315392"/>
                <a:chExt cx="337165" cy="152399"/>
              </a:xfrm>
            </p:grpSpPr>
            <p:sp>
              <p:nvSpPr>
                <p:cNvPr id="148" name="Rectangle 14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149" name="Rectangle 14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sp>
          <p:nvSpPr>
            <p:cNvPr id="144" name="Rectangle 143"/>
            <p:cNvSpPr/>
            <p:nvPr/>
          </p:nvSpPr>
          <p:spPr>
            <a:xfrm>
              <a:off x="9059556" y="4229162"/>
              <a:ext cx="809168" cy="114238"/>
            </a:xfrm>
            <a:prstGeom prst="rect">
              <a:avLst/>
            </a:prstGeom>
            <a:solidFill>
              <a:schemeClr val="tx1">
                <a:lumMod val="65000"/>
                <a:lumOff val="3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6" name="TextBox 15"/>
          <p:cNvSpPr txBox="1"/>
          <p:nvPr/>
        </p:nvSpPr>
        <p:spPr>
          <a:xfrm>
            <a:off x="6217311" y="5875438"/>
            <a:ext cx="885601" cy="507831"/>
          </a:xfrm>
          <a:prstGeom prst="rect">
            <a:avLst/>
          </a:prstGeom>
          <a:noFill/>
        </p:spPr>
        <p:txBody>
          <a:bodyPr wrap="square" rtlCol="0">
            <a:spAutoFit/>
          </a:bodyPr>
          <a:lstStyle/>
          <a:p>
            <a:pPr algn="ctr"/>
            <a:r>
              <a:rPr lang="en-US" sz="900" dirty="0"/>
              <a:t>Managed</a:t>
            </a:r>
          </a:p>
          <a:p>
            <a:pPr algn="ctr"/>
            <a:r>
              <a:rPr lang="en-US" sz="900" dirty="0"/>
              <a:t>Broadband Gateway</a:t>
            </a:r>
          </a:p>
        </p:txBody>
      </p:sp>
      <p:sp>
        <p:nvSpPr>
          <p:cNvPr id="17" name="TextBox 16"/>
          <p:cNvSpPr txBox="1"/>
          <p:nvPr/>
        </p:nvSpPr>
        <p:spPr>
          <a:xfrm>
            <a:off x="6409293" y="4729431"/>
            <a:ext cx="885601" cy="369332"/>
          </a:xfrm>
          <a:prstGeom prst="rect">
            <a:avLst/>
          </a:prstGeom>
          <a:noFill/>
        </p:spPr>
        <p:txBody>
          <a:bodyPr wrap="square" rtlCol="0">
            <a:spAutoFit/>
          </a:bodyPr>
          <a:lstStyle/>
          <a:p>
            <a:pPr algn="ctr"/>
            <a:r>
              <a:rPr lang="en-US" sz="900" dirty="0"/>
              <a:t>Managed Device</a:t>
            </a:r>
          </a:p>
        </p:txBody>
      </p:sp>
      <p:sp>
        <p:nvSpPr>
          <p:cNvPr id="18" name="TextBox 17"/>
          <p:cNvSpPr txBox="1"/>
          <p:nvPr/>
        </p:nvSpPr>
        <p:spPr>
          <a:xfrm>
            <a:off x="7751762" y="5869772"/>
            <a:ext cx="885601" cy="369332"/>
          </a:xfrm>
          <a:prstGeom prst="rect">
            <a:avLst/>
          </a:prstGeom>
          <a:noFill/>
        </p:spPr>
        <p:txBody>
          <a:bodyPr wrap="square" rtlCol="0">
            <a:spAutoFit/>
          </a:bodyPr>
          <a:lstStyle/>
          <a:p>
            <a:pPr algn="ctr"/>
            <a:r>
              <a:rPr lang="en-US" sz="900" dirty="0"/>
              <a:t>Managed Devices</a:t>
            </a:r>
          </a:p>
        </p:txBody>
      </p:sp>
      <p:pic>
        <p:nvPicPr>
          <p:cNvPr id="19"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88037" y="6210361"/>
            <a:ext cx="424091" cy="42409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6266513" y="6484899"/>
            <a:ext cx="885601" cy="230832"/>
          </a:xfrm>
          <a:prstGeom prst="rect">
            <a:avLst/>
          </a:prstGeom>
          <a:noFill/>
        </p:spPr>
        <p:txBody>
          <a:bodyPr wrap="square" rtlCol="0">
            <a:spAutoFit/>
          </a:bodyPr>
          <a:lstStyle/>
          <a:p>
            <a:pPr algn="ctr"/>
            <a:r>
              <a:rPr lang="en-US" sz="900" dirty="0"/>
              <a:t>Proxied Device</a:t>
            </a:r>
          </a:p>
        </p:txBody>
      </p:sp>
      <p:sp>
        <p:nvSpPr>
          <p:cNvPr id="21" name="TextBox 20"/>
          <p:cNvSpPr txBox="1"/>
          <p:nvPr/>
        </p:nvSpPr>
        <p:spPr>
          <a:xfrm>
            <a:off x="6320373" y="4354458"/>
            <a:ext cx="1775160" cy="275154"/>
          </a:xfrm>
          <a:prstGeom prst="rect">
            <a:avLst/>
          </a:prstGeom>
          <a:noFill/>
        </p:spPr>
        <p:txBody>
          <a:bodyPr wrap="square" rtlCol="0">
            <a:spAutoFit/>
          </a:bodyPr>
          <a:lstStyle/>
          <a:p>
            <a:pPr algn="ctr"/>
            <a:r>
              <a:rPr lang="en-US" sz="1200" dirty="0"/>
              <a:t>End-User Network</a:t>
            </a:r>
          </a:p>
        </p:txBody>
      </p:sp>
      <p:cxnSp>
        <p:nvCxnSpPr>
          <p:cNvPr id="22" name="Straight Connector 21"/>
          <p:cNvCxnSpPr/>
          <p:nvPr/>
        </p:nvCxnSpPr>
        <p:spPr>
          <a:xfrm flipV="1">
            <a:off x="6999130" y="5187282"/>
            <a:ext cx="550782" cy="410003"/>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3" name="Straight Connector 22"/>
          <p:cNvCxnSpPr/>
          <p:nvPr/>
        </p:nvCxnSpPr>
        <p:spPr>
          <a:xfrm>
            <a:off x="7018556" y="5776914"/>
            <a:ext cx="818556" cy="0"/>
          </a:xfrm>
          <a:prstGeom prst="line">
            <a:avLst/>
          </a:prstGeom>
          <a:effectLst/>
        </p:spPr>
        <p:style>
          <a:lnRef idx="2">
            <a:schemeClr val="accent3"/>
          </a:lnRef>
          <a:fillRef idx="0">
            <a:schemeClr val="accent3"/>
          </a:fillRef>
          <a:effectRef idx="1">
            <a:schemeClr val="accent3"/>
          </a:effectRef>
          <a:fontRef idx="minor">
            <a:schemeClr val="tx1"/>
          </a:fontRef>
        </p:style>
      </p:cxnSp>
      <p:cxnSp>
        <p:nvCxnSpPr>
          <p:cNvPr id="24" name="Straight Connector 23"/>
          <p:cNvCxnSpPr/>
          <p:nvPr/>
        </p:nvCxnSpPr>
        <p:spPr>
          <a:xfrm>
            <a:off x="6915767" y="6007357"/>
            <a:ext cx="387608" cy="358252"/>
          </a:xfrm>
          <a:prstGeom prst="line">
            <a:avLst/>
          </a:prstGeom>
          <a:effectLst/>
        </p:spPr>
        <p:style>
          <a:lnRef idx="2">
            <a:schemeClr val="accent1"/>
          </a:lnRef>
          <a:fillRef idx="0">
            <a:schemeClr val="accent1"/>
          </a:fillRef>
          <a:effectRef idx="1">
            <a:schemeClr val="accent1"/>
          </a:effectRef>
          <a:fontRef idx="minor">
            <a:schemeClr val="tx1"/>
          </a:fontRef>
        </p:style>
      </p:cxnSp>
      <p:grpSp>
        <p:nvGrpSpPr>
          <p:cNvPr id="25" name="Group 24"/>
          <p:cNvGrpSpPr/>
          <p:nvPr/>
        </p:nvGrpSpPr>
        <p:grpSpPr>
          <a:xfrm>
            <a:off x="7223965" y="4611647"/>
            <a:ext cx="417745" cy="611755"/>
            <a:chOff x="7915278" y="1622635"/>
            <a:chExt cx="467274" cy="720528"/>
          </a:xfrm>
        </p:grpSpPr>
        <p:sp>
          <p:nvSpPr>
            <p:cNvPr id="139" name="Rectangle 138"/>
            <p:cNvSpPr/>
            <p:nvPr/>
          </p:nvSpPr>
          <p:spPr>
            <a:xfrm>
              <a:off x="7915278" y="1622635"/>
              <a:ext cx="173836"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sp>
          <p:nvSpPr>
            <p:cNvPr id="140" name="Rectangle 139"/>
            <p:cNvSpPr/>
            <p:nvPr/>
          </p:nvSpPr>
          <p:spPr>
            <a:xfrm>
              <a:off x="8107597" y="1622636"/>
              <a:ext cx="274955"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grpSp>
      <p:grpSp>
        <p:nvGrpSpPr>
          <p:cNvPr id="26" name="Group 25"/>
          <p:cNvGrpSpPr/>
          <p:nvPr/>
        </p:nvGrpSpPr>
        <p:grpSpPr>
          <a:xfrm>
            <a:off x="7954664" y="6255131"/>
            <a:ext cx="695459" cy="373465"/>
            <a:chOff x="-1457511" y="4307847"/>
            <a:chExt cx="3346532" cy="1797100"/>
          </a:xfrm>
          <a:effectLst>
            <a:outerShdw blurRad="50800" dist="38100" dir="2700000" algn="tl" rotWithShape="0">
              <a:prstClr val="black">
                <a:alpha val="40000"/>
              </a:prstClr>
            </a:outerShdw>
          </a:effectLst>
        </p:grpSpPr>
        <p:sp>
          <p:nvSpPr>
            <p:cNvPr id="117" name="Rounded Rectangle 116"/>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8" name="Rectangle 117"/>
            <p:cNvSpPr/>
            <p:nvPr/>
          </p:nvSpPr>
          <p:spPr>
            <a:xfrm>
              <a:off x="-1195847" y="4317176"/>
              <a:ext cx="2789695" cy="1787771"/>
            </a:xfrm>
            <a:prstGeom prst="rect">
              <a:avLst/>
            </a:prstGeom>
            <a:blipFill dpi="0" rotWithShape="1">
              <a:blip r:embed="rId7"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119" name="Group 118"/>
            <p:cNvGrpSpPr/>
            <p:nvPr/>
          </p:nvGrpSpPr>
          <p:grpSpPr>
            <a:xfrm>
              <a:off x="-844550" y="4559711"/>
              <a:ext cx="230133" cy="1231489"/>
              <a:chOff x="-844550" y="4559711"/>
              <a:chExt cx="230133" cy="1231489"/>
            </a:xfrm>
          </p:grpSpPr>
          <p:sp>
            <p:nvSpPr>
              <p:cNvPr id="135" name="Rectangle 13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6" name="Rectangle 13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7" name="Rectangle 136"/>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8" name="Rectangle 13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0" name="Group 119"/>
            <p:cNvGrpSpPr/>
            <p:nvPr/>
          </p:nvGrpSpPr>
          <p:grpSpPr>
            <a:xfrm>
              <a:off x="-388883" y="4559711"/>
              <a:ext cx="230133" cy="1231489"/>
              <a:chOff x="-388883" y="4572000"/>
              <a:chExt cx="230133" cy="1231489"/>
            </a:xfrm>
          </p:grpSpPr>
          <p:sp>
            <p:nvSpPr>
              <p:cNvPr id="131" name="Rectangle 13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2" name="Rectangle 13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3" name="Rectangle 132"/>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4" name="Rectangle 13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1" name="Group 120"/>
            <p:cNvGrpSpPr/>
            <p:nvPr/>
          </p:nvGrpSpPr>
          <p:grpSpPr>
            <a:xfrm>
              <a:off x="74458" y="4590408"/>
              <a:ext cx="230133" cy="1231489"/>
              <a:chOff x="-844550" y="4559711"/>
              <a:chExt cx="230133" cy="1231489"/>
            </a:xfrm>
          </p:grpSpPr>
          <p:sp>
            <p:nvSpPr>
              <p:cNvPr id="127" name="Rectangle 12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8" name="Rectangle 12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9" name="Rectangle 128"/>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30" name="Rectangle 12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22" name="Group 121"/>
            <p:cNvGrpSpPr/>
            <p:nvPr/>
          </p:nvGrpSpPr>
          <p:grpSpPr>
            <a:xfrm>
              <a:off x="530125" y="4590408"/>
              <a:ext cx="230133" cy="1231489"/>
              <a:chOff x="-388883" y="4572000"/>
              <a:chExt cx="230133" cy="1231489"/>
            </a:xfrm>
          </p:grpSpPr>
          <p:sp>
            <p:nvSpPr>
              <p:cNvPr id="123" name="Rectangle 12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4" name="Rectangle 12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5" name="Rectangle 124"/>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26" name="Rectangle 12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nvGrpSpPr>
          <p:cNvPr id="27" name="Group 26"/>
          <p:cNvGrpSpPr/>
          <p:nvPr/>
        </p:nvGrpSpPr>
        <p:grpSpPr>
          <a:xfrm rot="5400000">
            <a:off x="7555635" y="6289196"/>
            <a:ext cx="402642" cy="216220"/>
            <a:chOff x="-1457505" y="4307841"/>
            <a:chExt cx="3346532" cy="1797103"/>
          </a:xfrm>
          <a:effectLst>
            <a:outerShdw blurRad="50800" dist="38100" dir="2700000" algn="tl" rotWithShape="0">
              <a:prstClr val="black">
                <a:alpha val="40000"/>
              </a:prstClr>
            </a:outerShdw>
          </a:effectLst>
        </p:grpSpPr>
        <p:sp>
          <p:nvSpPr>
            <p:cNvPr id="95" name="Rounded Rectangle 94"/>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96" name="Rectangle 95"/>
            <p:cNvSpPr/>
            <p:nvPr/>
          </p:nvSpPr>
          <p:spPr>
            <a:xfrm>
              <a:off x="-1195847" y="4317176"/>
              <a:ext cx="2789697" cy="1787768"/>
            </a:xfrm>
            <a:prstGeom prst="rect">
              <a:avLst/>
            </a:prstGeom>
            <a:blipFill dpi="0" rotWithShape="1">
              <a:blip r:embed="rId10"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nvGrpSpPr>
            <p:cNvPr id="97" name="Group 96"/>
            <p:cNvGrpSpPr/>
            <p:nvPr/>
          </p:nvGrpSpPr>
          <p:grpSpPr>
            <a:xfrm>
              <a:off x="-844550" y="4559711"/>
              <a:ext cx="230133" cy="1231489"/>
              <a:chOff x="-844550" y="4559711"/>
              <a:chExt cx="230133" cy="1231489"/>
            </a:xfrm>
          </p:grpSpPr>
          <p:sp>
            <p:nvSpPr>
              <p:cNvPr id="113" name="Rectangle 112"/>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4" name="Rectangle 113"/>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5" name="Rectangle 114"/>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6" name="Rectangle 115"/>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98" name="Group 97"/>
            <p:cNvGrpSpPr/>
            <p:nvPr/>
          </p:nvGrpSpPr>
          <p:grpSpPr>
            <a:xfrm>
              <a:off x="-388883" y="4559711"/>
              <a:ext cx="230133" cy="1231489"/>
              <a:chOff x="-388883" y="4572000"/>
              <a:chExt cx="230133" cy="1231489"/>
            </a:xfrm>
          </p:grpSpPr>
          <p:sp>
            <p:nvSpPr>
              <p:cNvPr id="109" name="Rectangle 108"/>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0" name="Rectangle 109"/>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1" name="Rectangle 110"/>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12" name="Rectangle 111"/>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99" name="Group 98"/>
            <p:cNvGrpSpPr/>
            <p:nvPr/>
          </p:nvGrpSpPr>
          <p:grpSpPr>
            <a:xfrm>
              <a:off x="74458" y="4590408"/>
              <a:ext cx="230133" cy="1231489"/>
              <a:chOff x="-844550" y="4559711"/>
              <a:chExt cx="230133" cy="1231489"/>
            </a:xfrm>
          </p:grpSpPr>
          <p:sp>
            <p:nvSpPr>
              <p:cNvPr id="105" name="Rectangle 10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6" name="Rectangle 10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7" name="Rectangle 106"/>
              <p:cNvSpPr/>
              <p:nvPr/>
            </p:nvSpPr>
            <p:spPr>
              <a:xfrm>
                <a:off x="-843017" y="5575725"/>
                <a:ext cx="228600" cy="215475"/>
              </a:xfrm>
              <a:prstGeom prst="rect">
                <a:avLst/>
              </a:prstGeom>
              <a:blipFill>
                <a:blip r:embed="rId8"/>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8" name="Rectangle 10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nvGrpSpPr>
            <p:cNvPr id="100" name="Group 99"/>
            <p:cNvGrpSpPr/>
            <p:nvPr/>
          </p:nvGrpSpPr>
          <p:grpSpPr>
            <a:xfrm>
              <a:off x="530125" y="4590408"/>
              <a:ext cx="230133" cy="1231489"/>
              <a:chOff x="-388883" y="4572000"/>
              <a:chExt cx="230133" cy="1231489"/>
            </a:xfrm>
          </p:grpSpPr>
          <p:sp>
            <p:nvSpPr>
              <p:cNvPr id="101" name="Rectangle 10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2" name="Rectangle 10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3" name="Rectangle 102"/>
              <p:cNvSpPr/>
              <p:nvPr/>
            </p:nvSpPr>
            <p:spPr>
              <a:xfrm>
                <a:off x="-387350" y="5588014"/>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104" name="Rectangle 10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grpSp>
      <p:grpSp>
        <p:nvGrpSpPr>
          <p:cNvPr id="28" name="Group 27"/>
          <p:cNvGrpSpPr/>
          <p:nvPr/>
        </p:nvGrpSpPr>
        <p:grpSpPr>
          <a:xfrm>
            <a:off x="7802309" y="5314957"/>
            <a:ext cx="694634" cy="528597"/>
            <a:chOff x="6642507" y="5885732"/>
            <a:chExt cx="776991" cy="591268"/>
          </a:xfrm>
        </p:grpSpPr>
        <p:grpSp>
          <p:nvGrpSpPr>
            <p:cNvPr id="91" name="Group 90"/>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93"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94"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grpSp>
        <p:sp>
          <p:nvSpPr>
            <p:cNvPr id="92" name="Rectangle 91"/>
            <p:cNvSpPr/>
            <p:nvPr/>
          </p:nvSpPr>
          <p:spPr>
            <a:xfrm>
              <a:off x="6642507" y="5885732"/>
              <a:ext cx="776991" cy="459524"/>
            </a:xfrm>
            <a:prstGeom prst="rect">
              <a:avLst/>
            </a:prstGeom>
            <a:blipFill dpi="0" rotWithShape="1">
              <a:blip r:embed="rId11">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600" dirty="0">
                <a:solidFill>
                  <a:prstClr val="white"/>
                </a:solidFill>
              </a:endParaRPr>
            </a:p>
          </p:txBody>
        </p:sp>
      </p:grpSp>
      <p:grpSp>
        <p:nvGrpSpPr>
          <p:cNvPr id="29" name="Group 28"/>
          <p:cNvGrpSpPr/>
          <p:nvPr/>
        </p:nvGrpSpPr>
        <p:grpSpPr>
          <a:xfrm rot="16200000">
            <a:off x="7594996" y="5955631"/>
            <a:ext cx="534232" cy="570964"/>
            <a:chOff x="2514600" y="4724399"/>
            <a:chExt cx="609600" cy="651513"/>
          </a:xfrm>
        </p:grpSpPr>
        <p:sp>
          <p:nvSpPr>
            <p:cNvPr id="88" name="Arc 8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9" name="Arc 8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90" name="Arc 8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grpSp>
      <p:grpSp>
        <p:nvGrpSpPr>
          <p:cNvPr id="30" name="Group 29"/>
          <p:cNvGrpSpPr/>
          <p:nvPr/>
        </p:nvGrpSpPr>
        <p:grpSpPr>
          <a:xfrm>
            <a:off x="6617882" y="5403033"/>
            <a:ext cx="534232" cy="570964"/>
            <a:chOff x="2514600" y="4724399"/>
            <a:chExt cx="609600" cy="651513"/>
          </a:xfrm>
        </p:grpSpPr>
        <p:sp>
          <p:nvSpPr>
            <p:cNvPr id="85" name="Arc 8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6" name="Arc 8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sp>
          <p:nvSpPr>
            <p:cNvPr id="87" name="Arc 8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solidFill>
                  <a:prstClr val="black"/>
                </a:solidFill>
              </a:endParaRPr>
            </a:p>
          </p:txBody>
        </p:sp>
      </p:grpSp>
      <p:grpSp>
        <p:nvGrpSpPr>
          <p:cNvPr id="31" name="Group 30"/>
          <p:cNvGrpSpPr/>
          <p:nvPr/>
        </p:nvGrpSpPr>
        <p:grpSpPr>
          <a:xfrm>
            <a:off x="6333321" y="5674828"/>
            <a:ext cx="637249" cy="163539"/>
            <a:chOff x="7130435" y="4315392"/>
            <a:chExt cx="337165" cy="152399"/>
          </a:xfrm>
        </p:grpSpPr>
        <p:sp>
          <p:nvSpPr>
            <p:cNvPr id="83" name="Rectangle 8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sp>
          <p:nvSpPr>
            <p:cNvPr id="84" name="Rectangle 83"/>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dirty="0">
                <a:solidFill>
                  <a:prstClr val="white"/>
                </a:solidFill>
              </a:endParaRPr>
            </a:p>
          </p:txBody>
        </p:sp>
      </p:grpSp>
      <p:grpSp>
        <p:nvGrpSpPr>
          <p:cNvPr id="32" name="Group 31"/>
          <p:cNvGrpSpPr/>
          <p:nvPr/>
        </p:nvGrpSpPr>
        <p:grpSpPr>
          <a:xfrm>
            <a:off x="2759955" y="5060725"/>
            <a:ext cx="3313793" cy="946632"/>
            <a:chOff x="2496860" y="2917575"/>
            <a:chExt cx="4339950" cy="1239768"/>
          </a:xfrm>
        </p:grpSpPr>
        <p:cxnSp>
          <p:nvCxnSpPr>
            <p:cNvPr id="33" name="Straight Connector 32"/>
            <p:cNvCxnSpPr/>
            <p:nvPr/>
          </p:nvCxnSpPr>
          <p:spPr>
            <a:xfrm>
              <a:off x="2496860" y="3686427"/>
              <a:ext cx="728665" cy="0"/>
            </a:xfrm>
            <a:prstGeom prst="line">
              <a:avLst/>
            </a:prstGeom>
            <a:effectLst/>
          </p:spPr>
          <p:style>
            <a:lnRef idx="2">
              <a:schemeClr val="accent3"/>
            </a:lnRef>
            <a:fillRef idx="0">
              <a:schemeClr val="accent3"/>
            </a:fillRef>
            <a:effectRef idx="1">
              <a:schemeClr val="accent3"/>
            </a:effectRef>
            <a:fontRef idx="minor">
              <a:schemeClr val="tx1"/>
            </a:fontRef>
          </p:style>
        </p:cxnSp>
        <p:sp>
          <p:nvSpPr>
            <p:cNvPr id="34" name="Cloud 2"/>
            <p:cNvSpPr/>
            <p:nvPr/>
          </p:nvSpPr>
          <p:spPr>
            <a:xfrm>
              <a:off x="4865442" y="3170749"/>
              <a:ext cx="1836470" cy="98659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900" b="1" dirty="0">
                  <a:solidFill>
                    <a:prstClr val="white"/>
                  </a:solidFill>
                </a:rPr>
                <a:t>Broadband </a:t>
              </a:r>
            </a:p>
            <a:p>
              <a:pPr algn="ctr">
                <a:lnSpc>
                  <a:spcPct val="80000"/>
                </a:lnSpc>
              </a:pPr>
              <a:r>
                <a:rPr lang="en-US" sz="900" b="1" dirty="0">
                  <a:solidFill>
                    <a:prstClr val="white"/>
                  </a:solidFill>
                </a:rPr>
                <a:t>Network</a:t>
              </a:r>
            </a:p>
          </p:txBody>
        </p:sp>
        <p:grpSp>
          <p:nvGrpSpPr>
            <p:cNvPr id="35" name="Group 34"/>
            <p:cNvGrpSpPr/>
            <p:nvPr/>
          </p:nvGrpSpPr>
          <p:grpSpPr>
            <a:xfrm>
              <a:off x="6206704" y="3368677"/>
              <a:ext cx="630106" cy="709942"/>
              <a:chOff x="6199698" y="1818112"/>
              <a:chExt cx="810702" cy="913420"/>
            </a:xfrm>
          </p:grpSpPr>
          <p:grpSp>
            <p:nvGrpSpPr>
              <p:cNvPr id="73" name="Group 72"/>
              <p:cNvGrpSpPr/>
              <p:nvPr/>
            </p:nvGrpSpPr>
            <p:grpSpPr>
              <a:xfrm>
                <a:off x="6199698" y="1818112"/>
                <a:ext cx="791805" cy="832823"/>
                <a:chOff x="7127270" y="2863519"/>
                <a:chExt cx="791805" cy="832823"/>
              </a:xfrm>
            </p:grpSpPr>
            <p:sp>
              <p:nvSpPr>
                <p:cNvPr id="75" name="Oval 7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76" name="Group 75"/>
                <p:cNvGrpSpPr/>
                <p:nvPr/>
              </p:nvGrpSpPr>
              <p:grpSpPr>
                <a:xfrm rot="2700000">
                  <a:off x="7106761" y="2884028"/>
                  <a:ext cx="832823" cy="791805"/>
                  <a:chOff x="9177799" y="3740298"/>
                  <a:chExt cx="832823" cy="791805"/>
                </a:xfrm>
              </p:grpSpPr>
              <p:grpSp>
                <p:nvGrpSpPr>
                  <p:cNvPr id="77" name="Group 76"/>
                  <p:cNvGrpSpPr/>
                  <p:nvPr/>
                </p:nvGrpSpPr>
                <p:grpSpPr>
                  <a:xfrm>
                    <a:off x="9177799" y="4002035"/>
                    <a:ext cx="832823" cy="268896"/>
                    <a:chOff x="9166913" y="3991149"/>
                    <a:chExt cx="832823" cy="268896"/>
                  </a:xfrm>
                </p:grpSpPr>
                <p:sp>
                  <p:nvSpPr>
                    <p:cNvPr id="81" name="Right Arrow 8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82" name="Right Arrow 8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78" name="Group 77"/>
                  <p:cNvGrpSpPr/>
                  <p:nvPr/>
                </p:nvGrpSpPr>
                <p:grpSpPr>
                  <a:xfrm>
                    <a:off x="9460119" y="3740298"/>
                    <a:ext cx="268895" cy="791805"/>
                    <a:chOff x="9460119" y="3740298"/>
                    <a:chExt cx="268895" cy="791805"/>
                  </a:xfrm>
                </p:grpSpPr>
                <p:sp>
                  <p:nvSpPr>
                    <p:cNvPr id="79" name="Right Arrow 7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80" name="Right Arrow 7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74" name="TextBox 7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sp>
          <p:nvSpPr>
            <p:cNvPr id="36" name="Cloud 2"/>
            <p:cNvSpPr/>
            <p:nvPr/>
          </p:nvSpPr>
          <p:spPr>
            <a:xfrm>
              <a:off x="3045494" y="3159207"/>
              <a:ext cx="1836470" cy="986594"/>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r>
                <a:rPr lang="en-US" sz="900" b="1" dirty="0">
                  <a:solidFill>
                    <a:prstClr val="white"/>
                  </a:solidFill>
                </a:rPr>
                <a:t>Broadband </a:t>
              </a:r>
            </a:p>
            <a:p>
              <a:pPr algn="ctr">
                <a:lnSpc>
                  <a:spcPct val="80000"/>
                </a:lnSpc>
              </a:pPr>
              <a:r>
                <a:rPr lang="en-US" sz="900" b="1" dirty="0">
                  <a:solidFill>
                    <a:prstClr val="white"/>
                  </a:solidFill>
                </a:rPr>
                <a:t>Network</a:t>
              </a:r>
            </a:p>
          </p:txBody>
        </p:sp>
        <p:grpSp>
          <p:nvGrpSpPr>
            <p:cNvPr id="37" name="Group 36"/>
            <p:cNvGrpSpPr/>
            <p:nvPr/>
          </p:nvGrpSpPr>
          <p:grpSpPr>
            <a:xfrm>
              <a:off x="4493177" y="3386577"/>
              <a:ext cx="630106" cy="709942"/>
              <a:chOff x="6199698" y="1818112"/>
              <a:chExt cx="810702" cy="913420"/>
            </a:xfrm>
          </p:grpSpPr>
          <p:grpSp>
            <p:nvGrpSpPr>
              <p:cNvPr id="63" name="Group 62"/>
              <p:cNvGrpSpPr/>
              <p:nvPr/>
            </p:nvGrpSpPr>
            <p:grpSpPr>
              <a:xfrm>
                <a:off x="6199698" y="1818112"/>
                <a:ext cx="791805" cy="832823"/>
                <a:chOff x="7127270" y="2863519"/>
                <a:chExt cx="791805" cy="832823"/>
              </a:xfrm>
            </p:grpSpPr>
            <p:sp>
              <p:nvSpPr>
                <p:cNvPr id="65" name="Oval 6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66" name="Group 65"/>
                <p:cNvGrpSpPr/>
                <p:nvPr/>
              </p:nvGrpSpPr>
              <p:grpSpPr>
                <a:xfrm rot="2700000">
                  <a:off x="7106761" y="2884028"/>
                  <a:ext cx="832823" cy="791805"/>
                  <a:chOff x="9177799" y="3740298"/>
                  <a:chExt cx="832823" cy="791805"/>
                </a:xfrm>
              </p:grpSpPr>
              <p:grpSp>
                <p:nvGrpSpPr>
                  <p:cNvPr id="67" name="Group 66"/>
                  <p:cNvGrpSpPr/>
                  <p:nvPr/>
                </p:nvGrpSpPr>
                <p:grpSpPr>
                  <a:xfrm>
                    <a:off x="9177799" y="4002035"/>
                    <a:ext cx="832823" cy="268896"/>
                    <a:chOff x="9166913" y="3991149"/>
                    <a:chExt cx="832823" cy="268896"/>
                  </a:xfrm>
                </p:grpSpPr>
                <p:sp>
                  <p:nvSpPr>
                    <p:cNvPr id="71" name="Right Arrow 7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72" name="Right Arrow 7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68" name="Group 67"/>
                  <p:cNvGrpSpPr/>
                  <p:nvPr/>
                </p:nvGrpSpPr>
                <p:grpSpPr>
                  <a:xfrm>
                    <a:off x="9460119" y="3740298"/>
                    <a:ext cx="268895" cy="791805"/>
                    <a:chOff x="9460119" y="3740298"/>
                    <a:chExt cx="268895" cy="791805"/>
                  </a:xfrm>
                </p:grpSpPr>
                <p:sp>
                  <p:nvSpPr>
                    <p:cNvPr id="69" name="Right Arrow 6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70" name="Right Arrow 6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64" name="TextBox 6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grpSp>
          <p:nvGrpSpPr>
            <p:cNvPr id="38" name="Group 37"/>
            <p:cNvGrpSpPr/>
            <p:nvPr/>
          </p:nvGrpSpPr>
          <p:grpSpPr>
            <a:xfrm>
              <a:off x="2717447" y="3445582"/>
              <a:ext cx="630106" cy="709942"/>
              <a:chOff x="6199698" y="1818112"/>
              <a:chExt cx="810702" cy="913420"/>
            </a:xfrm>
          </p:grpSpPr>
          <p:grpSp>
            <p:nvGrpSpPr>
              <p:cNvPr id="53" name="Group 52"/>
              <p:cNvGrpSpPr/>
              <p:nvPr/>
            </p:nvGrpSpPr>
            <p:grpSpPr>
              <a:xfrm>
                <a:off x="6199698" y="1818112"/>
                <a:ext cx="791805" cy="832823"/>
                <a:chOff x="7127270" y="2863519"/>
                <a:chExt cx="791805" cy="832823"/>
              </a:xfrm>
            </p:grpSpPr>
            <p:sp>
              <p:nvSpPr>
                <p:cNvPr id="55" name="Oval 54"/>
                <p:cNvSpPr/>
                <p:nvPr/>
              </p:nvSpPr>
              <p:spPr>
                <a:xfrm>
                  <a:off x="7184161" y="2919755"/>
                  <a:ext cx="710680" cy="710680"/>
                </a:xfrm>
                <a:prstGeom prst="ellipse">
                  <a:avLst/>
                </a:prstGeom>
                <a:gradFill>
                  <a:gsLst>
                    <a:gs pos="0">
                      <a:schemeClr val="tx1">
                        <a:lumMod val="50000"/>
                        <a:lumOff val="50000"/>
                      </a:schemeClr>
                    </a:gs>
                    <a:gs pos="90000">
                      <a:schemeClr val="tx1">
                        <a:lumMod val="50000"/>
                        <a:lumOff val="50000"/>
                      </a:schemeClr>
                    </a:gs>
                    <a:gs pos="59000">
                      <a:schemeClr val="bg1">
                        <a:lumMod val="75000"/>
                      </a:schemeClr>
                    </a:gs>
                    <a:gs pos="49000">
                      <a:schemeClr val="bg1">
                        <a:lumMod val="75000"/>
                      </a:schemeClr>
                    </a:gs>
                    <a:gs pos="26000">
                      <a:srgbClr val="989898"/>
                    </a:gs>
                    <a:gs pos="53000">
                      <a:srgbClr val="7BC043">
                        <a:shade val="100000"/>
                        <a:satMod val="115000"/>
                      </a:srgbClr>
                    </a:gs>
                  </a:gsLst>
                  <a:lin ang="14400000" scaled="0"/>
                </a:gradFill>
                <a:ln w="9525">
                  <a:solidFill>
                    <a:schemeClr val="tx1"/>
                  </a:solidFill>
                </a:ln>
                <a:effectLst/>
                <a:scene3d>
                  <a:camera prst="orthographicFront"/>
                  <a:lightRig rig="threePt" dir="t"/>
                </a:scene3d>
                <a:sp3d>
                  <a:bevelT w="1270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latin typeface="Calibri"/>
                  </a:endParaRPr>
                </a:p>
              </p:txBody>
            </p:sp>
            <p:grpSp>
              <p:nvGrpSpPr>
                <p:cNvPr id="56" name="Group 55"/>
                <p:cNvGrpSpPr/>
                <p:nvPr/>
              </p:nvGrpSpPr>
              <p:grpSpPr>
                <a:xfrm rot="2700000">
                  <a:off x="7106761" y="2884028"/>
                  <a:ext cx="832823" cy="791805"/>
                  <a:chOff x="9177799" y="3740298"/>
                  <a:chExt cx="832823" cy="791805"/>
                </a:xfrm>
              </p:grpSpPr>
              <p:grpSp>
                <p:nvGrpSpPr>
                  <p:cNvPr id="57" name="Group 56"/>
                  <p:cNvGrpSpPr/>
                  <p:nvPr/>
                </p:nvGrpSpPr>
                <p:grpSpPr>
                  <a:xfrm>
                    <a:off x="9177799" y="4002035"/>
                    <a:ext cx="832823" cy="268896"/>
                    <a:chOff x="9166913" y="3991149"/>
                    <a:chExt cx="832823" cy="268896"/>
                  </a:xfrm>
                </p:grpSpPr>
                <p:sp>
                  <p:nvSpPr>
                    <p:cNvPr id="61" name="Right Arrow 60"/>
                    <p:cNvSpPr/>
                    <p:nvPr/>
                  </p:nvSpPr>
                  <p:spPr>
                    <a:xfrm>
                      <a:off x="9645215" y="3991149"/>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62" name="Right Arrow 61"/>
                    <p:cNvSpPr/>
                    <p:nvPr/>
                  </p:nvSpPr>
                  <p:spPr>
                    <a:xfrm flipH="1">
                      <a:off x="9166913" y="3991150"/>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nvGrpSpPr>
                  <p:cNvPr id="58" name="Group 57"/>
                  <p:cNvGrpSpPr/>
                  <p:nvPr/>
                </p:nvGrpSpPr>
                <p:grpSpPr>
                  <a:xfrm>
                    <a:off x="9460119" y="3740298"/>
                    <a:ext cx="268895" cy="791805"/>
                    <a:chOff x="9460119" y="3740298"/>
                    <a:chExt cx="268895" cy="791805"/>
                  </a:xfrm>
                </p:grpSpPr>
                <p:sp>
                  <p:nvSpPr>
                    <p:cNvPr id="59" name="Right Arrow 58"/>
                    <p:cNvSpPr/>
                    <p:nvPr/>
                  </p:nvSpPr>
                  <p:spPr>
                    <a:xfrm rot="16200000">
                      <a:off x="9417306" y="4220395"/>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sp>
                  <p:nvSpPr>
                    <p:cNvPr id="60" name="Right Arrow 59"/>
                    <p:cNvSpPr/>
                    <p:nvPr/>
                  </p:nvSpPr>
                  <p:spPr>
                    <a:xfrm rot="16200000" flipH="1">
                      <a:off x="9417306" y="3783111"/>
                      <a:ext cx="354521" cy="268895"/>
                    </a:xfrm>
                    <a:prstGeom prst="rightArrow">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100" dirty="0">
                        <a:solidFill>
                          <a:prstClr val="white"/>
                        </a:solidFill>
                      </a:endParaRPr>
                    </a:p>
                  </p:txBody>
                </p:sp>
              </p:grpSp>
            </p:grpSp>
          </p:grpSp>
          <p:sp>
            <p:nvSpPr>
              <p:cNvPr id="54" name="TextBox 53"/>
              <p:cNvSpPr txBox="1"/>
              <p:nvPr/>
            </p:nvSpPr>
            <p:spPr>
              <a:xfrm>
                <a:off x="6213012" y="2362200"/>
                <a:ext cx="797388" cy="369332"/>
              </a:xfrm>
              <a:prstGeom prst="rect">
                <a:avLst/>
              </a:prstGeom>
              <a:noFill/>
            </p:spPr>
            <p:txBody>
              <a:bodyPr wrap="square" rtlCol="0">
                <a:prstTxWarp prst="textArchDown">
                  <a:avLst/>
                </a:prstTxWarp>
                <a:spAutoFit/>
              </a:bodyPr>
              <a:lstStyle/>
              <a:p>
                <a:pPr algn="ctr"/>
                <a:r>
                  <a:rPr lang="en-US" sz="1050" dirty="0"/>
                  <a:t>router</a:t>
                </a:r>
              </a:p>
            </p:txBody>
          </p:sp>
        </p:grpSp>
        <p:grpSp>
          <p:nvGrpSpPr>
            <p:cNvPr id="39" name="Group 38"/>
            <p:cNvGrpSpPr/>
            <p:nvPr/>
          </p:nvGrpSpPr>
          <p:grpSpPr>
            <a:xfrm>
              <a:off x="5744310" y="2917575"/>
              <a:ext cx="761732" cy="642610"/>
              <a:chOff x="2951382" y="240251"/>
              <a:chExt cx="1429512" cy="1108975"/>
            </a:xfrm>
          </p:grpSpPr>
          <p:pic>
            <p:nvPicPr>
              <p:cNvPr id="40" name="Picture 39"/>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1" name="Oval 4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p>
            </p:txBody>
          </p:sp>
          <p:grpSp>
            <p:nvGrpSpPr>
              <p:cNvPr id="42" name="Group 41"/>
              <p:cNvGrpSpPr/>
              <p:nvPr/>
            </p:nvGrpSpPr>
            <p:grpSpPr>
              <a:xfrm>
                <a:off x="2951382" y="734254"/>
                <a:ext cx="1429512" cy="263151"/>
                <a:chOff x="1972224" y="2478468"/>
                <a:chExt cx="3923780" cy="516473"/>
              </a:xfrm>
            </p:grpSpPr>
            <p:grpSp>
              <p:nvGrpSpPr>
                <p:cNvPr id="44" name="Group 43"/>
                <p:cNvGrpSpPr/>
                <p:nvPr/>
              </p:nvGrpSpPr>
              <p:grpSpPr>
                <a:xfrm>
                  <a:off x="1972224" y="2531081"/>
                  <a:ext cx="3923780" cy="411247"/>
                  <a:chOff x="6249726" y="3927944"/>
                  <a:chExt cx="4110826" cy="1382736"/>
                </a:xfrm>
              </p:grpSpPr>
              <p:sp>
                <p:nvSpPr>
                  <p:cNvPr id="5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5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nvGrpSpPr>
                <p:cNvPr id="45" name="Group 44"/>
                <p:cNvGrpSpPr/>
                <p:nvPr/>
              </p:nvGrpSpPr>
              <p:grpSpPr>
                <a:xfrm>
                  <a:off x="2043075" y="2478468"/>
                  <a:ext cx="3782079" cy="516473"/>
                  <a:chOff x="1448289" y="4936465"/>
                  <a:chExt cx="4180449" cy="516473"/>
                </a:xfrm>
              </p:grpSpPr>
              <p:sp>
                <p:nvSpPr>
                  <p:cNvPr id="4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5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nvGrpSpPr>
                <p:cNvPr id="46" name="Group 45"/>
                <p:cNvGrpSpPr/>
                <p:nvPr/>
              </p:nvGrpSpPr>
              <p:grpSpPr>
                <a:xfrm flipH="1">
                  <a:off x="2043075" y="2478468"/>
                  <a:ext cx="3782079" cy="516473"/>
                  <a:chOff x="1448289" y="4936465"/>
                  <a:chExt cx="4180449" cy="516473"/>
                </a:xfrm>
              </p:grpSpPr>
              <p:sp>
                <p:nvSpPr>
                  <p:cNvPr id="4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sp>
                <p:nvSpPr>
                  <p:cNvPr id="4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tx1"/>
                      </a:solidFill>
                      <a:effectLst>
                        <a:outerShdw blurRad="38100" dist="38100" dir="2700000" algn="tl">
                          <a:srgbClr val="000000">
                            <a:alpha val="43137"/>
                          </a:srgbClr>
                        </a:outerShdw>
                      </a:effectLst>
                    </a:endParaRPr>
                  </a:p>
                </p:txBody>
              </p:sp>
            </p:grpSp>
          </p:grpSp>
          <p:sp>
            <p:nvSpPr>
              <p:cNvPr id="43" name="TextBox 42"/>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00" b="1" dirty="0">
                    <a:ln w="3175">
                      <a:solidFill>
                        <a:srgbClr val="FFFF00"/>
                      </a:solidFill>
                    </a:ln>
                    <a:solidFill>
                      <a:schemeClr val="bg1"/>
                    </a:solidFill>
                    <a:effectLst>
                      <a:outerShdw blurRad="38100" dist="38100" dir="2700000" algn="tl">
                        <a:srgbClr val="000000">
                          <a:alpha val="43137"/>
                        </a:srgbClr>
                      </a:outerShdw>
                    </a:effectLst>
                  </a:rPr>
                  <a:t>Internet</a:t>
                </a:r>
              </a:p>
            </p:txBody>
          </p:sp>
        </p:grpSp>
      </p:grpSp>
      <p:sp>
        <p:nvSpPr>
          <p:cNvPr id="433" name="TextBox 432"/>
          <p:cNvSpPr txBox="1"/>
          <p:nvPr/>
        </p:nvSpPr>
        <p:spPr>
          <a:xfrm>
            <a:off x="3478402" y="6497164"/>
            <a:ext cx="2677976" cy="369332"/>
          </a:xfrm>
          <a:prstGeom prst="rect">
            <a:avLst/>
          </a:prstGeom>
          <a:noFill/>
        </p:spPr>
        <p:txBody>
          <a:bodyPr wrap="square" rtlCol="0">
            <a:spAutoFit/>
          </a:bodyPr>
          <a:lstStyle/>
          <a:p>
            <a:r>
              <a:rPr lang="en-US" dirty="0"/>
              <a:t>*see later slide</a:t>
            </a:r>
          </a:p>
        </p:txBody>
      </p:sp>
    </p:spTree>
    <p:extLst>
      <p:ext uri="{BB962C8B-B14F-4D97-AF65-F5344CB8AC3E}">
        <p14:creationId xmlns:p14="http://schemas.microsoft.com/office/powerpoint/2010/main" val="4078142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860598" cy="688996"/>
          </a:xfrm>
        </p:spPr>
        <p:txBody>
          <a:bodyPr/>
          <a:lstStyle/>
          <a:p>
            <a:r>
              <a:rPr lang="en-US" sz="3600" dirty="0"/>
              <a:t>BAS Framework Document </a:t>
            </a:r>
            <a:r>
              <a:rPr lang="en-US" sz="2800" dirty="0"/>
              <a:t>(Members-only SD-377)</a:t>
            </a:r>
            <a:endParaRPr lang="en-US" sz="3600" dirty="0"/>
          </a:p>
        </p:txBody>
      </p:sp>
      <p:pic>
        <p:nvPicPr>
          <p:cNvPr id="4" name="Picture 3"/>
          <p:cNvPicPr>
            <a:picLocks noChangeAspect="1"/>
          </p:cNvPicPr>
          <p:nvPr/>
        </p:nvPicPr>
        <p:blipFill rotWithShape="1">
          <a:blip r:embed="rId2"/>
          <a:srcRect t="3771"/>
          <a:stretch/>
        </p:blipFill>
        <p:spPr>
          <a:xfrm>
            <a:off x="29901" y="1050954"/>
            <a:ext cx="5726430" cy="5502246"/>
          </a:xfrm>
          <a:prstGeom prst="rect">
            <a:avLst/>
          </a:prstGeom>
        </p:spPr>
      </p:pic>
      <p:pic>
        <p:nvPicPr>
          <p:cNvPr id="5" name="Picture 4"/>
          <p:cNvPicPr>
            <a:picLocks noChangeAspect="1"/>
          </p:cNvPicPr>
          <p:nvPr/>
        </p:nvPicPr>
        <p:blipFill rotWithShape="1">
          <a:blip r:embed="rId3"/>
          <a:srcRect t="3881" r="10569"/>
          <a:stretch/>
        </p:blipFill>
        <p:spPr>
          <a:xfrm>
            <a:off x="4114800" y="1080475"/>
            <a:ext cx="5029200" cy="5339367"/>
          </a:xfrm>
          <a:prstGeom prst="rect">
            <a:avLst/>
          </a:prstGeom>
        </p:spPr>
      </p:pic>
      <p:sp>
        <p:nvSpPr>
          <p:cNvPr id="6" name="Content Placeholder 5"/>
          <p:cNvSpPr>
            <a:spLocks noGrp="1"/>
          </p:cNvSpPr>
          <p:nvPr>
            <p:ph idx="1"/>
          </p:nvPr>
        </p:nvSpPr>
        <p:spPr/>
        <p:txBody>
          <a:bodyPr/>
          <a:lstStyle/>
          <a:p>
            <a:endParaRPr lang="en-US" dirty="0"/>
          </a:p>
        </p:txBody>
      </p:sp>
    </p:spTree>
    <p:extLst>
      <p:ext uri="{BB962C8B-B14F-4D97-AF65-F5344CB8AC3E}">
        <p14:creationId xmlns:p14="http://schemas.microsoft.com/office/powerpoint/2010/main" val="2386958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685800" y="958639"/>
            <a:ext cx="6667500" cy="5743575"/>
          </a:xfrm>
          <a:prstGeom prst="rect">
            <a:avLst/>
          </a:prstGeom>
        </p:spPr>
      </p:pic>
      <p:sp>
        <p:nvSpPr>
          <p:cNvPr id="4" name="Title 3"/>
          <p:cNvSpPr>
            <a:spLocks noGrp="1"/>
          </p:cNvSpPr>
          <p:nvPr>
            <p:ph type="title"/>
          </p:nvPr>
        </p:nvSpPr>
        <p:spPr/>
        <p:txBody>
          <a:bodyPr/>
          <a:lstStyle/>
          <a:p>
            <a:r>
              <a:rPr lang="en-US" dirty="0"/>
              <a:t>Phased Development Plan</a:t>
            </a:r>
          </a:p>
        </p:txBody>
      </p:sp>
      <p:pic>
        <p:nvPicPr>
          <p:cNvPr id="3" name="Picture 2"/>
          <p:cNvPicPr>
            <a:picLocks noChangeAspect="1"/>
          </p:cNvPicPr>
          <p:nvPr/>
        </p:nvPicPr>
        <p:blipFill>
          <a:blip r:embed="rId3"/>
          <a:stretch>
            <a:fillRect/>
          </a:stretch>
        </p:blipFill>
        <p:spPr>
          <a:xfrm>
            <a:off x="2631773" y="2362200"/>
            <a:ext cx="6210300" cy="2428875"/>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32413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Benefits of BAS sourced by the BBF </a:t>
            </a:r>
          </a:p>
        </p:txBody>
      </p:sp>
      <p:graphicFrame>
        <p:nvGraphicFramePr>
          <p:cNvPr id="3" name="Table 2"/>
          <p:cNvGraphicFramePr>
            <a:graphicFrameLocks noGrp="1"/>
          </p:cNvGraphicFramePr>
          <p:nvPr>
            <p:extLst>
              <p:ext uri="{D42A27DB-BD31-4B8C-83A1-F6EECF244321}">
                <p14:modId xmlns:p14="http://schemas.microsoft.com/office/powerpoint/2010/main" val="1774860054"/>
              </p:ext>
            </p:extLst>
          </p:nvPr>
        </p:nvGraphicFramePr>
        <p:xfrm>
          <a:off x="304800" y="1066800"/>
          <a:ext cx="8610600" cy="5394960"/>
        </p:xfrm>
        <a:graphic>
          <a:graphicData uri="http://schemas.openxmlformats.org/drawingml/2006/table">
            <a:tbl>
              <a:tblPr firstRow="1" bandRow="1">
                <a:tableStyleId>{0505E3EF-67EA-436B-97B2-0124C06EBD24}</a:tableStyleId>
              </a:tblPr>
              <a:tblGrid>
                <a:gridCol w="1461591">
                  <a:extLst>
                    <a:ext uri="{9D8B030D-6E8A-4147-A177-3AD203B41FA5}">
                      <a16:colId xmlns:a16="http://schemas.microsoft.com/office/drawing/2014/main" val="3034864714"/>
                    </a:ext>
                  </a:extLst>
                </a:gridCol>
                <a:gridCol w="2653209">
                  <a:extLst>
                    <a:ext uri="{9D8B030D-6E8A-4147-A177-3AD203B41FA5}">
                      <a16:colId xmlns:a16="http://schemas.microsoft.com/office/drawing/2014/main" val="3229664046"/>
                    </a:ext>
                  </a:extLst>
                </a:gridCol>
                <a:gridCol w="4495800">
                  <a:extLst>
                    <a:ext uri="{9D8B030D-6E8A-4147-A177-3AD203B41FA5}">
                      <a16:colId xmlns:a16="http://schemas.microsoft.com/office/drawing/2014/main" val="3357737538"/>
                    </a:ext>
                  </a:extLst>
                </a:gridCol>
              </a:tblGrid>
              <a:tr h="228600">
                <a:tc>
                  <a:txBody>
                    <a:bodyPr/>
                    <a:lstStyle/>
                    <a:p>
                      <a:endParaRPr lang="en-US" sz="1800" dirty="0">
                        <a:solidFill>
                          <a:srgbClr val="00703C"/>
                        </a:solidFill>
                      </a:endParaRPr>
                    </a:p>
                  </a:txBody>
                  <a:tcPr>
                    <a:solidFill>
                      <a:srgbClr val="7BC043">
                        <a:alpha val="76863"/>
                      </a:srgbClr>
                    </a:solidFill>
                  </a:tcPr>
                </a:tc>
                <a:tc>
                  <a:txBody>
                    <a:bodyPr/>
                    <a:lstStyle/>
                    <a:p>
                      <a:r>
                        <a:rPr lang="en-US" sz="1800" dirty="0">
                          <a:solidFill>
                            <a:srgbClr val="00703C"/>
                          </a:solidFill>
                        </a:rPr>
                        <a:t>BAS in BBF</a:t>
                      </a:r>
                    </a:p>
                  </a:txBody>
                  <a:tcPr>
                    <a:solidFill>
                      <a:srgbClr val="7BC043">
                        <a:alpha val="76863"/>
                      </a:srgbClr>
                    </a:solidFill>
                  </a:tcPr>
                </a:tc>
                <a:tc>
                  <a:txBody>
                    <a:bodyPr/>
                    <a:lstStyle/>
                    <a:p>
                      <a:r>
                        <a:rPr lang="en-US" sz="1800" dirty="0">
                          <a:solidFill>
                            <a:srgbClr val="00703C"/>
                          </a:solidFill>
                        </a:rPr>
                        <a:t>Comments</a:t>
                      </a:r>
                    </a:p>
                  </a:txBody>
                  <a:tcPr>
                    <a:solidFill>
                      <a:srgbClr val="7BC043">
                        <a:alpha val="76863"/>
                      </a:srgbClr>
                    </a:solidFill>
                  </a:tcPr>
                </a:tc>
                <a:extLst>
                  <a:ext uri="{0D108BD9-81ED-4DB2-BD59-A6C34878D82A}">
                    <a16:rowId xmlns:a16="http://schemas.microsoft.com/office/drawing/2014/main" val="1167910727"/>
                  </a:ext>
                </a:extLst>
              </a:tr>
              <a:tr h="216976">
                <a:tc>
                  <a:txBody>
                    <a:bodyPr/>
                    <a:lstStyle/>
                    <a:p>
                      <a:r>
                        <a:rPr lang="en-US" sz="1200" dirty="0"/>
                        <a:t>IP expertise</a:t>
                      </a:r>
                    </a:p>
                  </a:txBody>
                  <a:tcPr/>
                </a:tc>
                <a:tc>
                  <a:txBody>
                    <a:bodyPr/>
                    <a:lstStyle/>
                    <a:p>
                      <a:r>
                        <a:rPr lang="en-US" sz="1200" dirty="0"/>
                        <a:t>Good</a:t>
                      </a:r>
                    </a:p>
                  </a:txBody>
                  <a:tcPr/>
                </a:tc>
                <a:tc>
                  <a:txBody>
                    <a:bodyPr/>
                    <a:lstStyle/>
                    <a:p>
                      <a:r>
                        <a:rPr lang="en-US" sz="1200" dirty="0"/>
                        <a:t>Area</a:t>
                      </a:r>
                      <a:r>
                        <a:rPr lang="en-US" sz="1200" baseline="0" dirty="0"/>
                        <a:t> of BBF focus</a:t>
                      </a:r>
                      <a:endParaRPr lang="en-US" sz="1200" dirty="0"/>
                    </a:p>
                  </a:txBody>
                  <a:tcPr/>
                </a:tc>
                <a:extLst>
                  <a:ext uri="{0D108BD9-81ED-4DB2-BD59-A6C34878D82A}">
                    <a16:rowId xmlns:a16="http://schemas.microsoft.com/office/drawing/2014/main" val="2400823534"/>
                  </a:ext>
                </a:extLst>
              </a:tr>
              <a:tr h="361627">
                <a:tc>
                  <a:txBody>
                    <a:bodyPr/>
                    <a:lstStyle/>
                    <a:p>
                      <a:r>
                        <a:rPr lang="en-US" sz="1200" dirty="0"/>
                        <a:t>End-to-End Service</a:t>
                      </a:r>
                    </a:p>
                  </a:txBody>
                  <a:tcPr/>
                </a:tc>
                <a:tc>
                  <a:txBody>
                    <a:bodyPr/>
                    <a:lstStyle/>
                    <a:p>
                      <a:r>
                        <a:rPr lang="en-US" sz="1200" dirty="0"/>
                        <a:t>Port/Socket-Port/ Socket</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Both connectionless (vast majority)</a:t>
                      </a:r>
                      <a:r>
                        <a:rPr lang="en-US" sz="1200" baseline="0" dirty="0"/>
                        <a:t> an connect-oriented v. existing L2 connection-oriented services </a:t>
                      </a:r>
                      <a:endParaRPr lang="en-US" sz="1200" dirty="0"/>
                    </a:p>
                  </a:txBody>
                  <a:tcPr/>
                </a:tc>
                <a:extLst>
                  <a:ext uri="{0D108BD9-81ED-4DB2-BD59-A6C34878D82A}">
                    <a16:rowId xmlns:a16="http://schemas.microsoft.com/office/drawing/2014/main" val="100804248"/>
                  </a:ext>
                </a:extLst>
              </a:tr>
              <a:tr h="216976">
                <a:tc>
                  <a:txBody>
                    <a:bodyPr/>
                    <a:lstStyle/>
                    <a:p>
                      <a:r>
                        <a:rPr lang="en-US" sz="1200" dirty="0"/>
                        <a:t>Service types</a:t>
                      </a:r>
                    </a:p>
                  </a:txBody>
                  <a:tcPr/>
                </a:tc>
                <a:tc>
                  <a:txBody>
                    <a:bodyPr/>
                    <a:lstStyle/>
                    <a:p>
                      <a:r>
                        <a:rPr lang="en-US" sz="1200" dirty="0"/>
                        <a:t>2: Point to Point or</a:t>
                      </a:r>
                      <a:r>
                        <a:rPr lang="en-US" sz="1200" baseline="0" dirty="0"/>
                        <a:t> multipoint</a:t>
                      </a:r>
                      <a:endParaRPr lang="en-US" sz="1200" dirty="0"/>
                    </a:p>
                  </a:txBody>
                  <a:tcPr/>
                </a:tc>
                <a:tc>
                  <a:txBody>
                    <a:bodyPr/>
                    <a:lstStyle/>
                    <a:p>
                      <a:r>
                        <a:rPr lang="en-US" sz="1200" dirty="0"/>
                        <a:t>Important</a:t>
                      </a:r>
                      <a:r>
                        <a:rPr lang="en-US" sz="1200" baseline="0" dirty="0"/>
                        <a:t> lesson is to keep it simple &amp; user selectable</a:t>
                      </a:r>
                      <a:endParaRPr lang="en-US" sz="1200" dirty="0"/>
                    </a:p>
                  </a:txBody>
                  <a:tcPr/>
                </a:tc>
                <a:extLst>
                  <a:ext uri="{0D108BD9-81ED-4DB2-BD59-A6C34878D82A}">
                    <a16:rowId xmlns:a16="http://schemas.microsoft.com/office/drawing/2014/main" val="1144215711"/>
                  </a:ext>
                </a:extLst>
              </a:tr>
              <a:tr h="216976">
                <a:tc>
                  <a:txBody>
                    <a:bodyPr/>
                    <a:lstStyle/>
                    <a:p>
                      <a:r>
                        <a:rPr lang="en-US" sz="1200" dirty="0"/>
                        <a:t>Service Classes</a:t>
                      </a:r>
                    </a:p>
                  </a:txBody>
                  <a:tcPr/>
                </a:tc>
                <a:tc>
                  <a:txBody>
                    <a:bodyPr/>
                    <a:lstStyle/>
                    <a:p>
                      <a:r>
                        <a:rPr lang="en-US" sz="1200" dirty="0"/>
                        <a:t>Preferred 3, maximum 7 </a:t>
                      </a:r>
                    </a:p>
                  </a:txBody>
                  <a:tcPr/>
                </a:tc>
                <a:tc>
                  <a:txBody>
                    <a:bodyPr/>
                    <a:lstStyle/>
                    <a:p>
                      <a:r>
                        <a:rPr lang="en-US" sz="1200" dirty="0"/>
                        <a:t>3 wireline (4 M</a:t>
                      </a:r>
                      <a:r>
                        <a:rPr lang="en-US" sz="1200" baseline="0" dirty="0"/>
                        <a:t>obile)</a:t>
                      </a:r>
                      <a:endParaRPr lang="en-US" sz="1200" dirty="0"/>
                    </a:p>
                  </a:txBody>
                  <a:tcPr/>
                </a:tc>
                <a:extLst>
                  <a:ext uri="{0D108BD9-81ED-4DB2-BD59-A6C34878D82A}">
                    <a16:rowId xmlns:a16="http://schemas.microsoft.com/office/drawing/2014/main" val="3998505028"/>
                  </a:ext>
                </a:extLst>
              </a:tr>
              <a:tr h="216976">
                <a:tc>
                  <a:txBody>
                    <a:bodyPr/>
                    <a:lstStyle/>
                    <a:p>
                      <a:r>
                        <a:rPr lang="en-US" sz="1200" dirty="0"/>
                        <a:t>QoS</a:t>
                      </a:r>
                    </a:p>
                  </a:txBody>
                  <a:tcPr/>
                </a:tc>
                <a:tc>
                  <a:txBody>
                    <a:bodyPr/>
                    <a:lstStyle/>
                    <a:p>
                      <a:r>
                        <a:rPr lang="en-US" sz="1200" dirty="0"/>
                        <a:t>Packet delay, PDV, Loss, Availability</a:t>
                      </a:r>
                    </a:p>
                  </a:txBody>
                  <a:tcPr/>
                </a:tc>
                <a:tc>
                  <a:txBody>
                    <a:bodyPr/>
                    <a:lstStyle/>
                    <a:p>
                      <a:r>
                        <a:rPr lang="en-US" sz="1200" dirty="0"/>
                        <a:t>Relatively simple – uses existing mechanisms</a:t>
                      </a:r>
                    </a:p>
                  </a:txBody>
                  <a:tcPr/>
                </a:tc>
                <a:extLst>
                  <a:ext uri="{0D108BD9-81ED-4DB2-BD59-A6C34878D82A}">
                    <a16:rowId xmlns:a16="http://schemas.microsoft.com/office/drawing/2014/main" val="878637151"/>
                  </a:ext>
                </a:extLst>
              </a:tr>
              <a:tr h="216976">
                <a:tc>
                  <a:txBody>
                    <a:bodyPr/>
                    <a:lstStyle/>
                    <a:p>
                      <a:r>
                        <a:rPr lang="en-US" sz="1200" dirty="0"/>
                        <a:t>BBF</a:t>
                      </a:r>
                      <a:r>
                        <a:rPr lang="en-US" sz="1200" baseline="0" dirty="0"/>
                        <a:t> Work related</a:t>
                      </a:r>
                      <a:endParaRPr lang="en-US" sz="1200" dirty="0"/>
                    </a:p>
                  </a:txBody>
                  <a:tcPr/>
                </a:tc>
                <a:tc>
                  <a:txBody>
                    <a:bodyPr/>
                    <a:lstStyle/>
                    <a:p>
                      <a:pPr marL="0" algn="l" defTabSz="1218347" rtl="0" eaLnBrk="1" latinLnBrk="0" hangingPunct="1"/>
                      <a:r>
                        <a:rPr lang="en-US" sz="1200" kern="1200" dirty="0">
                          <a:solidFill>
                            <a:schemeClr val="dk1"/>
                          </a:solidFill>
                          <a:latin typeface="+mn-lt"/>
                          <a:ea typeface="+mn-ea"/>
                          <a:cs typeface="+mn-cs"/>
                        </a:rPr>
                        <a:t>BUS (USP), FTTDP,</a:t>
                      </a:r>
                      <a:r>
                        <a:rPr lang="en-US" sz="1200" kern="1200" baseline="0" dirty="0">
                          <a:solidFill>
                            <a:schemeClr val="dk1"/>
                          </a:solidFill>
                          <a:latin typeface="+mn-lt"/>
                          <a:ea typeface="+mn-ea"/>
                          <a:cs typeface="+mn-cs"/>
                        </a:rPr>
                        <a:t> WWC, R&amp;T</a:t>
                      </a:r>
                      <a:endParaRPr lang="en-US" sz="1200" kern="1200" dirty="0">
                        <a:solidFill>
                          <a:schemeClr val="dk1"/>
                        </a:solidFill>
                        <a:latin typeface="+mn-lt"/>
                        <a:ea typeface="+mn-ea"/>
                        <a:cs typeface="+mn-cs"/>
                      </a:endParaRPr>
                    </a:p>
                  </a:txBody>
                  <a:tcPr/>
                </a:tc>
                <a:tc>
                  <a:txBody>
                    <a:bodyPr/>
                    <a:lstStyle/>
                    <a:p>
                      <a:pPr marL="0" algn="l" defTabSz="1218347" rtl="0" eaLnBrk="1" latinLnBrk="0" hangingPunct="1"/>
                      <a:r>
                        <a:rPr lang="en-US" sz="1200" kern="1200" dirty="0">
                          <a:solidFill>
                            <a:schemeClr val="dk1"/>
                          </a:solidFill>
                          <a:latin typeface="+mn-lt"/>
                          <a:ea typeface="+mn-ea"/>
                          <a:cs typeface="+mn-cs"/>
                        </a:rPr>
                        <a:t>Enablers</a:t>
                      </a:r>
                      <a:r>
                        <a:rPr lang="en-US" sz="1200" kern="1200" baseline="0" dirty="0">
                          <a:solidFill>
                            <a:schemeClr val="dk1"/>
                          </a:solidFill>
                          <a:latin typeface="+mn-lt"/>
                          <a:ea typeface="+mn-ea"/>
                          <a:cs typeface="+mn-cs"/>
                        </a:rPr>
                        <a:t> are SDN and NFV, WT 317</a:t>
                      </a:r>
                      <a:endParaRPr lang="en-US" sz="1200" kern="1200" dirty="0">
                        <a:solidFill>
                          <a:schemeClr val="dk1"/>
                        </a:solidFill>
                        <a:latin typeface="+mn-lt"/>
                        <a:ea typeface="+mn-ea"/>
                        <a:cs typeface="+mn-cs"/>
                      </a:endParaRPr>
                    </a:p>
                  </a:txBody>
                  <a:tcPr/>
                </a:tc>
                <a:extLst>
                  <a:ext uri="{0D108BD9-81ED-4DB2-BD59-A6C34878D82A}">
                    <a16:rowId xmlns:a16="http://schemas.microsoft.com/office/drawing/2014/main" val="328629571"/>
                  </a:ext>
                </a:extLst>
              </a:tr>
              <a:tr h="216976">
                <a:tc>
                  <a:txBody>
                    <a:bodyPr/>
                    <a:lstStyle/>
                    <a:p>
                      <a:r>
                        <a:rPr lang="en-US" sz="1200" dirty="0"/>
                        <a:t>Security</a:t>
                      </a:r>
                    </a:p>
                  </a:txBody>
                  <a:tcPr/>
                </a:tc>
                <a:tc>
                  <a:txBody>
                    <a:bodyPr/>
                    <a:lstStyle/>
                    <a:p>
                      <a:r>
                        <a:rPr lang="en-US" sz="1200" dirty="0"/>
                        <a:t>Yes inherent in-built security</a:t>
                      </a:r>
                    </a:p>
                  </a:txBody>
                  <a:tcPr/>
                </a:tc>
                <a:tc>
                  <a:txBody>
                    <a:bodyPr/>
                    <a:lstStyle/>
                    <a:p>
                      <a:endParaRPr lang="en-US" sz="1200" dirty="0"/>
                    </a:p>
                  </a:txBody>
                  <a:tcPr/>
                </a:tc>
                <a:extLst>
                  <a:ext uri="{0D108BD9-81ED-4DB2-BD59-A6C34878D82A}">
                    <a16:rowId xmlns:a16="http://schemas.microsoft.com/office/drawing/2014/main" val="1149617102"/>
                  </a:ext>
                </a:extLst>
              </a:tr>
              <a:tr h="216976">
                <a:tc>
                  <a:txBody>
                    <a:bodyPr/>
                    <a:lstStyle/>
                    <a:p>
                      <a:r>
                        <a:rPr lang="en-US" sz="1200" dirty="0"/>
                        <a:t>Installed base</a:t>
                      </a:r>
                    </a:p>
                  </a:txBody>
                  <a:tcPr/>
                </a:tc>
                <a:tc>
                  <a:txBody>
                    <a:bodyPr/>
                    <a:lstStyle/>
                    <a:p>
                      <a:r>
                        <a:rPr lang="en-US" sz="1200" dirty="0"/>
                        <a:t>350</a:t>
                      </a:r>
                      <a:r>
                        <a:rPr lang="en-US" sz="1200" baseline="0" dirty="0"/>
                        <a:t> million TR-069 installations</a:t>
                      </a:r>
                      <a:endParaRPr lang="en-US" sz="1200" dirty="0"/>
                    </a:p>
                  </a:txBody>
                  <a:tcPr/>
                </a:tc>
                <a:tc>
                  <a:txBody>
                    <a:bodyPr/>
                    <a:lstStyle/>
                    <a:p>
                      <a:endParaRPr lang="en-US" sz="1200" dirty="0"/>
                    </a:p>
                  </a:txBody>
                  <a:tcPr/>
                </a:tc>
                <a:extLst>
                  <a:ext uri="{0D108BD9-81ED-4DB2-BD59-A6C34878D82A}">
                    <a16:rowId xmlns:a16="http://schemas.microsoft.com/office/drawing/2014/main" val="2382952408"/>
                  </a:ext>
                </a:extLst>
              </a:tr>
              <a:tr h="216976">
                <a:tc>
                  <a:txBody>
                    <a:bodyPr/>
                    <a:lstStyle/>
                    <a:p>
                      <a:r>
                        <a:rPr lang="en-US" sz="1200" dirty="0"/>
                        <a:t>OSS</a:t>
                      </a:r>
                    </a:p>
                  </a:txBody>
                  <a:tcPr/>
                </a:tc>
                <a:tc>
                  <a:txBody>
                    <a:bodyPr/>
                    <a:lstStyle/>
                    <a:p>
                      <a:r>
                        <a:rPr lang="en-US" sz="1200" dirty="0"/>
                        <a:t>In place but needs SDN and later NFV</a:t>
                      </a:r>
                    </a:p>
                  </a:txBody>
                  <a:tcPr/>
                </a:tc>
                <a:tc>
                  <a:txBody>
                    <a:bodyPr/>
                    <a:lstStyle/>
                    <a:p>
                      <a:r>
                        <a:rPr lang="en-US" sz="1200" dirty="0"/>
                        <a:t>In place but not fully automated or agile yet.</a:t>
                      </a:r>
                    </a:p>
                  </a:txBody>
                  <a:tcPr/>
                </a:tc>
                <a:extLst>
                  <a:ext uri="{0D108BD9-81ED-4DB2-BD59-A6C34878D82A}">
                    <a16:rowId xmlns:a16="http://schemas.microsoft.com/office/drawing/2014/main" val="3717527331"/>
                  </a:ext>
                </a:extLst>
              </a:tr>
              <a:tr h="216976">
                <a:tc>
                  <a:txBody>
                    <a:bodyPr/>
                    <a:lstStyle/>
                    <a:p>
                      <a:r>
                        <a:rPr lang="en-US" sz="1200" dirty="0"/>
                        <a:t>Presence</a:t>
                      </a:r>
                    </a:p>
                  </a:txBody>
                  <a:tcPr/>
                </a:tc>
                <a:tc>
                  <a:txBody>
                    <a:bodyPr/>
                    <a:lstStyle/>
                    <a:p>
                      <a:r>
                        <a:rPr lang="en-US" sz="1200" dirty="0"/>
                        <a:t>Home, business</a:t>
                      </a:r>
                    </a:p>
                  </a:txBody>
                  <a:tcPr/>
                </a:tc>
                <a:tc>
                  <a:txBody>
                    <a:bodyPr/>
                    <a:lstStyle/>
                    <a:p>
                      <a:endParaRPr lang="en-US" sz="1200" dirty="0"/>
                    </a:p>
                  </a:txBody>
                  <a:tcPr/>
                </a:tc>
                <a:extLst>
                  <a:ext uri="{0D108BD9-81ED-4DB2-BD59-A6C34878D82A}">
                    <a16:rowId xmlns:a16="http://schemas.microsoft.com/office/drawing/2014/main" val="1208839025"/>
                  </a:ext>
                </a:extLst>
              </a:tr>
              <a:tr h="216976">
                <a:tc>
                  <a:txBody>
                    <a:bodyPr/>
                    <a:lstStyle/>
                    <a:p>
                      <a:r>
                        <a:rPr lang="en-US" sz="1200" dirty="0"/>
                        <a:t>Cost base</a:t>
                      </a:r>
                    </a:p>
                  </a:txBody>
                  <a:tcPr/>
                </a:tc>
                <a:tc>
                  <a:txBody>
                    <a:bodyPr/>
                    <a:lstStyle/>
                    <a:p>
                      <a:r>
                        <a:rPr lang="en-US" sz="1200" dirty="0"/>
                        <a:t>Consumer</a:t>
                      </a:r>
                      <a:r>
                        <a:rPr lang="en-US" sz="1200" baseline="0" dirty="0"/>
                        <a:t> &amp; business premium</a:t>
                      </a:r>
                      <a:endParaRPr lang="en-US" sz="1200" dirty="0"/>
                    </a:p>
                  </a:txBody>
                  <a:tcPr/>
                </a:tc>
                <a:tc>
                  <a:txBody>
                    <a:bodyPr/>
                    <a:lstStyle/>
                    <a:p>
                      <a:r>
                        <a:rPr lang="en-US" sz="1200" dirty="0"/>
                        <a:t>User selected services </a:t>
                      </a:r>
                    </a:p>
                  </a:txBody>
                  <a:tcPr/>
                </a:tc>
                <a:extLst>
                  <a:ext uri="{0D108BD9-81ED-4DB2-BD59-A6C34878D82A}">
                    <a16:rowId xmlns:a16="http://schemas.microsoft.com/office/drawing/2014/main" val="3615746260"/>
                  </a:ext>
                </a:extLst>
              </a:tr>
              <a:tr h="216976">
                <a:tc>
                  <a:txBody>
                    <a:bodyPr/>
                    <a:lstStyle/>
                    <a:p>
                      <a:r>
                        <a:rPr lang="en-US" sz="1200" dirty="0"/>
                        <a:t>Service</a:t>
                      </a:r>
                      <a:r>
                        <a:rPr lang="en-US" sz="1200" baseline="0" dirty="0"/>
                        <a:t> portal</a:t>
                      </a:r>
                      <a:endParaRPr lang="en-US" sz="1200" dirty="0"/>
                    </a:p>
                  </a:txBody>
                  <a:tcPr/>
                </a:tc>
                <a:tc>
                  <a:txBody>
                    <a:bodyPr/>
                    <a:lstStyle/>
                    <a:p>
                      <a:r>
                        <a:rPr lang="en-US" sz="1200" dirty="0"/>
                        <a:t>Provider</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User selected services</a:t>
                      </a:r>
                      <a:r>
                        <a:rPr lang="en-US" sz="1200" baseline="0" dirty="0"/>
                        <a:t> a.k.a. Appstore for TV, PC, table, smartphone</a:t>
                      </a:r>
                      <a:endParaRPr lang="en-US" sz="1200" dirty="0"/>
                    </a:p>
                  </a:txBody>
                  <a:tcPr/>
                </a:tc>
                <a:extLst>
                  <a:ext uri="{0D108BD9-81ED-4DB2-BD59-A6C34878D82A}">
                    <a16:rowId xmlns:a16="http://schemas.microsoft.com/office/drawing/2014/main" val="1717252394"/>
                  </a:ext>
                </a:extLst>
              </a:tr>
              <a:tr h="216976">
                <a:tc>
                  <a:txBody>
                    <a:bodyPr/>
                    <a:lstStyle/>
                    <a:p>
                      <a:r>
                        <a:rPr lang="en-US" sz="1200" dirty="0"/>
                        <a:t>Service</a:t>
                      </a:r>
                      <a:r>
                        <a:rPr lang="en-US" sz="1200" baseline="0" dirty="0"/>
                        <a:t> types</a:t>
                      </a:r>
                      <a:endParaRPr lang="en-US" sz="1200" dirty="0"/>
                    </a:p>
                  </a:txBody>
                  <a:tcPr/>
                </a:tc>
                <a:tc>
                  <a:txBody>
                    <a:bodyPr/>
                    <a:lstStyle/>
                    <a:p>
                      <a:r>
                        <a:rPr lang="en-US" sz="1200" dirty="0"/>
                        <a:t>Assured + Internet</a:t>
                      </a:r>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tc>
                <a:extLst>
                  <a:ext uri="{0D108BD9-81ED-4DB2-BD59-A6C34878D82A}">
                    <a16:rowId xmlns:a16="http://schemas.microsoft.com/office/drawing/2014/main" val="3699629818"/>
                  </a:ext>
                </a:extLst>
              </a:tr>
              <a:tr h="216976">
                <a:tc>
                  <a:txBody>
                    <a:bodyPr/>
                    <a:lstStyle/>
                    <a:p>
                      <a:r>
                        <a:rPr lang="en-US" sz="1200" dirty="0"/>
                        <a:t>Sponsors</a:t>
                      </a:r>
                    </a:p>
                  </a:txBody>
                  <a:tcPr/>
                </a:tc>
                <a:tc>
                  <a:txBody>
                    <a:bodyPr/>
                    <a:lstStyle/>
                    <a:p>
                      <a:r>
                        <a:rPr lang="en-US" sz="1200" dirty="0"/>
                        <a:t>Yes. W</a:t>
                      </a:r>
                      <a:r>
                        <a:rPr lang="en-US" sz="1200" baseline="0" dirty="0"/>
                        <a:t>ill be announced in due course</a:t>
                      </a:r>
                      <a:endParaRPr lang="en-US" sz="1200" dirty="0"/>
                    </a:p>
                  </a:txBody>
                  <a:tcPr/>
                </a:tc>
                <a:tc>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Agree to actively contribute (see NPIF)</a:t>
                      </a:r>
                    </a:p>
                  </a:txBody>
                  <a:tcPr/>
                </a:tc>
                <a:extLst>
                  <a:ext uri="{0D108BD9-81ED-4DB2-BD59-A6C34878D82A}">
                    <a16:rowId xmlns:a16="http://schemas.microsoft.com/office/drawing/2014/main" val="909217001"/>
                  </a:ext>
                </a:extLst>
              </a:tr>
              <a:tr h="289302">
                <a:tc gridSpan="3">
                  <a:txBody>
                    <a:bodyPr/>
                    <a:lstStyle/>
                    <a:p>
                      <a:r>
                        <a:rPr lang="en-US" sz="1800" b="1" kern="1200" dirty="0">
                          <a:solidFill>
                            <a:srgbClr val="00703C"/>
                          </a:solidFill>
                          <a:latin typeface="+mn-lt"/>
                          <a:ea typeface="+mn-ea"/>
                          <a:cs typeface="+mn-cs"/>
                        </a:rPr>
                        <a:t>Communication</a:t>
                      </a:r>
                      <a:r>
                        <a:rPr lang="en-US" sz="1800" b="1" kern="1200" baseline="0" dirty="0">
                          <a:solidFill>
                            <a:srgbClr val="00703C"/>
                          </a:solidFill>
                          <a:latin typeface="+mn-lt"/>
                          <a:ea typeface="+mn-ea"/>
                          <a:cs typeface="+mn-cs"/>
                        </a:rPr>
                        <a:t> and Project Involvement</a:t>
                      </a:r>
                      <a:endParaRPr lang="en-US" sz="1800" b="1" kern="1200" dirty="0">
                        <a:solidFill>
                          <a:srgbClr val="00703C"/>
                        </a:solidFill>
                        <a:latin typeface="+mn-lt"/>
                        <a:ea typeface="+mn-ea"/>
                        <a:cs typeface="+mn-cs"/>
                      </a:endParaRPr>
                    </a:p>
                  </a:txBody>
                  <a:tcPr>
                    <a:solidFill>
                      <a:srgbClr val="7BC043">
                        <a:alpha val="70980"/>
                      </a:srgbClr>
                    </a:solidFill>
                  </a:tcPr>
                </a:tc>
                <a:tc hMerge="1">
                  <a:txBody>
                    <a:bodyPr/>
                    <a:lstStyle/>
                    <a:p>
                      <a:endParaRPr lang="en-US" sz="1200" dirty="0"/>
                    </a:p>
                  </a:txBody>
                  <a:tcPr>
                    <a:solidFill>
                      <a:srgbClr val="7BC043">
                        <a:alpha val="70980"/>
                      </a:srgbClr>
                    </a:solidFill>
                  </a:tcPr>
                </a:tc>
                <a:tc hMerge="1">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solidFill>
                      <a:srgbClr val="7BC043">
                        <a:alpha val="70980"/>
                      </a:srgbClr>
                    </a:solidFill>
                  </a:tcPr>
                </a:tc>
                <a:extLst>
                  <a:ext uri="{0D108BD9-81ED-4DB2-BD59-A6C34878D82A}">
                    <a16:rowId xmlns:a16="http://schemas.microsoft.com/office/drawing/2014/main" val="1031252893"/>
                  </a:ext>
                </a:extLst>
              </a:tr>
              <a:tr h="506278">
                <a:tc>
                  <a:txBody>
                    <a:bodyPr/>
                    <a:lstStyle/>
                    <a:p>
                      <a:r>
                        <a:rPr lang="en-US" sz="1200" dirty="0"/>
                        <a:t>Business Model</a:t>
                      </a:r>
                    </a:p>
                  </a:txBody>
                  <a:tcPr/>
                </a:tc>
                <a:tc gridSpan="2">
                  <a:txBody>
                    <a:bodyPr/>
                    <a:lstStyle/>
                    <a:p>
                      <a:pPr marL="0" marR="0" indent="0" algn="l" defTabSz="1218347" rtl="0" eaLnBrk="1" fontAlgn="auto" latinLnBrk="0" hangingPunct="1">
                        <a:lnSpc>
                          <a:spcPct val="100000"/>
                        </a:lnSpc>
                        <a:spcBef>
                          <a:spcPts val="0"/>
                        </a:spcBef>
                        <a:spcAft>
                          <a:spcPts val="0"/>
                        </a:spcAft>
                        <a:buClrTx/>
                        <a:buSzTx/>
                        <a:buFontTx/>
                        <a:buNone/>
                        <a:tabLst/>
                        <a:defRPr/>
                      </a:pPr>
                      <a:r>
                        <a:rPr lang="en-US" sz="1200" dirty="0"/>
                        <a:t>Although</a:t>
                      </a:r>
                      <a:r>
                        <a:rPr lang="en-US" sz="1200" baseline="0" dirty="0"/>
                        <a:t> an initial set of providers and vendors have agreed to actively contribute to the project further communication of the </a:t>
                      </a:r>
                      <a:r>
                        <a:rPr lang="en-US" sz="1200" dirty="0"/>
                        <a:t>business</a:t>
                      </a:r>
                      <a:r>
                        <a:rPr lang="en-US" sz="1200" baseline="0" dirty="0"/>
                        <a:t> model is required so that it is </a:t>
                      </a:r>
                      <a:r>
                        <a:rPr lang="en-US" sz="1200" dirty="0"/>
                        <a:t>well understood by</a:t>
                      </a:r>
                      <a:r>
                        <a:rPr lang="en-US" sz="1200" baseline="0" dirty="0"/>
                        <a:t> entire </a:t>
                      </a:r>
                      <a:r>
                        <a:rPr lang="en-US" sz="1200" dirty="0"/>
                        <a:t>membership. This will be via a business model and MRD document.</a:t>
                      </a:r>
                    </a:p>
                  </a:txBody>
                  <a:tcPr/>
                </a:tc>
                <a:tc hMerge="1">
                  <a:txBody>
                    <a:bodyPr/>
                    <a:lstStyle/>
                    <a:p>
                      <a:pPr marL="0" marR="0" indent="0" algn="l" defTabSz="1218347" rtl="0" eaLnBrk="1" fontAlgn="auto" latinLnBrk="0" hangingPunct="1">
                        <a:lnSpc>
                          <a:spcPct val="100000"/>
                        </a:lnSpc>
                        <a:spcBef>
                          <a:spcPts val="0"/>
                        </a:spcBef>
                        <a:spcAft>
                          <a:spcPts val="0"/>
                        </a:spcAft>
                        <a:buClrTx/>
                        <a:buSzTx/>
                        <a:buFontTx/>
                        <a:buNone/>
                        <a:tabLst/>
                        <a:defRPr/>
                      </a:pPr>
                      <a:endParaRPr lang="en-US" sz="1200" dirty="0"/>
                    </a:p>
                  </a:txBody>
                  <a:tcPr/>
                </a:tc>
                <a:extLst>
                  <a:ext uri="{0D108BD9-81ED-4DB2-BD59-A6C34878D82A}">
                    <a16:rowId xmlns:a16="http://schemas.microsoft.com/office/drawing/2014/main" val="3197847745"/>
                  </a:ext>
                </a:extLst>
              </a:tr>
            </a:tbl>
          </a:graphicData>
        </a:graphic>
      </p:graphicFrame>
    </p:spTree>
    <p:extLst>
      <p:ext uri="{BB962C8B-B14F-4D97-AF65-F5344CB8AC3E}">
        <p14:creationId xmlns:p14="http://schemas.microsoft.com/office/powerpoint/2010/main" val="1938508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lvl="2" algn="l" defTabSz="1218347" rtl="0">
              <a:spcBef>
                <a:spcPct val="0"/>
              </a:spcBef>
            </a:pPr>
            <a:r>
              <a:rPr lang="en-US" sz="3600" b="1" dirty="0"/>
              <a:t>Services and Architecture Overview </a:t>
            </a:r>
            <a:endParaRPr lang="en-US" sz="3600" dirty="0"/>
          </a:p>
        </p:txBody>
      </p:sp>
      <p:sp>
        <p:nvSpPr>
          <p:cNvPr id="6" name="Content Placeholder 5"/>
          <p:cNvSpPr>
            <a:spLocks noGrp="1"/>
          </p:cNvSpPr>
          <p:nvPr>
            <p:ph idx="1"/>
          </p:nvPr>
        </p:nvSpPr>
        <p:spPr>
          <a:xfrm>
            <a:off x="166861" y="1478030"/>
            <a:ext cx="8732598" cy="5439850"/>
          </a:xfrm>
        </p:spPr>
        <p:txBody>
          <a:bodyPr/>
          <a:lstStyle/>
          <a:p>
            <a:r>
              <a:rPr lang="en-US" dirty="0"/>
              <a:t>D</a:t>
            </a:r>
            <a:r>
              <a:rPr lang="x-none" dirty="0"/>
              <a:t>efines fundamental building blocks, </a:t>
            </a:r>
            <a:br>
              <a:rPr lang="en-US" dirty="0"/>
            </a:br>
            <a:r>
              <a:rPr lang="x-none" dirty="0"/>
              <a:t>architecture and BAS services</a:t>
            </a:r>
            <a:r>
              <a:rPr lang="en-US" dirty="0"/>
              <a:t> definitions. </a:t>
            </a:r>
            <a:br>
              <a:rPr lang="en-US" dirty="0"/>
            </a:br>
            <a:r>
              <a:rPr lang="en-US" b="1" dirty="0"/>
              <a:t>These represent the possibly the only real technical challenges of the work:</a:t>
            </a:r>
            <a:endParaRPr lang="en-US" dirty="0"/>
          </a:p>
          <a:p>
            <a:pPr lvl="1"/>
            <a:r>
              <a:rPr lang="x-none" dirty="0"/>
              <a:t>BAS Service Packets</a:t>
            </a:r>
            <a:r>
              <a:rPr lang="en-US" dirty="0"/>
              <a:t> format</a:t>
            </a:r>
          </a:p>
          <a:p>
            <a:pPr lvl="1"/>
            <a:r>
              <a:rPr lang="x-none" dirty="0"/>
              <a:t>BAS End-Points</a:t>
            </a:r>
            <a:r>
              <a:rPr lang="en-US" dirty="0"/>
              <a:t> (e.g. Well known Port/Socket)</a:t>
            </a:r>
          </a:p>
          <a:p>
            <a:pPr lvl="1"/>
            <a:r>
              <a:rPr lang="x-none" dirty="0"/>
              <a:t>Identification of BAS service packets </a:t>
            </a:r>
            <a:endParaRPr lang="en-US" dirty="0"/>
          </a:p>
          <a:p>
            <a:pPr lvl="1"/>
            <a:r>
              <a:rPr lang="x-none" dirty="0"/>
              <a:t>Identification of </a:t>
            </a:r>
            <a:r>
              <a:rPr lang="en-US" dirty="0"/>
              <a:t>c</a:t>
            </a:r>
            <a:r>
              <a:rPr lang="x-none" dirty="0"/>
              <a:t>lass of service associated with the service packet</a:t>
            </a:r>
            <a:endParaRPr lang="en-US" dirty="0"/>
          </a:p>
          <a:p>
            <a:pPr lvl="1"/>
            <a:r>
              <a:rPr lang="x-none" dirty="0"/>
              <a:t>Definition of management packets</a:t>
            </a:r>
            <a:endParaRPr lang="en-US" dirty="0"/>
          </a:p>
          <a:p>
            <a:endParaRPr lang="en-US" dirty="0"/>
          </a:p>
        </p:txBody>
      </p:sp>
      <p:sp>
        <p:nvSpPr>
          <p:cNvPr id="7" name="Rectangle 6"/>
          <p:cNvSpPr/>
          <p:nvPr/>
        </p:nvSpPr>
        <p:spPr>
          <a:xfrm>
            <a:off x="5807257" y="1085474"/>
            <a:ext cx="2928430" cy="369332"/>
          </a:xfrm>
          <a:prstGeom prst="rect">
            <a:avLst/>
          </a:prstGeom>
        </p:spPr>
        <p:txBody>
          <a:bodyPr wrap="none">
            <a:spAutoFit/>
          </a:bodyPr>
          <a:lstStyle/>
          <a:p>
            <a:r>
              <a:rPr lang="en-US" dirty="0"/>
              <a:t>(Provisional number: BAS-02)</a:t>
            </a:r>
          </a:p>
        </p:txBody>
      </p:sp>
    </p:spTree>
    <p:extLst>
      <p:ext uri="{BB962C8B-B14F-4D97-AF65-F5344CB8AC3E}">
        <p14:creationId xmlns:p14="http://schemas.microsoft.com/office/powerpoint/2010/main" val="225094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Title 433"/>
          <p:cNvSpPr>
            <a:spLocks noGrp="1"/>
          </p:cNvSpPr>
          <p:nvPr>
            <p:ph type="title"/>
          </p:nvPr>
        </p:nvSpPr>
        <p:spPr>
          <a:xfrm>
            <a:off x="166861" y="228600"/>
            <a:ext cx="8977139" cy="688996"/>
          </a:xfrm>
        </p:spPr>
        <p:txBody>
          <a:bodyPr/>
          <a:lstStyle/>
          <a:p>
            <a:pPr lvl="0"/>
            <a:r>
              <a:rPr lang="x-none" b="1" dirty="0"/>
              <a:t>BAS Service Technical Specification</a:t>
            </a:r>
            <a:r>
              <a:rPr lang="en-US" b="1" dirty="0"/>
              <a:t> </a:t>
            </a:r>
            <a:r>
              <a:rPr lang="en-US" sz="2800" b="1" dirty="0"/>
              <a:t>(1 of 2)</a:t>
            </a:r>
            <a:endParaRPr lang="en-US" dirty="0"/>
          </a:p>
        </p:txBody>
      </p:sp>
      <p:sp>
        <p:nvSpPr>
          <p:cNvPr id="435" name="Content Placeholder 434"/>
          <p:cNvSpPr>
            <a:spLocks noGrp="1"/>
          </p:cNvSpPr>
          <p:nvPr>
            <p:ph idx="1"/>
          </p:nvPr>
        </p:nvSpPr>
        <p:spPr>
          <a:xfrm>
            <a:off x="166861" y="999575"/>
            <a:ext cx="8687889" cy="413658"/>
          </a:xfrm>
        </p:spPr>
        <p:txBody>
          <a:bodyPr/>
          <a:lstStyle/>
          <a:p>
            <a:pPr marL="0" indent="0" algn="ctr">
              <a:buNone/>
            </a:pPr>
            <a:r>
              <a:rPr lang="en-US" sz="2400" dirty="0"/>
              <a:t>Covers service definitions &amp; attributes in a single document</a:t>
            </a:r>
          </a:p>
        </p:txBody>
      </p:sp>
      <p:sp>
        <p:nvSpPr>
          <p:cNvPr id="436" name="Content Placeholder 434"/>
          <p:cNvSpPr txBox="1">
            <a:spLocks/>
          </p:cNvSpPr>
          <p:nvPr/>
        </p:nvSpPr>
        <p:spPr>
          <a:xfrm>
            <a:off x="456110" y="1393787"/>
            <a:ext cx="8184037" cy="204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None/>
            </a:pPr>
            <a:r>
              <a:rPr lang="en-US" sz="2400" b="1" dirty="0"/>
              <a:t>Service Definitions</a:t>
            </a:r>
            <a:endParaRPr lang="en-US" sz="2400" dirty="0"/>
          </a:p>
          <a:p>
            <a:pPr marL="233363" indent="-233363">
              <a:spcBef>
                <a:spcPts val="0"/>
              </a:spcBef>
            </a:pPr>
            <a:r>
              <a:rPr lang="en-US" sz="2000" dirty="0"/>
              <a:t>Service Types: point-to-point and multipoint connections</a:t>
            </a:r>
          </a:p>
          <a:p>
            <a:pPr marL="233363" indent="-233363">
              <a:spcBef>
                <a:spcPts val="0"/>
              </a:spcBef>
            </a:pPr>
            <a:r>
              <a:rPr lang="en-US" sz="2000" dirty="0"/>
              <a:t>Inter-domain connections and service mapping</a:t>
            </a:r>
          </a:p>
          <a:p>
            <a:pPr marL="233363" indent="-233363">
              <a:spcBef>
                <a:spcPts val="0"/>
              </a:spcBef>
            </a:pPr>
            <a:r>
              <a:rPr lang="en-US" sz="2000" dirty="0"/>
              <a:t>Service connection lifetime </a:t>
            </a:r>
          </a:p>
          <a:p>
            <a:pPr marL="233363" indent="-233363">
              <a:spcBef>
                <a:spcPts val="0"/>
              </a:spcBef>
            </a:pPr>
            <a:r>
              <a:rPr lang="en-US" sz="2000" dirty="0"/>
              <a:t>Connection and connectionless services</a:t>
            </a:r>
          </a:p>
          <a:p>
            <a:pPr marL="233363" indent="-233363">
              <a:spcBef>
                <a:spcPts val="0"/>
              </a:spcBef>
            </a:pPr>
            <a:r>
              <a:rPr lang="en-US" sz="2000" dirty="0"/>
              <a:t>Security</a:t>
            </a:r>
          </a:p>
        </p:txBody>
      </p:sp>
      <p:sp>
        <p:nvSpPr>
          <p:cNvPr id="437" name="Content Placeholder 434"/>
          <p:cNvSpPr txBox="1">
            <a:spLocks/>
          </p:cNvSpPr>
          <p:nvPr/>
        </p:nvSpPr>
        <p:spPr>
          <a:xfrm>
            <a:off x="373225" y="3606047"/>
            <a:ext cx="8770775" cy="1560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None/>
            </a:pPr>
            <a:r>
              <a:rPr lang="en-US" sz="2400" b="1" dirty="0"/>
              <a:t>S</a:t>
            </a:r>
            <a:r>
              <a:rPr lang="x-none" sz="2400" b="1" dirty="0"/>
              <a:t>ervice </a:t>
            </a:r>
            <a:r>
              <a:rPr lang="en-US" sz="2400" b="1" dirty="0"/>
              <a:t>A</a:t>
            </a:r>
            <a:r>
              <a:rPr lang="x-none" sz="2400" b="1" dirty="0"/>
              <a:t>ttributes </a:t>
            </a:r>
            <a:endParaRPr lang="en-US" sz="2400" dirty="0"/>
          </a:p>
          <a:p>
            <a:pPr marL="233363" indent="-233363">
              <a:spcBef>
                <a:spcPts val="0"/>
              </a:spcBef>
              <a:spcAft>
                <a:spcPts val="600"/>
              </a:spcAft>
            </a:pPr>
            <a:r>
              <a:rPr lang="x-none" sz="1800" b="1" dirty="0"/>
              <a:t>Traffic Management: </a:t>
            </a:r>
            <a:r>
              <a:rPr lang="x-none" sz="1800" dirty="0"/>
              <a:t>A set of rules governing forwarding of packets at each priority</a:t>
            </a:r>
            <a:r>
              <a:rPr lang="en-US" sz="1800" dirty="0"/>
              <a:t> class</a:t>
            </a:r>
          </a:p>
          <a:p>
            <a:pPr marL="233363" lvl="0" indent="-233363">
              <a:spcBef>
                <a:spcPts val="0"/>
              </a:spcBef>
              <a:spcAft>
                <a:spcPts val="600"/>
              </a:spcAft>
            </a:pPr>
            <a:r>
              <a:rPr lang="x-none" sz="1800" dirty="0"/>
              <a:t>Inter-domain Service characteristics and preservation of service characteristics across domains</a:t>
            </a:r>
            <a:endParaRPr lang="en-US" sz="1800" dirty="0"/>
          </a:p>
          <a:p>
            <a:pPr marL="233363" lvl="0" indent="-233363">
              <a:spcBef>
                <a:spcPts val="0"/>
              </a:spcBef>
              <a:spcAft>
                <a:spcPts val="600"/>
              </a:spcAft>
            </a:pPr>
            <a:r>
              <a:rPr lang="en-US" sz="1800" dirty="0"/>
              <a:t>The following shows logical allocation of bandwidth in the access:</a:t>
            </a:r>
          </a:p>
          <a:p>
            <a:pPr marL="233363" lvl="0" indent="-233363">
              <a:spcBef>
                <a:spcPts val="0"/>
              </a:spcBef>
            </a:pPr>
            <a:endParaRPr lang="en-US" sz="1800" dirty="0"/>
          </a:p>
        </p:txBody>
      </p:sp>
      <p:grpSp>
        <p:nvGrpSpPr>
          <p:cNvPr id="2" name="Group 1"/>
          <p:cNvGrpSpPr/>
          <p:nvPr/>
        </p:nvGrpSpPr>
        <p:grpSpPr>
          <a:xfrm>
            <a:off x="1374213" y="5329963"/>
            <a:ext cx="6562434" cy="1148356"/>
            <a:chOff x="1555145" y="5437543"/>
            <a:chExt cx="6562434" cy="1148356"/>
          </a:xfrm>
        </p:grpSpPr>
        <p:sp>
          <p:nvSpPr>
            <p:cNvPr id="439" name="Can 438"/>
            <p:cNvSpPr/>
            <p:nvPr/>
          </p:nvSpPr>
          <p:spPr>
            <a:xfrm rot="5400000">
              <a:off x="1881143"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40" name="Can 439"/>
            <p:cNvSpPr/>
            <p:nvPr/>
          </p:nvSpPr>
          <p:spPr>
            <a:xfrm rot="5400000">
              <a:off x="2261986"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41" name="TextBox 440"/>
            <p:cNvSpPr txBox="1"/>
            <p:nvPr/>
          </p:nvSpPr>
          <p:spPr>
            <a:xfrm>
              <a:off x="1664034" y="6147707"/>
              <a:ext cx="1258067" cy="333895"/>
            </a:xfrm>
            <a:prstGeom prst="rect">
              <a:avLst/>
            </a:prstGeom>
            <a:noFill/>
          </p:spPr>
          <p:txBody>
            <a:bodyPr wrap="square" rtlCol="0" anchor="ctr" anchorCtr="0">
              <a:noAutofit/>
            </a:bodyPr>
            <a:lstStyle/>
            <a:p>
              <a:pPr algn="ctr"/>
              <a:r>
                <a:rPr lang="en-US" sz="900" dirty="0"/>
                <a:t>Best Efforts Internet</a:t>
              </a:r>
            </a:p>
          </p:txBody>
        </p:sp>
        <p:sp>
          <p:nvSpPr>
            <p:cNvPr id="442" name="TextBox 441"/>
            <p:cNvSpPr txBox="1"/>
            <p:nvPr/>
          </p:nvSpPr>
          <p:spPr>
            <a:xfrm>
              <a:off x="1631799" y="5736639"/>
              <a:ext cx="1424189" cy="369332"/>
            </a:xfrm>
            <a:prstGeom prst="rect">
              <a:avLst/>
            </a:prstGeom>
            <a:noFill/>
          </p:spPr>
          <p:txBody>
            <a:bodyPr wrap="square" rtlCol="0">
              <a:spAutoFit/>
            </a:bodyPr>
            <a:lstStyle/>
            <a:p>
              <a:pPr algn="ctr"/>
              <a:r>
                <a:rPr lang="en-US" sz="900" dirty="0"/>
                <a:t>100 Mbps  Physical </a:t>
              </a:r>
              <a:br>
                <a:rPr lang="en-US" sz="900" dirty="0"/>
              </a:br>
              <a:r>
                <a:rPr lang="en-US" sz="900" dirty="0"/>
                <a:t>Capability</a:t>
              </a:r>
            </a:p>
          </p:txBody>
        </p:sp>
        <p:grpSp>
          <p:nvGrpSpPr>
            <p:cNvPr id="443" name="Group 442"/>
            <p:cNvGrpSpPr/>
            <p:nvPr/>
          </p:nvGrpSpPr>
          <p:grpSpPr>
            <a:xfrm>
              <a:off x="3203985" y="6142741"/>
              <a:ext cx="376827" cy="327552"/>
              <a:chOff x="7233078" y="4219396"/>
              <a:chExt cx="1139588" cy="327552"/>
            </a:xfrm>
          </p:grpSpPr>
          <p:cxnSp>
            <p:nvCxnSpPr>
              <p:cNvPr id="470" name="Straight Connector 469"/>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44" name="TextBox 443"/>
            <p:cNvSpPr txBox="1"/>
            <p:nvPr/>
          </p:nvSpPr>
          <p:spPr>
            <a:xfrm>
              <a:off x="1580971" y="5437543"/>
              <a:ext cx="1424189" cy="230832"/>
            </a:xfrm>
            <a:prstGeom prst="rect">
              <a:avLst/>
            </a:prstGeom>
            <a:noFill/>
          </p:spPr>
          <p:txBody>
            <a:bodyPr wrap="square" rtlCol="0">
              <a:spAutoFit/>
            </a:bodyPr>
            <a:lstStyle/>
            <a:p>
              <a:pPr algn="ctr"/>
              <a:r>
                <a:rPr lang="en-US" sz="900" b="1" dirty="0"/>
                <a:t>Existing Internet SLA</a:t>
              </a:r>
            </a:p>
          </p:txBody>
        </p:sp>
        <p:sp>
          <p:nvSpPr>
            <p:cNvPr id="445" name="TextBox 444"/>
            <p:cNvSpPr txBox="1"/>
            <p:nvPr/>
          </p:nvSpPr>
          <p:spPr>
            <a:xfrm>
              <a:off x="3141292" y="6191100"/>
              <a:ext cx="596093" cy="230832"/>
            </a:xfrm>
            <a:prstGeom prst="rect">
              <a:avLst/>
            </a:prstGeom>
            <a:noFill/>
          </p:spPr>
          <p:txBody>
            <a:bodyPr wrap="square" rtlCol="0">
              <a:spAutoFit/>
            </a:bodyPr>
            <a:lstStyle/>
            <a:p>
              <a:r>
                <a:rPr lang="en-US" sz="900" dirty="0"/>
                <a:t>50 Mbps</a:t>
              </a:r>
            </a:p>
          </p:txBody>
        </p:sp>
        <p:sp>
          <p:nvSpPr>
            <p:cNvPr id="446" name="Can 445"/>
            <p:cNvSpPr/>
            <p:nvPr/>
          </p:nvSpPr>
          <p:spPr>
            <a:xfrm rot="5400000">
              <a:off x="4055571" y="5403982"/>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47" name="Can 446"/>
            <p:cNvSpPr/>
            <p:nvPr/>
          </p:nvSpPr>
          <p:spPr>
            <a:xfrm rot="5400000">
              <a:off x="4515189" y="5286981"/>
              <a:ext cx="183735"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48" name="Can 447"/>
            <p:cNvSpPr/>
            <p:nvPr/>
          </p:nvSpPr>
          <p:spPr>
            <a:xfrm rot="5400000">
              <a:off x="4436414" y="5549754"/>
              <a:ext cx="336582"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49" name="TextBox 448"/>
            <p:cNvSpPr txBox="1"/>
            <p:nvPr/>
          </p:nvSpPr>
          <p:spPr>
            <a:xfrm>
              <a:off x="3838462" y="6147707"/>
              <a:ext cx="1258067" cy="333895"/>
            </a:xfrm>
            <a:prstGeom prst="rect">
              <a:avLst/>
            </a:prstGeom>
            <a:noFill/>
          </p:spPr>
          <p:txBody>
            <a:bodyPr wrap="square" rtlCol="0" anchor="ctr" anchorCtr="0">
              <a:noAutofit/>
            </a:bodyPr>
            <a:lstStyle/>
            <a:p>
              <a:pPr algn="ctr"/>
              <a:r>
                <a:rPr lang="en-US" sz="900" dirty="0"/>
                <a:t>Best Efforts Internet</a:t>
              </a:r>
            </a:p>
          </p:txBody>
        </p:sp>
        <p:sp>
          <p:nvSpPr>
            <p:cNvPr id="450" name="TextBox 449"/>
            <p:cNvSpPr txBox="1"/>
            <p:nvPr/>
          </p:nvSpPr>
          <p:spPr>
            <a:xfrm>
              <a:off x="3865506" y="5949377"/>
              <a:ext cx="1581016" cy="193364"/>
            </a:xfrm>
            <a:prstGeom prst="rect">
              <a:avLst/>
            </a:prstGeom>
            <a:noFill/>
          </p:spPr>
          <p:txBody>
            <a:bodyPr wrap="square" rtlCol="0" anchor="ctr" anchorCtr="0">
              <a:noAutofit/>
            </a:bodyPr>
            <a:lstStyle/>
            <a:p>
              <a:pPr algn="ctr"/>
              <a:r>
                <a:rPr lang="en-US" sz="900" dirty="0"/>
                <a:t>Broadband Assured Service</a:t>
              </a:r>
            </a:p>
          </p:txBody>
        </p:sp>
        <p:grpSp>
          <p:nvGrpSpPr>
            <p:cNvPr id="451" name="Group 450"/>
            <p:cNvGrpSpPr/>
            <p:nvPr/>
          </p:nvGrpSpPr>
          <p:grpSpPr>
            <a:xfrm>
              <a:off x="5416190" y="5949377"/>
              <a:ext cx="336147" cy="529914"/>
              <a:chOff x="7233078" y="4017034"/>
              <a:chExt cx="1139588" cy="529914"/>
            </a:xfrm>
          </p:grpSpPr>
          <p:cxnSp>
            <p:nvCxnSpPr>
              <p:cNvPr id="467" name="Straight Connector 466"/>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7233078" y="4017034"/>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9" name="Straight Connector 468"/>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52" name="TextBox 451"/>
            <p:cNvSpPr txBox="1"/>
            <p:nvPr/>
          </p:nvSpPr>
          <p:spPr>
            <a:xfrm>
              <a:off x="3760996" y="5437543"/>
              <a:ext cx="1424189" cy="230832"/>
            </a:xfrm>
            <a:prstGeom prst="rect">
              <a:avLst/>
            </a:prstGeom>
            <a:noFill/>
          </p:spPr>
          <p:txBody>
            <a:bodyPr wrap="square" rtlCol="0">
              <a:spAutoFit/>
            </a:bodyPr>
            <a:lstStyle/>
            <a:p>
              <a:pPr algn="ctr"/>
              <a:r>
                <a:rPr lang="en-US" sz="900" b="1" dirty="0"/>
                <a:t>BAS Additional to SLA</a:t>
              </a:r>
            </a:p>
          </p:txBody>
        </p:sp>
        <p:sp>
          <p:nvSpPr>
            <p:cNvPr id="453" name="TextBox 452"/>
            <p:cNvSpPr txBox="1"/>
            <p:nvPr/>
          </p:nvSpPr>
          <p:spPr>
            <a:xfrm>
              <a:off x="5337585" y="6229686"/>
              <a:ext cx="596093" cy="230832"/>
            </a:xfrm>
            <a:prstGeom prst="rect">
              <a:avLst/>
            </a:prstGeom>
            <a:noFill/>
          </p:spPr>
          <p:txBody>
            <a:bodyPr wrap="square" rtlCol="0">
              <a:spAutoFit/>
            </a:bodyPr>
            <a:lstStyle/>
            <a:p>
              <a:r>
                <a:rPr lang="en-US" sz="900" dirty="0"/>
                <a:t>50 Mbps</a:t>
              </a:r>
            </a:p>
          </p:txBody>
        </p:sp>
        <p:sp>
          <p:nvSpPr>
            <p:cNvPr id="454" name="TextBox 453"/>
            <p:cNvSpPr txBox="1"/>
            <p:nvPr/>
          </p:nvSpPr>
          <p:spPr>
            <a:xfrm>
              <a:off x="5350292" y="5942223"/>
              <a:ext cx="596093" cy="230832"/>
            </a:xfrm>
            <a:prstGeom prst="rect">
              <a:avLst/>
            </a:prstGeom>
            <a:noFill/>
          </p:spPr>
          <p:txBody>
            <a:bodyPr wrap="square" rtlCol="0">
              <a:spAutoFit/>
            </a:bodyPr>
            <a:lstStyle/>
            <a:p>
              <a:r>
                <a:rPr lang="en-US" sz="900" dirty="0"/>
                <a:t>25 Mbps</a:t>
              </a:r>
            </a:p>
          </p:txBody>
        </p:sp>
        <p:sp>
          <p:nvSpPr>
            <p:cNvPr id="455" name="Can 454"/>
            <p:cNvSpPr/>
            <p:nvPr/>
          </p:nvSpPr>
          <p:spPr>
            <a:xfrm rot="5400000">
              <a:off x="6273182" y="5410641"/>
              <a:ext cx="849260" cy="1501255"/>
            </a:xfrm>
            <a:prstGeom prst="can">
              <a:avLst>
                <a:gd name="adj" fmla="val 18996"/>
              </a:avLst>
            </a:prstGeom>
            <a:solidFill>
              <a:srgbClr val="FFFFBF">
                <a:alpha val="63922"/>
              </a:srgbClr>
            </a:solidFill>
            <a:ln w="31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56" name="Can 455"/>
            <p:cNvSpPr/>
            <p:nvPr/>
          </p:nvSpPr>
          <p:spPr>
            <a:xfrm rot="5400000">
              <a:off x="6731818" y="5475440"/>
              <a:ext cx="175187" cy="1527785"/>
            </a:xfrm>
            <a:prstGeom prst="can">
              <a:avLst>
                <a:gd name="adj" fmla="val 11500"/>
              </a:avLst>
            </a:prstGeom>
            <a:solidFill>
              <a:srgbClr val="85D345">
                <a:alpha val="63922"/>
              </a:srgbClr>
            </a:solidFill>
            <a:ln w="3175">
              <a:solidFill>
                <a:srgbClr val="85D3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57" name="Can 456"/>
            <p:cNvSpPr/>
            <p:nvPr/>
          </p:nvSpPr>
          <p:spPr>
            <a:xfrm rot="5400000">
              <a:off x="6740304" y="5642693"/>
              <a:ext cx="164023" cy="1532488"/>
            </a:xfrm>
            <a:prstGeom prst="can">
              <a:avLst>
                <a:gd name="adj" fmla="val 11500"/>
              </a:avLst>
            </a:prstGeom>
            <a:solidFill>
              <a:schemeClr val="accent1">
                <a:alpha val="63922"/>
              </a:schemeClr>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458" name="TextBox 457"/>
            <p:cNvSpPr txBox="1"/>
            <p:nvPr/>
          </p:nvSpPr>
          <p:spPr>
            <a:xfrm>
              <a:off x="6068778" y="6326925"/>
              <a:ext cx="1258067" cy="161336"/>
            </a:xfrm>
            <a:prstGeom prst="rect">
              <a:avLst/>
            </a:prstGeom>
            <a:noFill/>
          </p:spPr>
          <p:txBody>
            <a:bodyPr wrap="square" rtlCol="0" anchor="ctr" anchorCtr="0">
              <a:noAutofit/>
            </a:bodyPr>
            <a:lstStyle/>
            <a:p>
              <a:pPr algn="ctr"/>
              <a:r>
                <a:rPr lang="en-US" sz="900" dirty="0"/>
                <a:t>Best Efforts Internet</a:t>
              </a:r>
            </a:p>
          </p:txBody>
        </p:sp>
        <p:sp>
          <p:nvSpPr>
            <p:cNvPr id="459" name="TextBox 458"/>
            <p:cNvSpPr txBox="1"/>
            <p:nvPr/>
          </p:nvSpPr>
          <p:spPr>
            <a:xfrm>
              <a:off x="6077862" y="6151740"/>
              <a:ext cx="1581016" cy="172497"/>
            </a:xfrm>
            <a:prstGeom prst="rect">
              <a:avLst/>
            </a:prstGeom>
            <a:noFill/>
          </p:spPr>
          <p:txBody>
            <a:bodyPr wrap="square" rtlCol="0" anchor="ctr" anchorCtr="0">
              <a:noAutofit/>
            </a:bodyPr>
            <a:lstStyle/>
            <a:p>
              <a:pPr algn="ctr"/>
              <a:r>
                <a:rPr lang="en-US" sz="900" dirty="0"/>
                <a:t>Broadband Assured Service</a:t>
              </a:r>
            </a:p>
          </p:txBody>
        </p:sp>
        <p:grpSp>
          <p:nvGrpSpPr>
            <p:cNvPr id="460" name="Group 459"/>
            <p:cNvGrpSpPr/>
            <p:nvPr/>
          </p:nvGrpSpPr>
          <p:grpSpPr>
            <a:xfrm>
              <a:off x="7554169" y="6151739"/>
              <a:ext cx="563410" cy="327552"/>
              <a:chOff x="7233078" y="4219396"/>
              <a:chExt cx="1139588" cy="327552"/>
            </a:xfrm>
          </p:grpSpPr>
          <p:cxnSp>
            <p:nvCxnSpPr>
              <p:cNvPr id="464" name="Straight Connector 463"/>
              <p:cNvCxnSpPr/>
              <p:nvPr/>
            </p:nvCxnSpPr>
            <p:spPr>
              <a:xfrm>
                <a:off x="7233078" y="4219396"/>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p:nvCxnSpPr>
            <p:spPr>
              <a:xfrm>
                <a:off x="7233078" y="4382795"/>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p:nvCxnSpPr>
            <p:spPr>
              <a:xfrm>
                <a:off x="7233078" y="4546948"/>
                <a:ext cx="113958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grpSp>
        <p:sp>
          <p:nvSpPr>
            <p:cNvPr id="461" name="TextBox 460"/>
            <p:cNvSpPr txBox="1"/>
            <p:nvPr/>
          </p:nvSpPr>
          <p:spPr>
            <a:xfrm>
              <a:off x="5970796" y="5437543"/>
              <a:ext cx="1424189" cy="230832"/>
            </a:xfrm>
            <a:prstGeom prst="rect">
              <a:avLst/>
            </a:prstGeom>
            <a:noFill/>
          </p:spPr>
          <p:txBody>
            <a:bodyPr wrap="square" rtlCol="0">
              <a:spAutoFit/>
            </a:bodyPr>
            <a:lstStyle/>
            <a:p>
              <a:pPr algn="ctr"/>
              <a:r>
                <a:rPr lang="en-US" sz="900" b="1" dirty="0"/>
                <a:t>BAS as part of initial SLA</a:t>
              </a:r>
            </a:p>
          </p:txBody>
        </p:sp>
        <p:sp>
          <p:nvSpPr>
            <p:cNvPr id="462" name="TextBox 461"/>
            <p:cNvSpPr txBox="1"/>
            <p:nvPr/>
          </p:nvSpPr>
          <p:spPr>
            <a:xfrm>
              <a:off x="7519850" y="6151739"/>
              <a:ext cx="596093" cy="163399"/>
            </a:xfrm>
            <a:prstGeom prst="rect">
              <a:avLst/>
            </a:prstGeom>
            <a:noFill/>
          </p:spPr>
          <p:txBody>
            <a:bodyPr wrap="square" rtlCol="0" anchor="ctr" anchorCtr="0">
              <a:noAutofit/>
            </a:bodyPr>
            <a:lstStyle/>
            <a:p>
              <a:r>
                <a:rPr lang="en-US" sz="900" dirty="0"/>
                <a:t>25 Mbps</a:t>
              </a:r>
            </a:p>
          </p:txBody>
        </p:sp>
        <p:sp>
          <p:nvSpPr>
            <p:cNvPr id="463" name="TextBox 462"/>
            <p:cNvSpPr txBox="1"/>
            <p:nvPr/>
          </p:nvSpPr>
          <p:spPr>
            <a:xfrm>
              <a:off x="7513026" y="6306516"/>
              <a:ext cx="596093" cy="163399"/>
            </a:xfrm>
            <a:prstGeom prst="rect">
              <a:avLst/>
            </a:prstGeom>
            <a:noFill/>
          </p:spPr>
          <p:txBody>
            <a:bodyPr wrap="square" rtlCol="0" anchor="ctr" anchorCtr="0">
              <a:noAutofit/>
            </a:bodyPr>
            <a:lstStyle/>
            <a:p>
              <a:r>
                <a:rPr lang="en-US" sz="900" dirty="0"/>
                <a:t>25 Mbps</a:t>
              </a:r>
            </a:p>
          </p:txBody>
        </p:sp>
      </p:grpSp>
    </p:spTree>
    <p:extLst>
      <p:ext uri="{BB962C8B-B14F-4D97-AF65-F5344CB8AC3E}">
        <p14:creationId xmlns:p14="http://schemas.microsoft.com/office/powerpoint/2010/main" val="3443301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66861" y="228600"/>
            <a:ext cx="8977139" cy="688996"/>
          </a:xfrm>
        </p:spPr>
        <p:txBody>
          <a:bodyPr/>
          <a:lstStyle/>
          <a:p>
            <a:r>
              <a:rPr lang="en-US" dirty="0"/>
              <a:t>Broadband 20/20 Background, Motivation</a:t>
            </a:r>
          </a:p>
        </p:txBody>
      </p:sp>
      <p:sp>
        <p:nvSpPr>
          <p:cNvPr id="5" name="Content Placeholder 4"/>
          <p:cNvSpPr>
            <a:spLocks noGrp="1"/>
          </p:cNvSpPr>
          <p:nvPr>
            <p:ph idx="1"/>
          </p:nvPr>
        </p:nvSpPr>
        <p:spPr>
          <a:xfrm>
            <a:off x="341744" y="1079788"/>
            <a:ext cx="8708950" cy="5439850"/>
          </a:xfrm>
        </p:spPr>
        <p:txBody>
          <a:bodyPr/>
          <a:lstStyle/>
          <a:p>
            <a:pPr marL="233363" indent="-233363"/>
            <a:r>
              <a:rPr lang="en-US" sz="2400" dirty="0"/>
              <a:t>New focus on creating value from services for all stakeholders:</a:t>
            </a:r>
          </a:p>
          <a:p>
            <a:pPr marL="512763" lvl="1" indent="-279400"/>
            <a:r>
              <a:rPr lang="en-US" sz="2000" b="1" dirty="0"/>
              <a:t>Service providers </a:t>
            </a:r>
            <a:r>
              <a:rPr lang="en-US" sz="2000" dirty="0"/>
              <a:t>constant need to make the business viable with increased revenue per user while meeting new installation costs</a:t>
            </a:r>
          </a:p>
          <a:p>
            <a:pPr marL="512763" lvl="1" indent="-279400"/>
            <a:r>
              <a:rPr lang="en-US" sz="2000" b="1" dirty="0"/>
              <a:t>Consumer and business users </a:t>
            </a:r>
            <a:r>
              <a:rPr lang="en-US" sz="2000" dirty="0"/>
              <a:t>need for acceptable application quality levels, availability, user control by eliminating network constraints</a:t>
            </a:r>
          </a:p>
          <a:p>
            <a:pPr marL="512763" lvl="1" indent="-279400"/>
            <a:r>
              <a:rPr lang="en-US" sz="2000" dirty="0"/>
              <a:t>New breed of </a:t>
            </a:r>
            <a:r>
              <a:rPr lang="en-US" sz="2000" b="1" dirty="0"/>
              <a:t>service and systems integrators </a:t>
            </a:r>
            <a:r>
              <a:rPr lang="en-US" sz="2000" dirty="0"/>
              <a:t>combining products, software and integration services</a:t>
            </a:r>
          </a:p>
          <a:p>
            <a:pPr marL="512763" lvl="1" indent="-279400"/>
            <a:r>
              <a:rPr lang="en-US" sz="2000" b="1" dirty="0"/>
              <a:t>Providers and OTT partnerships </a:t>
            </a:r>
            <a:r>
              <a:rPr lang="en-US" sz="2000" dirty="0"/>
              <a:t>to deliver new services and applications that users want to purchase. For example:</a:t>
            </a:r>
          </a:p>
          <a:p>
            <a:pPr marL="1045789" lvl="2" indent="-279400"/>
            <a:r>
              <a:rPr lang="en-US" sz="1800" dirty="0"/>
              <a:t>Seamless Enterprise, branch office, residential, remote location experience</a:t>
            </a:r>
          </a:p>
          <a:p>
            <a:pPr marL="1045789" lvl="2" indent="-279400"/>
            <a:r>
              <a:rPr lang="en-US" sz="1800" dirty="0"/>
              <a:t>Performance-assured interactive online meetings and calls from any location</a:t>
            </a:r>
          </a:p>
          <a:p>
            <a:pPr marL="1045789" lvl="2" indent="-279400"/>
            <a:r>
              <a:rPr lang="en-US" sz="1800" dirty="0"/>
              <a:t>Interactive gaming on new platforms</a:t>
            </a:r>
          </a:p>
          <a:p>
            <a:pPr marL="1045789" lvl="2" indent="-279400"/>
            <a:r>
              <a:rPr lang="en-US" sz="1800" dirty="0"/>
              <a:t>High quality content delivery for 4K/8K</a:t>
            </a:r>
          </a:p>
          <a:p>
            <a:pPr marL="1045789" lvl="2" indent="-279400"/>
            <a:r>
              <a:rPr lang="en-US" sz="1800" dirty="0"/>
              <a:t>Seamless mobile / fixed user experience</a:t>
            </a:r>
          </a:p>
          <a:p>
            <a:pPr marL="1045789" lvl="2" indent="-279400"/>
            <a:r>
              <a:rPr lang="en-US" sz="1800" dirty="0"/>
              <a:t>Secure vertical market applications (Finance Healthcare, Government)</a:t>
            </a:r>
          </a:p>
        </p:txBody>
      </p:sp>
    </p:spTree>
    <p:extLst>
      <p:ext uri="{BB962C8B-B14F-4D97-AF65-F5344CB8AC3E}">
        <p14:creationId xmlns:p14="http://schemas.microsoft.com/office/powerpoint/2010/main" val="1518176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Title 433"/>
          <p:cNvSpPr>
            <a:spLocks noGrp="1"/>
          </p:cNvSpPr>
          <p:nvPr>
            <p:ph type="title"/>
          </p:nvPr>
        </p:nvSpPr>
        <p:spPr>
          <a:xfrm>
            <a:off x="166861" y="228600"/>
            <a:ext cx="8977139" cy="688996"/>
          </a:xfrm>
        </p:spPr>
        <p:txBody>
          <a:bodyPr/>
          <a:lstStyle/>
          <a:p>
            <a:pPr lvl="0"/>
            <a:r>
              <a:rPr lang="x-none" b="1" dirty="0"/>
              <a:t>BAS Service Technical Specification</a:t>
            </a:r>
            <a:r>
              <a:rPr lang="en-US" b="1" dirty="0"/>
              <a:t> </a:t>
            </a:r>
            <a:r>
              <a:rPr lang="en-US" sz="2800" b="1" dirty="0"/>
              <a:t>(2 of 2)</a:t>
            </a:r>
            <a:endParaRPr lang="en-US" dirty="0"/>
          </a:p>
        </p:txBody>
      </p:sp>
      <p:sp>
        <p:nvSpPr>
          <p:cNvPr id="437" name="Content Placeholder 434"/>
          <p:cNvSpPr txBox="1">
            <a:spLocks/>
          </p:cNvSpPr>
          <p:nvPr/>
        </p:nvSpPr>
        <p:spPr>
          <a:xfrm>
            <a:off x="373226" y="1163215"/>
            <a:ext cx="8770774" cy="4883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0" indent="0">
              <a:buNone/>
            </a:pPr>
            <a:r>
              <a:rPr lang="en-US" b="1" dirty="0"/>
              <a:t>S</a:t>
            </a:r>
            <a:r>
              <a:rPr lang="x-none" b="1" dirty="0"/>
              <a:t>ervice </a:t>
            </a:r>
            <a:r>
              <a:rPr lang="en-US" b="1" dirty="0"/>
              <a:t>A</a:t>
            </a:r>
            <a:r>
              <a:rPr lang="x-none" b="1" dirty="0"/>
              <a:t>ttributes </a:t>
            </a:r>
            <a:r>
              <a:rPr lang="en-US" b="1" dirty="0"/>
              <a:t>(cont)</a:t>
            </a:r>
            <a:endParaRPr lang="en-US" sz="2000" dirty="0"/>
          </a:p>
          <a:p>
            <a:pPr marL="233363" indent="-233363">
              <a:spcBef>
                <a:spcPts val="0"/>
              </a:spcBef>
              <a:spcAft>
                <a:spcPts val="600"/>
              </a:spcAft>
            </a:pPr>
            <a:r>
              <a:rPr lang="en-US" sz="2000" b="1" dirty="0"/>
              <a:t>Traffic Classification</a:t>
            </a:r>
          </a:p>
          <a:p>
            <a:pPr marL="233363" indent="-233363">
              <a:spcBef>
                <a:spcPts val="0"/>
              </a:spcBef>
              <a:spcAft>
                <a:spcPts val="600"/>
              </a:spcAft>
            </a:pPr>
            <a:r>
              <a:rPr lang="en-US" sz="2000" dirty="0"/>
              <a:t>Connectionless Traffic</a:t>
            </a:r>
          </a:p>
          <a:p>
            <a:pPr marL="766390" lvl="1" indent="-233363">
              <a:spcBef>
                <a:spcPts val="0"/>
              </a:spcBef>
              <a:spcAft>
                <a:spcPts val="600"/>
              </a:spcAft>
            </a:pPr>
            <a:r>
              <a:rPr lang="en-US" sz="1600" dirty="0"/>
              <a:t>Management and Control, Expedited Forwarding (EF1,2), Assured Forwarding (AF 1-4), Best Efforts. Initial service definitions will be simple</a:t>
            </a:r>
          </a:p>
          <a:p>
            <a:pPr marL="233363" indent="-233363">
              <a:spcBef>
                <a:spcPts val="0"/>
              </a:spcBef>
              <a:spcAft>
                <a:spcPts val="600"/>
              </a:spcAft>
            </a:pPr>
            <a:r>
              <a:rPr lang="en-US" sz="2000" dirty="0"/>
              <a:t>Connection-oriented Services</a:t>
            </a:r>
          </a:p>
          <a:p>
            <a:pPr marL="766390" lvl="1" indent="-233363">
              <a:spcBef>
                <a:spcPts val="0"/>
              </a:spcBef>
              <a:spcAft>
                <a:spcPts val="600"/>
              </a:spcAft>
            </a:pPr>
            <a:r>
              <a:rPr lang="en-US" sz="1600" dirty="0"/>
              <a:t>3-4 classes of services are envisaged</a:t>
            </a:r>
          </a:p>
          <a:p>
            <a:pPr marL="233363" lvl="0" indent="-233363">
              <a:spcBef>
                <a:spcPts val="0"/>
              </a:spcBef>
              <a:spcAft>
                <a:spcPts val="600"/>
              </a:spcAft>
            </a:pPr>
            <a:r>
              <a:rPr lang="x-none" sz="2000" dirty="0"/>
              <a:t>Quality of Service performance attributes: delay, delay variation, packet loss</a:t>
            </a:r>
            <a:r>
              <a:rPr lang="en-US" sz="2000" dirty="0"/>
              <a:t> and call loss for 4G/5G services</a:t>
            </a:r>
          </a:p>
          <a:p>
            <a:pPr marL="233363" indent="-233363">
              <a:spcBef>
                <a:spcPts val="0"/>
              </a:spcBef>
              <a:spcAft>
                <a:spcPts val="600"/>
              </a:spcAft>
            </a:pPr>
            <a:r>
              <a:rPr lang="x-none" sz="2000" dirty="0"/>
              <a:t>Quality of Service </a:t>
            </a:r>
            <a:r>
              <a:rPr lang="en-US" sz="2000" dirty="0"/>
              <a:t>A</a:t>
            </a:r>
            <a:r>
              <a:rPr lang="x-none" sz="2000" dirty="0"/>
              <a:t>vailability attributes</a:t>
            </a:r>
            <a:r>
              <a:rPr lang="en-US" sz="2000" dirty="0"/>
              <a:t> including reliability, resilience, protection</a:t>
            </a:r>
          </a:p>
          <a:p>
            <a:pPr marL="233363" lvl="0" indent="-233363">
              <a:spcBef>
                <a:spcPts val="0"/>
              </a:spcBef>
              <a:spcAft>
                <a:spcPts val="600"/>
              </a:spcAft>
            </a:pPr>
            <a:r>
              <a:rPr lang="x-none" sz="2000" dirty="0"/>
              <a:t>Quality of Service performance objectives and measurement: one way delay, mean delay, availability and protection, etc.</a:t>
            </a:r>
            <a:endParaRPr lang="en-US" sz="2000" dirty="0"/>
          </a:p>
          <a:p>
            <a:pPr marL="233363" indent="-233363">
              <a:spcBef>
                <a:spcPts val="0"/>
              </a:spcBef>
              <a:spcAft>
                <a:spcPts val="600"/>
              </a:spcAft>
            </a:pPr>
            <a:r>
              <a:rPr lang="en-US" sz="2000" dirty="0"/>
              <a:t>Security</a:t>
            </a:r>
          </a:p>
          <a:p>
            <a:pPr marL="233363" indent="-233363">
              <a:spcBef>
                <a:spcPts val="0"/>
              </a:spcBef>
              <a:spcAft>
                <a:spcPts val="600"/>
              </a:spcAft>
            </a:pPr>
            <a:r>
              <a:rPr lang="en-US" sz="2000" dirty="0"/>
              <a:t>Etc.</a:t>
            </a:r>
          </a:p>
        </p:txBody>
      </p:sp>
    </p:spTree>
    <p:extLst>
      <p:ext uri="{BB962C8B-B14F-4D97-AF65-F5344CB8AC3E}">
        <p14:creationId xmlns:p14="http://schemas.microsoft.com/office/powerpoint/2010/main" val="3232410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b="1" dirty="0"/>
              <a:t>SWAT/GAP Analysis</a:t>
            </a:r>
          </a:p>
        </p:txBody>
      </p:sp>
      <p:sp>
        <p:nvSpPr>
          <p:cNvPr id="3" name="Content Placeholder 2"/>
          <p:cNvSpPr>
            <a:spLocks noGrp="1"/>
          </p:cNvSpPr>
          <p:nvPr>
            <p:ph idx="1"/>
          </p:nvPr>
        </p:nvSpPr>
        <p:spPr>
          <a:xfrm>
            <a:off x="166861" y="1066800"/>
            <a:ext cx="8732598" cy="5439850"/>
          </a:xfrm>
        </p:spPr>
        <p:txBody>
          <a:bodyPr/>
          <a:lstStyle/>
          <a:p>
            <a:pPr marL="0" indent="0">
              <a:spcBef>
                <a:spcPts val="0"/>
              </a:spcBef>
              <a:buNone/>
            </a:pPr>
            <a:r>
              <a:rPr lang="en-US" sz="2000" b="1" dirty="0"/>
              <a:t>Strengths</a:t>
            </a:r>
          </a:p>
          <a:p>
            <a:pPr marL="228600" indent="-228600">
              <a:spcBef>
                <a:spcPts val="0"/>
              </a:spcBef>
            </a:pPr>
            <a:r>
              <a:rPr lang="en-US" sz="1800" dirty="0"/>
              <a:t>Broadband Forum is the natural place for the work</a:t>
            </a:r>
          </a:p>
          <a:p>
            <a:pPr marL="228600" indent="-228600">
              <a:spcBef>
                <a:spcPts val="0"/>
              </a:spcBef>
            </a:pPr>
            <a:r>
              <a:rPr lang="en-US" sz="1800" dirty="0"/>
              <a:t>Has the right skill set, Lives in the world of Connectionless, Internet services, etc.</a:t>
            </a:r>
          </a:p>
          <a:p>
            <a:pPr marL="0" indent="0">
              <a:spcBef>
                <a:spcPts val="0"/>
              </a:spcBef>
              <a:buNone/>
            </a:pPr>
            <a:r>
              <a:rPr lang="en-US" sz="2000" b="1" dirty="0"/>
              <a:t>Gaps to addressed in order to achieve rapid deployment</a:t>
            </a:r>
          </a:p>
          <a:p>
            <a:pPr marL="228600" indent="-228600">
              <a:spcBef>
                <a:spcPts val="0"/>
              </a:spcBef>
            </a:pPr>
            <a:r>
              <a:rPr lang="en-US" sz="1800" dirty="0"/>
              <a:t>Creating and accepted business model: will enough people pay for a premium service? (the App-store model)</a:t>
            </a:r>
          </a:p>
          <a:p>
            <a:pPr marL="228600" indent="-228600">
              <a:spcBef>
                <a:spcPts val="0"/>
              </a:spcBef>
            </a:pPr>
            <a:r>
              <a:rPr lang="en-US" sz="1800" dirty="0"/>
              <a:t>What are the key use cases identified as gaps in the market?</a:t>
            </a:r>
          </a:p>
          <a:p>
            <a:pPr marL="228600" indent="-228600">
              <a:spcBef>
                <a:spcPts val="0"/>
              </a:spcBef>
            </a:pPr>
            <a:r>
              <a:rPr lang="en-US" sz="1800" dirty="0"/>
              <a:t>Can the business relationships required by practical to automate?</a:t>
            </a:r>
          </a:p>
          <a:p>
            <a:pPr marL="228600" indent="-228600">
              <a:spcBef>
                <a:spcPts val="0"/>
              </a:spcBef>
            </a:pPr>
            <a:r>
              <a:rPr lang="en-US" sz="1800" dirty="0"/>
              <a:t>Will people understand that the Internet regulations are not an issue?</a:t>
            </a:r>
          </a:p>
          <a:p>
            <a:pPr marL="228600" indent="-228600">
              <a:spcBef>
                <a:spcPts val="0"/>
              </a:spcBef>
            </a:pPr>
            <a:r>
              <a:rPr lang="en-US" sz="1800" dirty="0"/>
              <a:t>Define a set of practical work items</a:t>
            </a:r>
          </a:p>
          <a:p>
            <a:pPr lvl="1">
              <a:spcBef>
                <a:spcPts val="0"/>
              </a:spcBef>
            </a:pPr>
            <a:r>
              <a:rPr lang="en-US" sz="1800" dirty="0"/>
              <a:t>Service Definitions</a:t>
            </a:r>
          </a:p>
          <a:p>
            <a:pPr lvl="1">
              <a:spcBef>
                <a:spcPts val="0"/>
              </a:spcBef>
            </a:pPr>
            <a:r>
              <a:rPr lang="en-US" sz="1800" dirty="0"/>
              <a:t>Cross-domain interworking</a:t>
            </a:r>
          </a:p>
          <a:p>
            <a:pPr lvl="1">
              <a:spcBef>
                <a:spcPts val="0"/>
              </a:spcBef>
            </a:pPr>
            <a:r>
              <a:rPr lang="en-US" sz="1800" dirty="0"/>
              <a:t>Business relations</a:t>
            </a:r>
          </a:p>
          <a:p>
            <a:pPr marL="0" indent="0">
              <a:spcBef>
                <a:spcPts val="0"/>
              </a:spcBef>
              <a:buNone/>
            </a:pPr>
            <a:r>
              <a:rPr lang="en-US" sz="1800" b="1" dirty="0"/>
              <a:t>Threats</a:t>
            </a:r>
          </a:p>
          <a:p>
            <a:pPr marL="228600" indent="-228600">
              <a:spcBef>
                <a:spcPts val="0"/>
              </a:spcBef>
            </a:pPr>
            <a:r>
              <a:rPr lang="en-US" sz="1800" dirty="0"/>
              <a:t>Attempt to emulate Carrier Ethernet level of complexity, especially multi-domain issues</a:t>
            </a:r>
          </a:p>
          <a:p>
            <a:pPr marL="228600" indent="-228600">
              <a:spcBef>
                <a:spcPts val="0"/>
              </a:spcBef>
            </a:pPr>
            <a:r>
              <a:rPr lang="en-US" sz="1800" dirty="0"/>
              <a:t>Other SDOs conducting different but similarly positioned work</a:t>
            </a:r>
          </a:p>
          <a:p>
            <a:pPr marL="0" indent="0">
              <a:buNone/>
            </a:pPr>
            <a:r>
              <a:rPr lang="en-US" sz="1800" b="1" dirty="0"/>
              <a:t>Weaknesses</a:t>
            </a:r>
          </a:p>
          <a:p>
            <a:r>
              <a:rPr lang="en-US" sz="1800" dirty="0"/>
              <a:t>Strong support within the BBF community takes time to mature v those already on-board with the need for the work</a:t>
            </a:r>
          </a:p>
        </p:txBody>
      </p:sp>
    </p:spTree>
    <p:extLst>
      <p:ext uri="{BB962C8B-B14F-4D97-AF65-F5344CB8AC3E}">
        <p14:creationId xmlns:p14="http://schemas.microsoft.com/office/powerpoint/2010/main" val="2165876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Feedback and Call to Action</a:t>
            </a:r>
          </a:p>
        </p:txBody>
      </p:sp>
      <p:sp>
        <p:nvSpPr>
          <p:cNvPr id="3" name="Content Placeholder 2"/>
          <p:cNvSpPr>
            <a:spLocks noGrp="1"/>
          </p:cNvSpPr>
          <p:nvPr>
            <p:ph idx="1"/>
          </p:nvPr>
        </p:nvSpPr>
        <p:spPr>
          <a:xfrm>
            <a:off x="166862" y="1079788"/>
            <a:ext cx="8900938" cy="3571725"/>
          </a:xfrm>
        </p:spPr>
        <p:txBody>
          <a:bodyPr/>
          <a:lstStyle/>
          <a:p>
            <a:pPr marL="0" indent="0">
              <a:buNone/>
            </a:pPr>
            <a:r>
              <a:rPr lang="en-US" b="1" dirty="0"/>
              <a:t>Action</a:t>
            </a:r>
          </a:p>
          <a:p>
            <a:r>
              <a:rPr lang="en-US" dirty="0"/>
              <a:t>Create Industry alignment for the approach</a:t>
            </a:r>
          </a:p>
          <a:p>
            <a:r>
              <a:rPr lang="en-US" dirty="0"/>
              <a:t>Prioritization of work to be developed in terms of a small number of use cases</a:t>
            </a:r>
          </a:p>
          <a:p>
            <a:r>
              <a:rPr lang="en-US" dirty="0"/>
              <a:t>Support initial projects in work areas and Innovation Track</a:t>
            </a:r>
          </a:p>
          <a:p>
            <a:pPr marL="0" indent="0">
              <a:buNone/>
            </a:pPr>
            <a:r>
              <a:rPr lang="en-US" b="1" dirty="0"/>
              <a:t>Feedback</a:t>
            </a:r>
          </a:p>
          <a:p>
            <a:r>
              <a:rPr lang="en-US" dirty="0"/>
              <a:t>Does the approach show promise for you and your company?</a:t>
            </a:r>
          </a:p>
          <a:p>
            <a:r>
              <a:rPr lang="en-US" dirty="0"/>
              <a:t>Did we capture the key elements?</a:t>
            </a:r>
          </a:p>
        </p:txBody>
      </p:sp>
    </p:spTree>
    <p:extLst>
      <p:ext uri="{BB962C8B-B14F-4D97-AF65-F5344CB8AC3E}">
        <p14:creationId xmlns:p14="http://schemas.microsoft.com/office/powerpoint/2010/main" val="3361226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888239" cy="688996"/>
          </a:xfrm>
        </p:spPr>
        <p:txBody>
          <a:bodyPr/>
          <a:lstStyle/>
          <a:p>
            <a:r>
              <a:rPr lang="en-US" dirty="0"/>
              <a:t>Supporting Member and Non-Companies</a:t>
            </a:r>
          </a:p>
        </p:txBody>
      </p:sp>
      <p:sp>
        <p:nvSpPr>
          <p:cNvPr id="3" name="Content Placeholder 2"/>
          <p:cNvSpPr>
            <a:spLocks noGrp="1"/>
          </p:cNvSpPr>
          <p:nvPr>
            <p:ph idx="1"/>
          </p:nvPr>
        </p:nvSpPr>
        <p:spPr/>
        <p:txBody>
          <a:bodyPr/>
          <a:lstStyle/>
          <a:p>
            <a:r>
              <a:rPr lang="en-US" dirty="0"/>
              <a:t>A number of companies have expressed both their support and agreement to contribute to the project including those in the posted NPIF</a:t>
            </a:r>
          </a:p>
        </p:txBody>
      </p:sp>
    </p:spTree>
    <p:extLst>
      <p:ext uri="{BB962C8B-B14F-4D97-AF65-F5344CB8AC3E}">
        <p14:creationId xmlns:p14="http://schemas.microsoft.com/office/powerpoint/2010/main" val="2215094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1"/>
          </p:nvPr>
        </p:nvSpPr>
        <p:spPr>
          <a:xfrm>
            <a:off x="0" y="4031972"/>
            <a:ext cx="9153535" cy="1606827"/>
          </a:xfrm>
        </p:spPr>
        <p:txBody>
          <a:bodyPr/>
          <a:lstStyle/>
          <a:p>
            <a:r>
              <a:rPr lang="en-US" sz="1600" dirty="0"/>
              <a:t>Backup Slides</a:t>
            </a:r>
          </a:p>
          <a:p>
            <a:endParaRPr lang="en-US" sz="1600" dirty="0"/>
          </a:p>
          <a:p>
            <a:endParaRPr lang="en-US" sz="1600" dirty="0"/>
          </a:p>
          <a:p>
            <a:endParaRPr lang="en-US" sz="1600" dirty="0"/>
          </a:p>
          <a:p>
            <a:r>
              <a:rPr lang="en-US" sz="1600" dirty="0"/>
              <a:t>Related initiatives</a:t>
            </a:r>
          </a:p>
          <a:p>
            <a:endParaRPr lang="en-US" sz="1600" dirty="0"/>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86167" y="4419600"/>
            <a:ext cx="1981200" cy="574548"/>
          </a:xfrm>
          <a:prstGeom prst="rect">
            <a:avLst/>
          </a:prstGeom>
        </p:spPr>
      </p:pic>
    </p:spTree>
    <p:extLst>
      <p:ext uri="{BB962C8B-B14F-4D97-AF65-F5344CB8AC3E}">
        <p14:creationId xmlns:p14="http://schemas.microsoft.com/office/powerpoint/2010/main" val="3652423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66861" y="228600"/>
            <a:ext cx="8977139" cy="688996"/>
          </a:xfrm>
        </p:spPr>
        <p:txBody>
          <a:bodyPr/>
          <a:lstStyle/>
          <a:p>
            <a:pPr marL="49212" lvl="1" indent="0"/>
            <a:r>
              <a:rPr lang="en-US" sz="3100" b="1" dirty="0">
                <a:solidFill>
                  <a:schemeClr val="tx1"/>
                </a:solidFill>
                <a:effectLst>
                  <a:outerShdw blurRad="38100" dist="38100" dir="2700000" algn="tl">
                    <a:srgbClr val="000000">
                      <a:alpha val="43137"/>
                    </a:srgbClr>
                  </a:outerShdw>
                </a:effectLst>
              </a:rPr>
              <a:t>Ultra-Fast Wireline Infrastructure Services</a:t>
            </a:r>
          </a:p>
        </p:txBody>
      </p:sp>
      <p:sp>
        <p:nvSpPr>
          <p:cNvPr id="223" name="Content Placeholder 3"/>
          <p:cNvSpPr>
            <a:spLocks noGrp="1"/>
          </p:cNvSpPr>
          <p:nvPr>
            <p:ph idx="1"/>
          </p:nvPr>
        </p:nvSpPr>
        <p:spPr>
          <a:xfrm>
            <a:off x="166862" y="1079788"/>
            <a:ext cx="7202996" cy="2492136"/>
          </a:xfrm>
        </p:spPr>
        <p:txBody>
          <a:bodyPr/>
          <a:lstStyle/>
          <a:p>
            <a:pPr marL="457200" lvl="2" indent="-284163">
              <a:spcBef>
                <a:spcPts val="300"/>
              </a:spcBef>
            </a:pPr>
            <a:r>
              <a:rPr lang="en-US" sz="2400" dirty="0">
                <a:solidFill>
                  <a:schemeClr val="tx1"/>
                </a:solidFill>
              </a:rPr>
              <a:t>Fiber and gigabit-class service delivery </a:t>
            </a:r>
          </a:p>
          <a:p>
            <a:pPr marL="457200" lvl="2" indent="-284163">
              <a:spcBef>
                <a:spcPts val="300"/>
              </a:spcBef>
            </a:pPr>
            <a:r>
              <a:rPr lang="en-US" sz="2400" dirty="0">
                <a:solidFill>
                  <a:schemeClr val="tx1"/>
                </a:solidFill>
              </a:rPr>
              <a:t>G.fast: no premises disruption/visit</a:t>
            </a:r>
          </a:p>
          <a:p>
            <a:pPr marL="457200" lvl="2" indent="-284163">
              <a:spcBef>
                <a:spcPts val="300"/>
              </a:spcBef>
            </a:pPr>
            <a:r>
              <a:rPr lang="en-US" sz="2400" dirty="0">
                <a:solidFill>
                  <a:schemeClr val="tx1"/>
                </a:solidFill>
              </a:rPr>
              <a:t>300mbs-1Gbps … Future 5gbps </a:t>
            </a:r>
          </a:p>
          <a:p>
            <a:pPr marL="457200" lvl="2" indent="-284163">
              <a:spcBef>
                <a:spcPts val="300"/>
              </a:spcBef>
            </a:pPr>
            <a:r>
              <a:rPr lang="en-US" sz="2400" dirty="0">
                <a:solidFill>
                  <a:schemeClr val="tx1"/>
                </a:solidFill>
              </a:rPr>
              <a:t>Rejuvenates residential broadband</a:t>
            </a:r>
          </a:p>
          <a:p>
            <a:pPr marL="457200" lvl="2" indent="-284163">
              <a:spcBef>
                <a:spcPts val="300"/>
              </a:spcBef>
            </a:pPr>
            <a:r>
              <a:rPr lang="en-US" sz="2400" dirty="0">
                <a:solidFill>
                  <a:schemeClr val="tx1"/>
                </a:solidFill>
              </a:rPr>
              <a:t>New business markets</a:t>
            </a:r>
          </a:p>
        </p:txBody>
      </p:sp>
      <p:sp>
        <p:nvSpPr>
          <p:cNvPr id="45" name="Rounded Rectangle 44"/>
          <p:cNvSpPr/>
          <p:nvPr/>
        </p:nvSpPr>
        <p:spPr>
          <a:xfrm>
            <a:off x="1524000" y="4191000"/>
            <a:ext cx="6400800" cy="1583300"/>
          </a:xfrm>
          <a:prstGeom prst="roundRect">
            <a:avLst>
              <a:gd name="adj" fmla="val 8311"/>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 name="Can 45"/>
          <p:cNvSpPr/>
          <p:nvPr/>
        </p:nvSpPr>
        <p:spPr>
          <a:xfrm>
            <a:off x="6890247" y="2447536"/>
            <a:ext cx="348753" cy="1453612"/>
          </a:xfrm>
          <a:prstGeom prst="can">
            <a:avLst/>
          </a:prstGeom>
          <a:solidFill>
            <a:srgbClr val="FFFF00"/>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dirty="0">
              <a:solidFill>
                <a:prstClr val="black"/>
              </a:solidFill>
            </a:endParaRPr>
          </a:p>
        </p:txBody>
      </p:sp>
      <p:sp>
        <p:nvSpPr>
          <p:cNvPr id="47" name="Freeform 46"/>
          <p:cNvSpPr/>
          <p:nvPr/>
        </p:nvSpPr>
        <p:spPr>
          <a:xfrm>
            <a:off x="7062075" y="1702913"/>
            <a:ext cx="24525" cy="2775987"/>
          </a:xfrm>
          <a:custGeom>
            <a:avLst/>
            <a:gdLst>
              <a:gd name="connsiteX0" fmla="*/ 0 w 2115126"/>
              <a:gd name="connsiteY0" fmla="*/ 2216506 h 2216506"/>
              <a:gd name="connsiteX1" fmla="*/ 775411 w 2115126"/>
              <a:gd name="connsiteY1" fmla="*/ 1623974 h 2216506"/>
              <a:gd name="connsiteX2" fmla="*/ 2055571 w 2115126"/>
              <a:gd name="connsiteY2" fmla="*/ 614477 h 2216506"/>
              <a:gd name="connsiteX3" fmla="*/ 1784909 w 2115126"/>
              <a:gd name="connsiteY3" fmla="*/ 0 h 2216506"/>
              <a:gd name="connsiteX0" fmla="*/ 0 w 2061138"/>
              <a:gd name="connsiteY0" fmla="*/ 2207630 h 2207630"/>
              <a:gd name="connsiteX1" fmla="*/ 775411 w 2061138"/>
              <a:gd name="connsiteY1" fmla="*/ 1615098 h 2207630"/>
              <a:gd name="connsiteX2" fmla="*/ 2055571 w 2061138"/>
              <a:gd name="connsiteY2" fmla="*/ 605601 h 2207630"/>
              <a:gd name="connsiteX3" fmla="*/ 1220991 w 2061138"/>
              <a:gd name="connsiteY3" fmla="*/ 0 h 2207630"/>
              <a:gd name="connsiteX0" fmla="*/ 0 w 2181200"/>
              <a:gd name="connsiteY0" fmla="*/ 2207630 h 2207630"/>
              <a:gd name="connsiteX1" fmla="*/ 775411 w 2181200"/>
              <a:gd name="connsiteY1" fmla="*/ 1615098 h 2207630"/>
              <a:gd name="connsiteX2" fmla="*/ 2176409 w 2181200"/>
              <a:gd name="connsiteY2" fmla="*/ 649982 h 2207630"/>
              <a:gd name="connsiteX3" fmla="*/ 1220991 w 2181200"/>
              <a:gd name="connsiteY3" fmla="*/ 0 h 2207630"/>
              <a:gd name="connsiteX0" fmla="*/ 0 w 2228437"/>
              <a:gd name="connsiteY0" fmla="*/ 2207630 h 2207630"/>
              <a:gd name="connsiteX1" fmla="*/ 775411 w 2228437"/>
              <a:gd name="connsiteY1" fmla="*/ 1615098 h 2207630"/>
              <a:gd name="connsiteX2" fmla="*/ 1960814 w 2228437"/>
              <a:gd name="connsiteY2" fmla="*/ 880971 h 2207630"/>
              <a:gd name="connsiteX3" fmla="*/ 2176409 w 2228437"/>
              <a:gd name="connsiteY3" fmla="*/ 649982 h 2207630"/>
              <a:gd name="connsiteX4" fmla="*/ 1220991 w 2228437"/>
              <a:gd name="connsiteY4" fmla="*/ 0 h 2207630"/>
              <a:gd name="connsiteX0" fmla="*/ 0 w 2205749"/>
              <a:gd name="connsiteY0" fmla="*/ 2207630 h 2207630"/>
              <a:gd name="connsiteX1" fmla="*/ 775411 w 2205749"/>
              <a:gd name="connsiteY1" fmla="*/ 1615098 h 2207630"/>
              <a:gd name="connsiteX2" fmla="*/ 1960814 w 2205749"/>
              <a:gd name="connsiteY2" fmla="*/ 880971 h 2207630"/>
              <a:gd name="connsiteX3" fmla="*/ 1960813 w 2205749"/>
              <a:gd name="connsiteY3" fmla="*/ 872094 h 2207630"/>
              <a:gd name="connsiteX4" fmla="*/ 2176409 w 2205749"/>
              <a:gd name="connsiteY4" fmla="*/ 649982 h 2207630"/>
              <a:gd name="connsiteX5" fmla="*/ 1220991 w 2205749"/>
              <a:gd name="connsiteY5" fmla="*/ 0 h 2207630"/>
              <a:gd name="connsiteX0" fmla="*/ 0 w 2224896"/>
              <a:gd name="connsiteY0" fmla="*/ 2207630 h 2207630"/>
              <a:gd name="connsiteX1" fmla="*/ 775411 w 2224896"/>
              <a:gd name="connsiteY1" fmla="*/ 1615098 h 2207630"/>
              <a:gd name="connsiteX2" fmla="*/ 1960814 w 2224896"/>
              <a:gd name="connsiteY2" fmla="*/ 880971 h 2207630"/>
              <a:gd name="connsiteX3" fmla="*/ 2071582 w 2224896"/>
              <a:gd name="connsiteY3" fmla="*/ 1067369 h 2207630"/>
              <a:gd name="connsiteX4" fmla="*/ 2176409 w 2224896"/>
              <a:gd name="connsiteY4" fmla="*/ 649982 h 2207630"/>
              <a:gd name="connsiteX5" fmla="*/ 1220991 w 2224896"/>
              <a:gd name="connsiteY5" fmla="*/ 0 h 2207630"/>
              <a:gd name="connsiteX0" fmla="*/ 0 w 2224897"/>
              <a:gd name="connsiteY0" fmla="*/ 2207630 h 2207630"/>
              <a:gd name="connsiteX1" fmla="*/ 775411 w 2224897"/>
              <a:gd name="connsiteY1" fmla="*/ 1615098 h 2207630"/>
              <a:gd name="connsiteX2" fmla="*/ 1709066 w 2224897"/>
              <a:gd name="connsiteY2" fmla="*/ 1236016 h 2207630"/>
              <a:gd name="connsiteX3" fmla="*/ 2071582 w 2224897"/>
              <a:gd name="connsiteY3" fmla="*/ 1067369 h 2207630"/>
              <a:gd name="connsiteX4" fmla="*/ 2176409 w 2224897"/>
              <a:gd name="connsiteY4" fmla="*/ 649982 h 2207630"/>
              <a:gd name="connsiteX5" fmla="*/ 1220991 w 2224897"/>
              <a:gd name="connsiteY5" fmla="*/ 0 h 2207630"/>
              <a:gd name="connsiteX0" fmla="*/ 0 w 2208029"/>
              <a:gd name="connsiteY0" fmla="*/ 2207630 h 2207630"/>
              <a:gd name="connsiteX1" fmla="*/ 775411 w 2208029"/>
              <a:gd name="connsiteY1" fmla="*/ 1615098 h 2207630"/>
              <a:gd name="connsiteX2" fmla="*/ 1709066 w 2208029"/>
              <a:gd name="connsiteY2" fmla="*/ 1236016 h 2207630"/>
              <a:gd name="connsiteX3" fmla="*/ 2071582 w 2208029"/>
              <a:gd name="connsiteY3" fmla="*/ 1067369 h 2207630"/>
              <a:gd name="connsiteX4" fmla="*/ 2156270 w 2208029"/>
              <a:gd name="connsiteY4" fmla="*/ 436955 h 2207630"/>
              <a:gd name="connsiteX5" fmla="*/ 1220991 w 2208029"/>
              <a:gd name="connsiteY5" fmla="*/ 0 h 2207630"/>
              <a:gd name="connsiteX0" fmla="*/ 0 w 2271383"/>
              <a:gd name="connsiteY0" fmla="*/ 2207630 h 2207630"/>
              <a:gd name="connsiteX1" fmla="*/ 775411 w 2271383"/>
              <a:gd name="connsiteY1" fmla="*/ 1615098 h 2207630"/>
              <a:gd name="connsiteX2" fmla="*/ 1709066 w 2271383"/>
              <a:gd name="connsiteY2" fmla="*/ 1236016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271383"/>
              <a:gd name="connsiteY0" fmla="*/ 2207630 h 2207630"/>
              <a:gd name="connsiteX1" fmla="*/ 775411 w 2271383"/>
              <a:gd name="connsiteY1" fmla="*/ 1615098 h 2207630"/>
              <a:gd name="connsiteX2" fmla="*/ 1386827 w 2271383"/>
              <a:gd name="connsiteY2" fmla="*/ 1244892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271383"/>
              <a:gd name="connsiteY0" fmla="*/ 2207630 h 2207630"/>
              <a:gd name="connsiteX1" fmla="*/ 694850 w 2271383"/>
              <a:gd name="connsiteY1" fmla="*/ 1588469 h 2207630"/>
              <a:gd name="connsiteX2" fmla="*/ 1386827 w 2271383"/>
              <a:gd name="connsiteY2" fmla="*/ 1244892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317735"/>
              <a:gd name="connsiteY0" fmla="*/ 2207630 h 2207630"/>
              <a:gd name="connsiteX1" fmla="*/ 694850 w 2317735"/>
              <a:gd name="connsiteY1" fmla="*/ 1588469 h 2207630"/>
              <a:gd name="connsiteX2" fmla="*/ 1386827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17735"/>
              <a:gd name="connsiteY0" fmla="*/ 2207630 h 2207630"/>
              <a:gd name="connsiteX1" fmla="*/ 694850 w 2317735"/>
              <a:gd name="connsiteY1" fmla="*/ 1588469 h 2207630"/>
              <a:gd name="connsiteX2" fmla="*/ 1386827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17735"/>
              <a:gd name="connsiteY0" fmla="*/ 2207630 h 2207630"/>
              <a:gd name="connsiteX1" fmla="*/ 694850 w 2317735"/>
              <a:gd name="connsiteY1" fmla="*/ 1588469 h 2207630"/>
              <a:gd name="connsiteX2" fmla="*/ 1155218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28404"/>
              <a:gd name="connsiteY0" fmla="*/ 2136620 h 2136620"/>
              <a:gd name="connsiteX1" fmla="*/ 694850 w 2328404"/>
              <a:gd name="connsiteY1" fmla="*/ 1517459 h 2136620"/>
              <a:gd name="connsiteX2" fmla="*/ 1155218 w 2328404"/>
              <a:gd name="connsiteY2" fmla="*/ 1173882 h 2136620"/>
              <a:gd name="connsiteX3" fmla="*/ 2232702 w 2328404"/>
              <a:gd name="connsiteY3" fmla="*/ 907598 h 2136620"/>
              <a:gd name="connsiteX4" fmla="*/ 2156270 w 2328404"/>
              <a:gd name="connsiteY4" fmla="*/ 365945 h 2136620"/>
              <a:gd name="connsiteX5" fmla="*/ 1009523 w 2328404"/>
              <a:gd name="connsiteY5" fmla="*/ 0 h 2136620"/>
              <a:gd name="connsiteX0" fmla="*/ 0 w 2328403"/>
              <a:gd name="connsiteY0" fmla="*/ 2136620 h 2136620"/>
              <a:gd name="connsiteX1" fmla="*/ 694850 w 2328403"/>
              <a:gd name="connsiteY1" fmla="*/ 1517459 h 2136620"/>
              <a:gd name="connsiteX2" fmla="*/ 1155218 w 2328403"/>
              <a:gd name="connsiteY2" fmla="*/ 1173882 h 2136620"/>
              <a:gd name="connsiteX3" fmla="*/ 2232702 w 2328403"/>
              <a:gd name="connsiteY3" fmla="*/ 907598 h 2136620"/>
              <a:gd name="connsiteX4" fmla="*/ 2156270 w 2328403"/>
              <a:gd name="connsiteY4" fmla="*/ 365945 h 2136620"/>
              <a:gd name="connsiteX5" fmla="*/ 1009523 w 2328403"/>
              <a:gd name="connsiteY5" fmla="*/ 0 h 2136620"/>
              <a:gd name="connsiteX0" fmla="*/ 0 w 2567998"/>
              <a:gd name="connsiteY0" fmla="*/ 2330211 h 2330211"/>
              <a:gd name="connsiteX1" fmla="*/ 934445 w 2567998"/>
              <a:gd name="connsiteY1" fmla="*/ 1517459 h 2330211"/>
              <a:gd name="connsiteX2" fmla="*/ 1394813 w 2567998"/>
              <a:gd name="connsiteY2" fmla="*/ 1173882 h 2330211"/>
              <a:gd name="connsiteX3" fmla="*/ 2472297 w 2567998"/>
              <a:gd name="connsiteY3" fmla="*/ 907598 h 2330211"/>
              <a:gd name="connsiteX4" fmla="*/ 2395865 w 2567998"/>
              <a:gd name="connsiteY4" fmla="*/ 365945 h 2330211"/>
              <a:gd name="connsiteX5" fmla="*/ 1249118 w 2567998"/>
              <a:gd name="connsiteY5" fmla="*/ 0 h 2330211"/>
              <a:gd name="connsiteX0" fmla="*/ 0 w 2348369"/>
              <a:gd name="connsiteY0" fmla="*/ 2171819 h 2171819"/>
              <a:gd name="connsiteX1" fmla="*/ 714816 w 2348369"/>
              <a:gd name="connsiteY1" fmla="*/ 1517459 h 2171819"/>
              <a:gd name="connsiteX2" fmla="*/ 1175184 w 2348369"/>
              <a:gd name="connsiteY2" fmla="*/ 1173882 h 2171819"/>
              <a:gd name="connsiteX3" fmla="*/ 2252668 w 2348369"/>
              <a:gd name="connsiteY3" fmla="*/ 907598 h 2171819"/>
              <a:gd name="connsiteX4" fmla="*/ 2176236 w 2348369"/>
              <a:gd name="connsiteY4" fmla="*/ 365945 h 2171819"/>
              <a:gd name="connsiteX5" fmla="*/ 1029489 w 2348369"/>
              <a:gd name="connsiteY5" fmla="*/ 0 h 2171819"/>
              <a:gd name="connsiteX0" fmla="*/ 803732 w 3152101"/>
              <a:gd name="connsiteY0" fmla="*/ 2278194 h 2278194"/>
              <a:gd name="connsiteX1" fmla="*/ 1518548 w 3152101"/>
              <a:gd name="connsiteY1" fmla="*/ 1623834 h 2278194"/>
              <a:gd name="connsiteX2" fmla="*/ 1978916 w 3152101"/>
              <a:gd name="connsiteY2" fmla="*/ 1280257 h 2278194"/>
              <a:gd name="connsiteX3" fmla="*/ 3056400 w 3152101"/>
              <a:gd name="connsiteY3" fmla="*/ 1013973 h 2278194"/>
              <a:gd name="connsiteX4" fmla="*/ 2979968 w 3152101"/>
              <a:gd name="connsiteY4" fmla="*/ 472320 h 2278194"/>
              <a:gd name="connsiteX5" fmla="*/ 0 w 3152101"/>
              <a:gd name="connsiteY5" fmla="*/ 0 h 2278194"/>
              <a:gd name="connsiteX0" fmla="*/ 803732 w 3090598"/>
              <a:gd name="connsiteY0" fmla="*/ 2278194 h 2278194"/>
              <a:gd name="connsiteX1" fmla="*/ 1518548 w 3090598"/>
              <a:gd name="connsiteY1" fmla="*/ 1623834 h 2278194"/>
              <a:gd name="connsiteX2" fmla="*/ 1978916 w 3090598"/>
              <a:gd name="connsiteY2" fmla="*/ 1280257 h 2278194"/>
              <a:gd name="connsiteX3" fmla="*/ 3056400 w 3090598"/>
              <a:gd name="connsiteY3" fmla="*/ 1013973 h 2278194"/>
              <a:gd name="connsiteX4" fmla="*/ 2638904 w 3090598"/>
              <a:gd name="connsiteY4" fmla="*/ 206383 h 2278194"/>
              <a:gd name="connsiteX5" fmla="*/ 0 w 3090598"/>
              <a:gd name="connsiteY5" fmla="*/ 0 h 2278194"/>
              <a:gd name="connsiteX0" fmla="*/ 803732 w 3144206"/>
              <a:gd name="connsiteY0" fmla="*/ 2278194 h 2278194"/>
              <a:gd name="connsiteX1" fmla="*/ 1518548 w 3144206"/>
              <a:gd name="connsiteY1" fmla="*/ 1623834 h 2278194"/>
              <a:gd name="connsiteX2" fmla="*/ 1978916 w 3144206"/>
              <a:gd name="connsiteY2" fmla="*/ 1280257 h 2278194"/>
              <a:gd name="connsiteX3" fmla="*/ 3056400 w 3144206"/>
              <a:gd name="connsiteY3" fmla="*/ 1013973 h 2278194"/>
              <a:gd name="connsiteX4" fmla="*/ 2638904 w 3144206"/>
              <a:gd name="connsiteY4" fmla="*/ 206383 h 2278194"/>
              <a:gd name="connsiteX5" fmla="*/ 0 w 3144206"/>
              <a:gd name="connsiteY5" fmla="*/ 0 h 2278194"/>
              <a:gd name="connsiteX0" fmla="*/ 803732 w 3144206"/>
              <a:gd name="connsiteY0" fmla="*/ 2278194 h 2278194"/>
              <a:gd name="connsiteX1" fmla="*/ 1518548 w 3144206"/>
              <a:gd name="connsiteY1" fmla="*/ 1623834 h 2278194"/>
              <a:gd name="connsiteX2" fmla="*/ 1978916 w 3144206"/>
              <a:gd name="connsiteY2" fmla="*/ 1280257 h 2278194"/>
              <a:gd name="connsiteX3" fmla="*/ 3056400 w 3144206"/>
              <a:gd name="connsiteY3" fmla="*/ 1013973 h 2278194"/>
              <a:gd name="connsiteX4" fmla="*/ 2638904 w 3144206"/>
              <a:gd name="connsiteY4" fmla="*/ 206383 h 2278194"/>
              <a:gd name="connsiteX5" fmla="*/ 0 w 3144206"/>
              <a:gd name="connsiteY5" fmla="*/ 0 h 2278194"/>
              <a:gd name="connsiteX0" fmla="*/ 803732 w 3144206"/>
              <a:gd name="connsiteY0" fmla="*/ 2147481 h 2147481"/>
              <a:gd name="connsiteX1" fmla="*/ 1518548 w 3144206"/>
              <a:gd name="connsiteY1" fmla="*/ 1623834 h 2147481"/>
              <a:gd name="connsiteX2" fmla="*/ 1978916 w 3144206"/>
              <a:gd name="connsiteY2" fmla="*/ 1280257 h 2147481"/>
              <a:gd name="connsiteX3" fmla="*/ 3056400 w 3144206"/>
              <a:gd name="connsiteY3" fmla="*/ 1013973 h 2147481"/>
              <a:gd name="connsiteX4" fmla="*/ 2638904 w 3144206"/>
              <a:gd name="connsiteY4" fmla="*/ 206383 h 2147481"/>
              <a:gd name="connsiteX5" fmla="*/ 0 w 3144206"/>
              <a:gd name="connsiteY5" fmla="*/ 0 h 2147481"/>
              <a:gd name="connsiteX0" fmla="*/ 803732 w 3278588"/>
              <a:gd name="connsiteY0" fmla="*/ 2147481 h 2147481"/>
              <a:gd name="connsiteX1" fmla="*/ 1518548 w 3278588"/>
              <a:gd name="connsiteY1" fmla="*/ 1623834 h 2147481"/>
              <a:gd name="connsiteX2" fmla="*/ 3239489 w 3278588"/>
              <a:gd name="connsiteY2" fmla="*/ 1280257 h 2147481"/>
              <a:gd name="connsiteX3" fmla="*/ 3056400 w 3278588"/>
              <a:gd name="connsiteY3" fmla="*/ 1013973 h 2147481"/>
              <a:gd name="connsiteX4" fmla="*/ 2638904 w 3278588"/>
              <a:gd name="connsiteY4" fmla="*/ 206383 h 2147481"/>
              <a:gd name="connsiteX5" fmla="*/ 0 w 3278588"/>
              <a:gd name="connsiteY5" fmla="*/ 0 h 2147481"/>
              <a:gd name="connsiteX0" fmla="*/ 803732 w 3278588"/>
              <a:gd name="connsiteY0" fmla="*/ 2147481 h 2147481"/>
              <a:gd name="connsiteX1" fmla="*/ 3239489 w 3278588"/>
              <a:gd name="connsiteY1" fmla="*/ 1280257 h 2147481"/>
              <a:gd name="connsiteX2" fmla="*/ 3056400 w 3278588"/>
              <a:gd name="connsiteY2" fmla="*/ 1013973 h 2147481"/>
              <a:gd name="connsiteX3" fmla="*/ 2638904 w 3278588"/>
              <a:gd name="connsiteY3" fmla="*/ 206383 h 2147481"/>
              <a:gd name="connsiteX4" fmla="*/ 0 w 3278588"/>
              <a:gd name="connsiteY4" fmla="*/ 0 h 2147481"/>
              <a:gd name="connsiteX0" fmla="*/ 803732 w 3387928"/>
              <a:gd name="connsiteY0" fmla="*/ 2147481 h 2147481"/>
              <a:gd name="connsiteX1" fmla="*/ 3354085 w 3387928"/>
              <a:gd name="connsiteY1" fmla="*/ 1263918 h 2147481"/>
              <a:gd name="connsiteX2" fmla="*/ 3056400 w 3387928"/>
              <a:gd name="connsiteY2" fmla="*/ 1013973 h 2147481"/>
              <a:gd name="connsiteX3" fmla="*/ 2638904 w 3387928"/>
              <a:gd name="connsiteY3" fmla="*/ 206383 h 2147481"/>
              <a:gd name="connsiteX4" fmla="*/ 0 w 3387928"/>
              <a:gd name="connsiteY4" fmla="*/ 0 h 2147481"/>
              <a:gd name="connsiteX0" fmla="*/ 803732 w 3487598"/>
              <a:gd name="connsiteY0" fmla="*/ 2147481 h 2147481"/>
              <a:gd name="connsiteX1" fmla="*/ 3354085 w 3487598"/>
              <a:gd name="connsiteY1" fmla="*/ 1263918 h 2147481"/>
              <a:gd name="connsiteX2" fmla="*/ 3056400 w 3487598"/>
              <a:gd name="connsiteY2" fmla="*/ 1013973 h 2147481"/>
              <a:gd name="connsiteX3" fmla="*/ 2638904 w 3487598"/>
              <a:gd name="connsiteY3" fmla="*/ 206383 h 2147481"/>
              <a:gd name="connsiteX4" fmla="*/ 0 w 3487598"/>
              <a:gd name="connsiteY4" fmla="*/ 0 h 2147481"/>
              <a:gd name="connsiteX0" fmla="*/ 803732 w 3505625"/>
              <a:gd name="connsiteY0" fmla="*/ 2147481 h 2147481"/>
              <a:gd name="connsiteX1" fmla="*/ 3354085 w 3505625"/>
              <a:gd name="connsiteY1" fmla="*/ 1263918 h 2147481"/>
              <a:gd name="connsiteX2" fmla="*/ 3383822 w 3505625"/>
              <a:gd name="connsiteY2" fmla="*/ 924108 h 2147481"/>
              <a:gd name="connsiteX3" fmla="*/ 2638904 w 3505625"/>
              <a:gd name="connsiteY3" fmla="*/ 206383 h 2147481"/>
              <a:gd name="connsiteX4" fmla="*/ 0 w 3505625"/>
              <a:gd name="connsiteY4" fmla="*/ 0 h 2147481"/>
              <a:gd name="connsiteX0" fmla="*/ 803732 w 3618311"/>
              <a:gd name="connsiteY0" fmla="*/ 2147481 h 2147481"/>
              <a:gd name="connsiteX1" fmla="*/ 3354085 w 3618311"/>
              <a:gd name="connsiteY1" fmla="*/ 1263918 h 2147481"/>
              <a:gd name="connsiteX2" fmla="*/ 3383822 w 3618311"/>
              <a:gd name="connsiteY2" fmla="*/ 924108 h 2147481"/>
              <a:gd name="connsiteX3" fmla="*/ 2638904 w 3618311"/>
              <a:gd name="connsiteY3" fmla="*/ 206383 h 2147481"/>
              <a:gd name="connsiteX4" fmla="*/ 0 w 3618311"/>
              <a:gd name="connsiteY4" fmla="*/ 0 h 2147481"/>
              <a:gd name="connsiteX0" fmla="*/ 803732 w 3743610"/>
              <a:gd name="connsiteY0" fmla="*/ 2147481 h 2147481"/>
              <a:gd name="connsiteX1" fmla="*/ 3354085 w 3743610"/>
              <a:gd name="connsiteY1" fmla="*/ 1263918 h 2147481"/>
              <a:gd name="connsiteX2" fmla="*/ 3596648 w 3743610"/>
              <a:gd name="connsiteY2" fmla="*/ 891429 h 2147481"/>
              <a:gd name="connsiteX3" fmla="*/ 2638904 w 3743610"/>
              <a:gd name="connsiteY3" fmla="*/ 206383 h 2147481"/>
              <a:gd name="connsiteX4" fmla="*/ 0 w 3743610"/>
              <a:gd name="connsiteY4" fmla="*/ 0 h 2147481"/>
              <a:gd name="connsiteX0" fmla="*/ 803732 w 3826918"/>
              <a:gd name="connsiteY0" fmla="*/ 2147481 h 2147481"/>
              <a:gd name="connsiteX1" fmla="*/ 3534166 w 3826918"/>
              <a:gd name="connsiteY1" fmla="*/ 1280257 h 2147481"/>
              <a:gd name="connsiteX2" fmla="*/ 3596648 w 3826918"/>
              <a:gd name="connsiteY2" fmla="*/ 891429 h 2147481"/>
              <a:gd name="connsiteX3" fmla="*/ 2638904 w 3826918"/>
              <a:gd name="connsiteY3" fmla="*/ 206383 h 2147481"/>
              <a:gd name="connsiteX4" fmla="*/ 0 w 3826918"/>
              <a:gd name="connsiteY4" fmla="*/ 0 h 2147481"/>
              <a:gd name="connsiteX0" fmla="*/ 803732 w 3887627"/>
              <a:gd name="connsiteY0" fmla="*/ 2147481 h 2147481"/>
              <a:gd name="connsiteX1" fmla="*/ 3534166 w 3887627"/>
              <a:gd name="connsiteY1" fmla="*/ 1280257 h 2147481"/>
              <a:gd name="connsiteX2" fmla="*/ 3596648 w 3887627"/>
              <a:gd name="connsiteY2" fmla="*/ 891429 h 2147481"/>
              <a:gd name="connsiteX3" fmla="*/ 2638904 w 3887627"/>
              <a:gd name="connsiteY3" fmla="*/ 206383 h 2147481"/>
              <a:gd name="connsiteX4" fmla="*/ 0 w 3887627"/>
              <a:gd name="connsiteY4" fmla="*/ 0 h 2147481"/>
              <a:gd name="connsiteX0" fmla="*/ 803732 w 3955061"/>
              <a:gd name="connsiteY0" fmla="*/ 2147481 h 2147481"/>
              <a:gd name="connsiteX1" fmla="*/ 3534166 w 3955061"/>
              <a:gd name="connsiteY1" fmla="*/ 1280257 h 2147481"/>
              <a:gd name="connsiteX2" fmla="*/ 3809471 w 3955061"/>
              <a:gd name="connsiteY2" fmla="*/ 858751 h 2147481"/>
              <a:gd name="connsiteX3" fmla="*/ 2638904 w 3955061"/>
              <a:gd name="connsiteY3" fmla="*/ 206383 h 2147481"/>
              <a:gd name="connsiteX4" fmla="*/ 0 w 3955061"/>
              <a:gd name="connsiteY4" fmla="*/ 0 h 2147481"/>
              <a:gd name="connsiteX0" fmla="*/ 803732 w 3885785"/>
              <a:gd name="connsiteY0" fmla="*/ 2147481 h 2147481"/>
              <a:gd name="connsiteX1" fmla="*/ 3534166 w 3885785"/>
              <a:gd name="connsiteY1" fmla="*/ 1280257 h 2147481"/>
              <a:gd name="connsiteX2" fmla="*/ 3809471 w 3885785"/>
              <a:gd name="connsiteY2" fmla="*/ 858751 h 2147481"/>
              <a:gd name="connsiteX3" fmla="*/ 2638904 w 3885785"/>
              <a:gd name="connsiteY3" fmla="*/ 206383 h 2147481"/>
              <a:gd name="connsiteX4" fmla="*/ 0 w 3885785"/>
              <a:gd name="connsiteY4" fmla="*/ 0 h 2147481"/>
              <a:gd name="connsiteX0" fmla="*/ 803732 w 3885785"/>
              <a:gd name="connsiteY0" fmla="*/ 2147481 h 2147481"/>
              <a:gd name="connsiteX1" fmla="*/ 3534166 w 3885785"/>
              <a:gd name="connsiteY1" fmla="*/ 1280257 h 2147481"/>
              <a:gd name="connsiteX2" fmla="*/ 3809471 w 3885785"/>
              <a:gd name="connsiteY2" fmla="*/ 858751 h 2147481"/>
              <a:gd name="connsiteX3" fmla="*/ 2638904 w 3885785"/>
              <a:gd name="connsiteY3" fmla="*/ 206383 h 2147481"/>
              <a:gd name="connsiteX4" fmla="*/ 0 w 3885785"/>
              <a:gd name="connsiteY4" fmla="*/ 0 h 2147481"/>
              <a:gd name="connsiteX0" fmla="*/ 803732 w 3885785"/>
              <a:gd name="connsiteY0" fmla="*/ 2195835 h 2195835"/>
              <a:gd name="connsiteX1" fmla="*/ 3534166 w 3885785"/>
              <a:gd name="connsiteY1" fmla="*/ 1328611 h 2195835"/>
              <a:gd name="connsiteX2" fmla="*/ 3809471 w 3885785"/>
              <a:gd name="connsiteY2" fmla="*/ 907105 h 2195835"/>
              <a:gd name="connsiteX3" fmla="*/ 2786242 w 3885785"/>
              <a:gd name="connsiteY3" fmla="*/ 156702 h 2195835"/>
              <a:gd name="connsiteX4" fmla="*/ 0 w 3885785"/>
              <a:gd name="connsiteY4" fmla="*/ 48354 h 2195835"/>
              <a:gd name="connsiteX0" fmla="*/ 803732 w 3885785"/>
              <a:gd name="connsiteY0" fmla="*/ 2195835 h 2195835"/>
              <a:gd name="connsiteX1" fmla="*/ 3534166 w 3885785"/>
              <a:gd name="connsiteY1" fmla="*/ 1328611 h 2195835"/>
              <a:gd name="connsiteX2" fmla="*/ 3809471 w 3885785"/>
              <a:gd name="connsiteY2" fmla="*/ 907105 h 2195835"/>
              <a:gd name="connsiteX3" fmla="*/ 2786242 w 3885785"/>
              <a:gd name="connsiteY3" fmla="*/ 156702 h 2195835"/>
              <a:gd name="connsiteX4" fmla="*/ 0 w 3885785"/>
              <a:gd name="connsiteY4" fmla="*/ 48354 h 2195835"/>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09471"/>
              <a:gd name="connsiteY0" fmla="*/ 2206379 h 2206379"/>
              <a:gd name="connsiteX1" fmla="*/ 3809471 w 3809471"/>
              <a:gd name="connsiteY1" fmla="*/ 917649 h 2206379"/>
              <a:gd name="connsiteX2" fmla="*/ 2786242 w 3809471"/>
              <a:gd name="connsiteY2" fmla="*/ 167246 h 2206379"/>
              <a:gd name="connsiteX3" fmla="*/ 0 w 3809471"/>
              <a:gd name="connsiteY3" fmla="*/ 58898 h 2206379"/>
              <a:gd name="connsiteX0" fmla="*/ 3809471 w 3809471"/>
              <a:gd name="connsiteY0" fmla="*/ 917649 h 917649"/>
              <a:gd name="connsiteX1" fmla="*/ 2786242 w 3809471"/>
              <a:gd name="connsiteY1" fmla="*/ 167246 h 917649"/>
              <a:gd name="connsiteX2" fmla="*/ 0 w 3809471"/>
              <a:gd name="connsiteY2" fmla="*/ 58898 h 917649"/>
              <a:gd name="connsiteX0" fmla="*/ 3334046 w 3334046"/>
              <a:gd name="connsiteY0" fmla="*/ 2310192 h 2310192"/>
              <a:gd name="connsiteX1" fmla="*/ 2786242 w 3334046"/>
              <a:gd name="connsiteY1" fmla="*/ 167246 h 2310192"/>
              <a:gd name="connsiteX2" fmla="*/ 0 w 3334046"/>
              <a:gd name="connsiteY2" fmla="*/ 58898 h 2310192"/>
              <a:gd name="connsiteX0" fmla="*/ 3334046 w 3375267"/>
              <a:gd name="connsiteY0" fmla="*/ 2310192 h 2310192"/>
              <a:gd name="connsiteX1" fmla="*/ 2786242 w 3375267"/>
              <a:gd name="connsiteY1" fmla="*/ 167246 h 2310192"/>
              <a:gd name="connsiteX2" fmla="*/ 0 w 3375267"/>
              <a:gd name="connsiteY2" fmla="*/ 58898 h 2310192"/>
              <a:gd name="connsiteX0" fmla="*/ 3334046 w 3338493"/>
              <a:gd name="connsiteY0" fmla="*/ 2251294 h 2251294"/>
              <a:gd name="connsiteX1" fmla="*/ 2352159 w 3338493"/>
              <a:gd name="connsiteY1" fmla="*/ 428117 h 2251294"/>
              <a:gd name="connsiteX2" fmla="*/ 0 w 3338493"/>
              <a:gd name="connsiteY2" fmla="*/ 0 h 2251294"/>
              <a:gd name="connsiteX0" fmla="*/ 3334046 w 3338493"/>
              <a:gd name="connsiteY0" fmla="*/ 2251294 h 2251294"/>
              <a:gd name="connsiteX1" fmla="*/ 2352159 w 3338493"/>
              <a:gd name="connsiteY1" fmla="*/ 428117 h 2251294"/>
              <a:gd name="connsiteX2" fmla="*/ 0 w 3338493"/>
              <a:gd name="connsiteY2" fmla="*/ 0 h 2251294"/>
              <a:gd name="connsiteX0" fmla="*/ 3334046 w 3338493"/>
              <a:gd name="connsiteY0" fmla="*/ 2251294 h 2251294"/>
              <a:gd name="connsiteX1" fmla="*/ 2352159 w 3338493"/>
              <a:gd name="connsiteY1" fmla="*/ 428117 h 2251294"/>
              <a:gd name="connsiteX2" fmla="*/ 0 w 3338493"/>
              <a:gd name="connsiteY2" fmla="*/ 0 h 2251294"/>
              <a:gd name="connsiteX0" fmla="*/ 3334046 w 3338493"/>
              <a:gd name="connsiteY0" fmla="*/ 2251294 h 2251294"/>
              <a:gd name="connsiteX1" fmla="*/ 2352159 w 3338493"/>
              <a:gd name="connsiteY1" fmla="*/ 428117 h 2251294"/>
              <a:gd name="connsiteX2" fmla="*/ 0 w 3338493"/>
              <a:gd name="connsiteY2" fmla="*/ 0 h 2251294"/>
              <a:gd name="connsiteX0" fmla="*/ 3334046 w 3338493"/>
              <a:gd name="connsiteY0" fmla="*/ 2251294 h 2251294"/>
              <a:gd name="connsiteX1" fmla="*/ 2352159 w 3338493"/>
              <a:gd name="connsiteY1" fmla="*/ 428117 h 2251294"/>
              <a:gd name="connsiteX2" fmla="*/ 0 w 3338493"/>
              <a:gd name="connsiteY2" fmla="*/ 0 h 2251294"/>
              <a:gd name="connsiteX0" fmla="*/ 1370308 w 1374755"/>
              <a:gd name="connsiteY0" fmla="*/ 2647568 h 2647568"/>
              <a:gd name="connsiteX1" fmla="*/ 388421 w 1374755"/>
              <a:gd name="connsiteY1" fmla="*/ 824391 h 2647568"/>
              <a:gd name="connsiteX2" fmla="*/ 410168 w 1374755"/>
              <a:gd name="connsiteY2" fmla="*/ 0 h 2647568"/>
              <a:gd name="connsiteX0" fmla="*/ 1370308 w 1374755"/>
              <a:gd name="connsiteY0" fmla="*/ 2647568 h 2647568"/>
              <a:gd name="connsiteX1" fmla="*/ 388421 w 1374755"/>
              <a:gd name="connsiteY1" fmla="*/ 824391 h 2647568"/>
              <a:gd name="connsiteX2" fmla="*/ 410168 w 1374755"/>
              <a:gd name="connsiteY2" fmla="*/ 0 h 2647568"/>
              <a:gd name="connsiteX0" fmla="*/ 960140 w 1236769"/>
              <a:gd name="connsiteY0" fmla="*/ 2647568 h 2647568"/>
              <a:gd name="connsiteX1" fmla="*/ 875066 w 1236769"/>
              <a:gd name="connsiteY1" fmla="*/ 456422 h 2647568"/>
              <a:gd name="connsiteX2" fmla="*/ 0 w 1236769"/>
              <a:gd name="connsiteY2" fmla="*/ 0 h 2647568"/>
              <a:gd name="connsiteX0" fmla="*/ 960140 w 1054083"/>
              <a:gd name="connsiteY0" fmla="*/ 2647568 h 2647568"/>
              <a:gd name="connsiteX1" fmla="*/ 875066 w 1054083"/>
              <a:gd name="connsiteY1" fmla="*/ 456422 h 2647568"/>
              <a:gd name="connsiteX2" fmla="*/ 0 w 1054083"/>
              <a:gd name="connsiteY2" fmla="*/ 0 h 2647568"/>
              <a:gd name="connsiteX0" fmla="*/ 960140 w 1054083"/>
              <a:gd name="connsiteY0" fmla="*/ 2647568 h 2647568"/>
              <a:gd name="connsiteX1" fmla="*/ 875066 w 1054083"/>
              <a:gd name="connsiteY1" fmla="*/ 456422 h 2647568"/>
              <a:gd name="connsiteX2" fmla="*/ 0 w 1054083"/>
              <a:gd name="connsiteY2" fmla="*/ 0 h 2647568"/>
              <a:gd name="connsiteX0" fmla="*/ 960140 w 1054083"/>
              <a:gd name="connsiteY0" fmla="*/ 2647568 h 2647568"/>
              <a:gd name="connsiteX1" fmla="*/ 875066 w 1054083"/>
              <a:gd name="connsiteY1" fmla="*/ 456422 h 2647568"/>
              <a:gd name="connsiteX2" fmla="*/ 0 w 1054083"/>
              <a:gd name="connsiteY2" fmla="*/ 0 h 2647568"/>
              <a:gd name="connsiteX0" fmla="*/ 379854 w 473797"/>
              <a:gd name="connsiteY0" fmla="*/ 2806078 h 2806078"/>
              <a:gd name="connsiteX1" fmla="*/ 294780 w 473797"/>
              <a:gd name="connsiteY1" fmla="*/ 614932 h 2806078"/>
              <a:gd name="connsiteX2" fmla="*/ 0 w 473797"/>
              <a:gd name="connsiteY2" fmla="*/ 0 h 2806078"/>
              <a:gd name="connsiteX0" fmla="*/ 379854 w 473797"/>
              <a:gd name="connsiteY0" fmla="*/ 2806078 h 2806078"/>
              <a:gd name="connsiteX1" fmla="*/ 294780 w 473797"/>
              <a:gd name="connsiteY1" fmla="*/ 614932 h 2806078"/>
              <a:gd name="connsiteX2" fmla="*/ 0 w 473797"/>
              <a:gd name="connsiteY2" fmla="*/ 0 h 2806078"/>
              <a:gd name="connsiteX0" fmla="*/ 85074 w 179017"/>
              <a:gd name="connsiteY0" fmla="*/ 2191146 h 2191146"/>
              <a:gd name="connsiteX1" fmla="*/ 0 w 179017"/>
              <a:gd name="connsiteY1" fmla="*/ 0 h 2191146"/>
              <a:gd name="connsiteX0" fmla="*/ 190579 w 233030"/>
              <a:gd name="connsiteY0" fmla="*/ 2423249 h 2423249"/>
              <a:gd name="connsiteX1" fmla="*/ 0 w 233030"/>
              <a:gd name="connsiteY1" fmla="*/ 0 h 2423249"/>
              <a:gd name="connsiteX0" fmla="*/ 190579 w 199499"/>
              <a:gd name="connsiteY0" fmla="*/ 2423249 h 2423249"/>
              <a:gd name="connsiteX1" fmla="*/ 0 w 199499"/>
              <a:gd name="connsiteY1" fmla="*/ 0 h 2423249"/>
            </a:gdLst>
            <a:ahLst/>
            <a:cxnLst>
              <a:cxn ang="0">
                <a:pos x="connsiteX0" y="connsiteY0"/>
              </a:cxn>
              <a:cxn ang="0">
                <a:pos x="connsiteX1" y="connsiteY1"/>
              </a:cxn>
            </a:cxnLst>
            <a:rect l="l" t="t" r="r" b="b"/>
            <a:pathLst>
              <a:path w="199499" h="2423249">
                <a:moveTo>
                  <a:pt x="190579" y="2423249"/>
                </a:moveTo>
                <a:cubicBezTo>
                  <a:pt x="235416" y="1408920"/>
                  <a:pt x="101853" y="417481"/>
                  <a:pt x="0" y="0"/>
                </a:cubicBezTo>
              </a:path>
            </a:pathLst>
          </a:custGeom>
          <a:noFill/>
          <a:ln w="28575">
            <a:solidFill>
              <a:schemeClr val="tx1">
                <a:lumMod val="75000"/>
                <a:lumOff val="25000"/>
              </a:schemeClr>
            </a:solidFill>
            <a:prstDash val="dash"/>
          </a:ln>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dirty="0">
              <a:solidFill>
                <a:prstClr val="black"/>
              </a:solidFill>
            </a:endParaRPr>
          </a:p>
        </p:txBody>
      </p:sp>
      <p:sp>
        <p:nvSpPr>
          <p:cNvPr id="73" name="TextBox 72"/>
          <p:cNvSpPr txBox="1"/>
          <p:nvPr/>
        </p:nvSpPr>
        <p:spPr>
          <a:xfrm>
            <a:off x="5570847" y="3041253"/>
            <a:ext cx="1134753" cy="461665"/>
          </a:xfrm>
          <a:prstGeom prst="rect">
            <a:avLst/>
          </a:prstGeom>
          <a:noFill/>
        </p:spPr>
        <p:txBody>
          <a:bodyPr wrap="square" rtlCol="0">
            <a:spAutoFit/>
          </a:bodyPr>
          <a:lstStyle/>
          <a:p>
            <a:pPr algn="r"/>
            <a:r>
              <a:rPr lang="en-US" sz="1200" b="1" dirty="0">
                <a:solidFill>
                  <a:prstClr val="black"/>
                </a:solidFill>
              </a:rPr>
              <a:t>Internet</a:t>
            </a:r>
          </a:p>
          <a:p>
            <a:pPr algn="r"/>
            <a:r>
              <a:rPr lang="en-US" sz="1200" b="1" dirty="0">
                <a:solidFill>
                  <a:prstClr val="black"/>
                </a:solidFill>
              </a:rPr>
              <a:t>Services</a:t>
            </a:r>
          </a:p>
        </p:txBody>
      </p:sp>
      <p:sp>
        <p:nvSpPr>
          <p:cNvPr id="74" name="Can 73"/>
          <p:cNvSpPr/>
          <p:nvPr/>
        </p:nvSpPr>
        <p:spPr>
          <a:xfrm>
            <a:off x="6889487" y="2459076"/>
            <a:ext cx="348753" cy="1905440"/>
          </a:xfrm>
          <a:prstGeom prst="can">
            <a:avLst/>
          </a:prstGeom>
          <a:gradFill>
            <a:gsLst>
              <a:gs pos="0">
                <a:schemeClr val="accent4">
                  <a:tint val="50000"/>
                  <a:satMod val="300000"/>
                  <a:alpha val="55000"/>
                </a:schemeClr>
              </a:gs>
              <a:gs pos="35000">
                <a:schemeClr val="accent4">
                  <a:tint val="37000"/>
                  <a:satMod val="300000"/>
                  <a:alpha val="49000"/>
                </a:schemeClr>
              </a:gs>
              <a:gs pos="100000">
                <a:schemeClr val="accent4">
                  <a:tint val="15000"/>
                  <a:satMod val="350000"/>
                  <a:alpha val="37000"/>
                </a:schemeClr>
              </a:gs>
            </a:gsLst>
          </a:gra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dirty="0">
              <a:solidFill>
                <a:prstClr val="black"/>
              </a:solidFill>
            </a:endParaRPr>
          </a:p>
        </p:txBody>
      </p:sp>
      <p:grpSp>
        <p:nvGrpSpPr>
          <p:cNvPr id="75" name="Group 74"/>
          <p:cNvGrpSpPr/>
          <p:nvPr/>
        </p:nvGrpSpPr>
        <p:grpSpPr>
          <a:xfrm>
            <a:off x="6648415" y="2068313"/>
            <a:ext cx="927662" cy="379223"/>
            <a:chOff x="2481885" y="3327266"/>
            <a:chExt cx="723900" cy="379223"/>
          </a:xfrm>
          <a:solidFill>
            <a:srgbClr val="00703C"/>
          </a:solidFill>
          <a:effectLst>
            <a:outerShdw blurRad="50800" dist="38100" dir="2700000" algn="tl" rotWithShape="0">
              <a:prstClr val="black">
                <a:alpha val="40000"/>
              </a:prstClr>
            </a:outerShdw>
          </a:effectLst>
        </p:grpSpPr>
        <p:sp>
          <p:nvSpPr>
            <p:cNvPr id="76" name="Isosceles Triangle 75"/>
            <p:cNvSpPr/>
            <p:nvPr/>
          </p:nvSpPr>
          <p:spPr>
            <a:xfrm>
              <a:off x="2481885" y="3327266"/>
              <a:ext cx="723900" cy="48674"/>
            </a:xfrm>
            <a:prstGeom prst="triangle">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endParaRPr lang="en-US" sz="1200" b="1" dirty="0">
                <a:solidFill>
                  <a:prstClr val="white"/>
                </a:solidFill>
                <a:effectLst>
                  <a:outerShdw blurRad="38100" dist="38100" dir="2700000" algn="tl">
                    <a:srgbClr val="000000">
                      <a:alpha val="43137"/>
                    </a:srgbClr>
                  </a:outerShdw>
                </a:effectLst>
              </a:endParaRPr>
            </a:p>
          </p:txBody>
        </p:sp>
        <p:sp>
          <p:nvSpPr>
            <p:cNvPr id="77" name="Rectangle 76"/>
            <p:cNvSpPr/>
            <p:nvPr/>
          </p:nvSpPr>
          <p:spPr>
            <a:xfrm>
              <a:off x="2481885" y="3383980"/>
              <a:ext cx="723899" cy="322509"/>
            </a:xfrm>
            <a:prstGeom prst="rect">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r>
                <a:rPr lang="en-US" sz="1200" b="1" dirty="0">
                  <a:solidFill>
                    <a:prstClr val="white"/>
                  </a:solidFill>
                  <a:effectLst>
                    <a:outerShdw blurRad="38100" dist="38100" dir="2700000" algn="tl">
                      <a:srgbClr val="000000">
                        <a:alpha val="43137"/>
                      </a:srgbClr>
                    </a:outerShdw>
                  </a:effectLst>
                </a:rPr>
                <a:t>CO/PoP/DC</a:t>
              </a:r>
            </a:p>
          </p:txBody>
        </p:sp>
      </p:grpSp>
      <p:sp>
        <p:nvSpPr>
          <p:cNvPr id="78" name="TextBox 77"/>
          <p:cNvSpPr txBox="1"/>
          <p:nvPr/>
        </p:nvSpPr>
        <p:spPr>
          <a:xfrm>
            <a:off x="6610277" y="2553314"/>
            <a:ext cx="965800" cy="276999"/>
          </a:xfrm>
          <a:prstGeom prst="rect">
            <a:avLst/>
          </a:prstGeom>
          <a:solidFill>
            <a:srgbClr val="FFFFFF">
              <a:alpha val="65882"/>
            </a:srgbClr>
          </a:solidFill>
          <a:effectLst>
            <a:softEdge rad="31750"/>
          </a:effectLst>
        </p:spPr>
        <p:txBody>
          <a:bodyPr wrap="square" rtlCol="0">
            <a:spAutoFit/>
          </a:bodyPr>
          <a:lstStyle/>
          <a:p>
            <a:pPr algn="ctr"/>
            <a:r>
              <a:rPr lang="en-US" sz="1200" b="1" dirty="0">
                <a:solidFill>
                  <a:prstClr val="black"/>
                </a:solidFill>
              </a:rPr>
              <a:t>Ultra-Fast </a:t>
            </a:r>
          </a:p>
        </p:txBody>
      </p:sp>
      <p:sp>
        <p:nvSpPr>
          <p:cNvPr id="79" name="TextBox 78"/>
          <p:cNvSpPr txBox="1"/>
          <p:nvPr/>
        </p:nvSpPr>
        <p:spPr>
          <a:xfrm>
            <a:off x="5115695" y="2156169"/>
            <a:ext cx="1589905" cy="646331"/>
          </a:xfrm>
          <a:prstGeom prst="rect">
            <a:avLst/>
          </a:prstGeom>
          <a:noFill/>
        </p:spPr>
        <p:txBody>
          <a:bodyPr wrap="square" rtlCol="0">
            <a:spAutoFit/>
          </a:bodyPr>
          <a:lstStyle/>
          <a:p>
            <a:pPr algn="r"/>
            <a:r>
              <a:rPr lang="en-US" sz="1200" b="1" dirty="0">
                <a:solidFill>
                  <a:prstClr val="black"/>
                </a:solidFill>
              </a:rPr>
              <a:t>Automated Configuration</a:t>
            </a:r>
            <a:br>
              <a:rPr lang="en-US" sz="1200" b="1" dirty="0">
                <a:solidFill>
                  <a:prstClr val="black"/>
                </a:solidFill>
              </a:rPr>
            </a:br>
            <a:r>
              <a:rPr lang="en-US" sz="1200" b="1" dirty="0">
                <a:solidFill>
                  <a:prstClr val="black"/>
                </a:solidFill>
              </a:rPr>
              <a:t>Server</a:t>
            </a:r>
          </a:p>
        </p:txBody>
      </p:sp>
      <p:sp>
        <p:nvSpPr>
          <p:cNvPr id="80" name="TextBox 79"/>
          <p:cNvSpPr txBox="1"/>
          <p:nvPr/>
        </p:nvSpPr>
        <p:spPr>
          <a:xfrm>
            <a:off x="3906207" y="4250300"/>
            <a:ext cx="2799393" cy="245674"/>
          </a:xfrm>
          <a:prstGeom prst="rect">
            <a:avLst/>
          </a:prstGeom>
          <a:noFill/>
        </p:spPr>
        <p:txBody>
          <a:bodyPr wrap="square" rtlCol="0">
            <a:noAutofit/>
          </a:bodyPr>
          <a:lstStyle/>
          <a:p>
            <a:pPr algn="r">
              <a:lnSpc>
                <a:spcPct val="93000"/>
              </a:lnSpc>
            </a:pPr>
            <a:r>
              <a:rPr lang="en-US" sz="1200" b="1" dirty="0">
                <a:solidFill>
                  <a:prstClr val="black"/>
                </a:solidFill>
              </a:rPr>
              <a:t>Residential/Business Managed Gateway</a:t>
            </a:r>
          </a:p>
        </p:txBody>
      </p:sp>
      <p:sp>
        <p:nvSpPr>
          <p:cNvPr id="81" name="TextBox 80"/>
          <p:cNvSpPr txBox="1"/>
          <p:nvPr/>
        </p:nvSpPr>
        <p:spPr>
          <a:xfrm>
            <a:off x="5357972" y="3577982"/>
            <a:ext cx="1347628" cy="646331"/>
          </a:xfrm>
          <a:prstGeom prst="rect">
            <a:avLst/>
          </a:prstGeom>
          <a:noFill/>
        </p:spPr>
        <p:txBody>
          <a:bodyPr wrap="square" rtlCol="0">
            <a:spAutoFit/>
          </a:bodyPr>
          <a:lstStyle/>
          <a:p>
            <a:pPr algn="r"/>
            <a:r>
              <a:rPr lang="en-US" sz="1200" b="1" dirty="0">
                <a:solidFill>
                  <a:prstClr val="black"/>
                </a:solidFill>
              </a:rPr>
              <a:t>PON</a:t>
            </a:r>
            <a:br>
              <a:rPr lang="en-US" sz="1200" b="1" dirty="0">
                <a:solidFill>
                  <a:prstClr val="black"/>
                </a:solidFill>
              </a:rPr>
            </a:br>
            <a:r>
              <a:rPr lang="en-US" sz="1200" b="1" dirty="0">
                <a:solidFill>
                  <a:prstClr val="black"/>
                </a:solidFill>
              </a:rPr>
              <a:t>FTTdp/FTTP/FTTH</a:t>
            </a:r>
            <a:br>
              <a:rPr lang="en-US" sz="1200" b="1" dirty="0">
                <a:solidFill>
                  <a:prstClr val="black"/>
                </a:solidFill>
              </a:rPr>
            </a:br>
            <a:r>
              <a:rPr lang="en-US" sz="1200" b="1" dirty="0">
                <a:solidFill>
                  <a:prstClr val="black"/>
                </a:solidFill>
              </a:rPr>
              <a:t>Copper</a:t>
            </a:r>
          </a:p>
        </p:txBody>
      </p:sp>
      <p:sp>
        <p:nvSpPr>
          <p:cNvPr id="82" name="Rectangle 81"/>
          <p:cNvSpPr/>
          <p:nvPr/>
        </p:nvSpPr>
        <p:spPr>
          <a:xfrm>
            <a:off x="4446366" y="4477482"/>
            <a:ext cx="2259234" cy="461665"/>
          </a:xfrm>
          <a:prstGeom prst="rect">
            <a:avLst/>
          </a:prstGeom>
        </p:spPr>
        <p:txBody>
          <a:bodyPr wrap="square">
            <a:spAutoFit/>
          </a:bodyPr>
          <a:lstStyle/>
          <a:p>
            <a:pPr algn="r"/>
            <a:r>
              <a:rPr lang="en-US" sz="1200" b="1" dirty="0">
                <a:solidFill>
                  <a:prstClr val="black"/>
                </a:solidFill>
              </a:rPr>
              <a:t>Compute-Storage/Control</a:t>
            </a:r>
            <a:br>
              <a:rPr lang="en-US" sz="1200" b="1" dirty="0">
                <a:solidFill>
                  <a:prstClr val="black"/>
                </a:solidFill>
              </a:rPr>
            </a:br>
            <a:r>
              <a:rPr lang="en-US" sz="1200" b="1" dirty="0">
                <a:solidFill>
                  <a:prstClr val="black"/>
                </a:solidFill>
              </a:rPr>
              <a:t>STB/“Store”/Software/Content</a:t>
            </a:r>
            <a:endParaRPr lang="en-US" sz="1200" dirty="0">
              <a:solidFill>
                <a:prstClr val="black"/>
              </a:solidFill>
            </a:endParaRPr>
          </a:p>
        </p:txBody>
      </p:sp>
      <p:sp>
        <p:nvSpPr>
          <p:cNvPr id="83" name="TextBox 82"/>
          <p:cNvSpPr txBox="1"/>
          <p:nvPr/>
        </p:nvSpPr>
        <p:spPr>
          <a:xfrm>
            <a:off x="1670114" y="4203325"/>
            <a:ext cx="1342322" cy="703093"/>
          </a:xfrm>
          <a:prstGeom prst="rect">
            <a:avLst/>
          </a:prstGeom>
          <a:noFill/>
        </p:spPr>
        <p:txBody>
          <a:bodyPr wrap="square" rtlCol="0">
            <a:noAutofit/>
          </a:bodyPr>
          <a:lstStyle/>
          <a:p>
            <a:pPr>
              <a:lnSpc>
                <a:spcPct val="93000"/>
              </a:lnSpc>
            </a:pPr>
            <a:r>
              <a:rPr lang="en-US" sz="1400" b="1" dirty="0">
                <a:solidFill>
                  <a:srgbClr val="00703C"/>
                </a:solidFill>
              </a:rPr>
              <a:t>Single &amp; </a:t>
            </a:r>
            <a:br>
              <a:rPr lang="en-US" sz="1400" b="1" dirty="0">
                <a:solidFill>
                  <a:srgbClr val="00703C"/>
                </a:solidFill>
              </a:rPr>
            </a:br>
            <a:r>
              <a:rPr lang="en-US" sz="1400" b="1" dirty="0">
                <a:solidFill>
                  <a:srgbClr val="00703C"/>
                </a:solidFill>
              </a:rPr>
              <a:t>Multi-Tenant </a:t>
            </a:r>
            <a:br>
              <a:rPr lang="en-US" sz="1400" b="1" dirty="0">
                <a:solidFill>
                  <a:srgbClr val="00703C"/>
                </a:solidFill>
              </a:rPr>
            </a:br>
            <a:r>
              <a:rPr lang="en-US" sz="1400" b="1" dirty="0">
                <a:solidFill>
                  <a:srgbClr val="00703C"/>
                </a:solidFill>
              </a:rPr>
              <a:t>Locations</a:t>
            </a:r>
          </a:p>
        </p:txBody>
      </p:sp>
      <p:sp>
        <p:nvSpPr>
          <p:cNvPr id="84" name="Rectangle 83"/>
          <p:cNvSpPr/>
          <p:nvPr/>
        </p:nvSpPr>
        <p:spPr>
          <a:xfrm rot="16200000" flipH="1">
            <a:off x="7044702" y="2015054"/>
            <a:ext cx="134663" cy="927237"/>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nvGrpSpPr>
          <p:cNvPr id="85" name="Group 84"/>
          <p:cNvGrpSpPr/>
          <p:nvPr/>
        </p:nvGrpSpPr>
        <p:grpSpPr>
          <a:xfrm>
            <a:off x="6677217" y="1211683"/>
            <a:ext cx="761732" cy="642610"/>
            <a:chOff x="2951382" y="240251"/>
            <a:chExt cx="1429512" cy="1108975"/>
          </a:xfrm>
        </p:grpSpPr>
        <p:pic>
          <p:nvPicPr>
            <p:cNvPr id="86" name="Picture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7" name="Oval 86"/>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88" name="Group 87"/>
            <p:cNvGrpSpPr/>
            <p:nvPr/>
          </p:nvGrpSpPr>
          <p:grpSpPr>
            <a:xfrm>
              <a:off x="2951382" y="734254"/>
              <a:ext cx="1429512" cy="263151"/>
              <a:chOff x="1972224" y="2478468"/>
              <a:chExt cx="3923780" cy="516473"/>
            </a:xfrm>
          </p:grpSpPr>
          <p:grpSp>
            <p:nvGrpSpPr>
              <p:cNvPr id="90" name="Group 89"/>
              <p:cNvGrpSpPr/>
              <p:nvPr/>
            </p:nvGrpSpPr>
            <p:grpSpPr>
              <a:xfrm>
                <a:off x="1972224" y="2531081"/>
                <a:ext cx="3923780" cy="411247"/>
                <a:chOff x="6249726" y="3927944"/>
                <a:chExt cx="4110826" cy="1382736"/>
              </a:xfrm>
            </p:grpSpPr>
            <p:sp>
              <p:nvSpPr>
                <p:cNvPr id="97"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98"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nvGrpSpPr>
              <p:cNvPr id="91" name="Group 90"/>
              <p:cNvGrpSpPr/>
              <p:nvPr/>
            </p:nvGrpSpPr>
            <p:grpSpPr>
              <a:xfrm>
                <a:off x="2043075" y="2478468"/>
                <a:ext cx="3782079" cy="516473"/>
                <a:chOff x="1448289" y="4936465"/>
                <a:chExt cx="4180449" cy="516473"/>
              </a:xfrm>
            </p:grpSpPr>
            <p:sp>
              <p:nvSpPr>
                <p:cNvPr id="95"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96"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nvGrpSpPr>
              <p:cNvPr id="92" name="Group 91"/>
              <p:cNvGrpSpPr/>
              <p:nvPr/>
            </p:nvGrpSpPr>
            <p:grpSpPr>
              <a:xfrm flipH="1">
                <a:off x="2043075" y="2478468"/>
                <a:ext cx="3782079" cy="516473"/>
                <a:chOff x="1448289" y="4936465"/>
                <a:chExt cx="4180449" cy="516473"/>
              </a:xfrm>
            </p:grpSpPr>
            <p:sp>
              <p:nvSpPr>
                <p:cNvPr id="9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9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sp>
          <p:nvSpPr>
            <p:cNvPr id="89" name="TextBox 88"/>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200" b="1" dirty="0">
                  <a:ln w="3175">
                    <a:solidFill>
                      <a:srgbClr val="FFFF00"/>
                    </a:solidFill>
                  </a:ln>
                  <a:solidFill>
                    <a:prstClr val="white"/>
                  </a:solidFill>
                  <a:effectLst>
                    <a:outerShdw blurRad="38100" dist="38100" dir="2700000" algn="tl">
                      <a:srgbClr val="000000">
                        <a:alpha val="43137"/>
                      </a:srgbClr>
                    </a:outerShdw>
                  </a:effectLst>
                </a:rPr>
                <a:t>Internet</a:t>
              </a:r>
            </a:p>
          </p:txBody>
        </p:sp>
      </p:grpSp>
      <p:sp>
        <p:nvSpPr>
          <p:cNvPr id="99" name="Rectangle 98"/>
          <p:cNvSpPr/>
          <p:nvPr/>
        </p:nvSpPr>
        <p:spPr>
          <a:xfrm rot="16200000" flipH="1">
            <a:off x="6702005" y="4527913"/>
            <a:ext cx="400938" cy="369898"/>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00" name="Rectangle 99"/>
          <p:cNvSpPr/>
          <p:nvPr/>
        </p:nvSpPr>
        <p:spPr>
          <a:xfrm rot="16200000" flipH="1">
            <a:off x="7049878" y="4641135"/>
            <a:ext cx="133623" cy="770268"/>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1" name="Rectangle 100"/>
          <p:cNvSpPr/>
          <p:nvPr/>
        </p:nvSpPr>
        <p:spPr>
          <a:xfrm rot="16200000" flipH="1">
            <a:off x="6815666" y="4572441"/>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nvGrpSpPr>
          <p:cNvPr id="102" name="Group 101"/>
          <p:cNvGrpSpPr/>
          <p:nvPr/>
        </p:nvGrpSpPr>
        <p:grpSpPr>
          <a:xfrm>
            <a:off x="7133974" y="4512396"/>
            <a:ext cx="330511" cy="149392"/>
            <a:chOff x="7130435" y="4315392"/>
            <a:chExt cx="337165" cy="152399"/>
          </a:xfrm>
        </p:grpSpPr>
        <p:sp>
          <p:nvSpPr>
            <p:cNvPr id="103" name="Rectangle 10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4" name="Rectangle 103"/>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grpSp>
        <p:nvGrpSpPr>
          <p:cNvPr id="105" name="Group 104"/>
          <p:cNvGrpSpPr/>
          <p:nvPr/>
        </p:nvGrpSpPr>
        <p:grpSpPr>
          <a:xfrm>
            <a:off x="7133974" y="4763941"/>
            <a:ext cx="330511" cy="149392"/>
            <a:chOff x="7130435" y="4315392"/>
            <a:chExt cx="337165" cy="152399"/>
          </a:xfrm>
        </p:grpSpPr>
        <p:sp>
          <p:nvSpPr>
            <p:cNvPr id="106" name="Rectangle 10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7" name="Rectangle 106"/>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sp>
        <p:nvSpPr>
          <p:cNvPr id="108" name="Rectangle 107"/>
          <p:cNvSpPr/>
          <p:nvPr/>
        </p:nvSpPr>
        <p:spPr>
          <a:xfrm rot="16200000" flipH="1">
            <a:off x="7035831" y="3925529"/>
            <a:ext cx="141224" cy="790767"/>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9" name="Rectangle 108"/>
          <p:cNvSpPr/>
          <p:nvPr/>
        </p:nvSpPr>
        <p:spPr>
          <a:xfrm rot="16200000" flipH="1">
            <a:off x="7022565" y="3509044"/>
            <a:ext cx="141224" cy="790767"/>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10" name="TextBox 109"/>
          <p:cNvSpPr txBox="1"/>
          <p:nvPr/>
        </p:nvSpPr>
        <p:spPr>
          <a:xfrm>
            <a:off x="4648200" y="5173439"/>
            <a:ext cx="1493929" cy="276999"/>
          </a:xfrm>
          <a:prstGeom prst="rect">
            <a:avLst/>
          </a:prstGeom>
          <a:noFill/>
        </p:spPr>
        <p:txBody>
          <a:bodyPr wrap="square" rtlCol="0">
            <a:spAutoFit/>
          </a:bodyPr>
          <a:lstStyle/>
          <a:p>
            <a:pPr algn="r"/>
            <a:r>
              <a:rPr lang="en-US" sz="1200" b="1" dirty="0">
                <a:solidFill>
                  <a:prstClr val="black"/>
                </a:solidFill>
              </a:rPr>
              <a:t>Premises Network</a:t>
            </a:r>
          </a:p>
        </p:txBody>
      </p:sp>
      <p:sp>
        <p:nvSpPr>
          <p:cNvPr id="111" name="Freeform 110"/>
          <p:cNvSpPr/>
          <p:nvPr/>
        </p:nvSpPr>
        <p:spPr>
          <a:xfrm>
            <a:off x="6121437" y="5153979"/>
            <a:ext cx="1667642" cy="142178"/>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rgbClr val="FFFF00"/>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12" name="Freeform 111"/>
          <p:cNvSpPr/>
          <p:nvPr/>
        </p:nvSpPr>
        <p:spPr>
          <a:xfrm>
            <a:off x="6111493" y="5251122"/>
            <a:ext cx="1667642" cy="142178"/>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chemeClr val="tx1"/>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nvGrpSpPr>
          <p:cNvPr id="113" name="Group 112"/>
          <p:cNvGrpSpPr/>
          <p:nvPr/>
        </p:nvGrpSpPr>
        <p:grpSpPr>
          <a:xfrm>
            <a:off x="6427865" y="4813806"/>
            <a:ext cx="1344535" cy="638659"/>
            <a:chOff x="6858000" y="4834886"/>
            <a:chExt cx="1371599" cy="651514"/>
          </a:xfrm>
        </p:grpSpPr>
        <p:grpSp>
          <p:nvGrpSpPr>
            <p:cNvPr id="114" name="Group 113"/>
            <p:cNvGrpSpPr/>
            <p:nvPr/>
          </p:nvGrpSpPr>
          <p:grpSpPr>
            <a:xfrm rot="5400000">
              <a:off x="7599043" y="4855843"/>
              <a:ext cx="609600" cy="651513"/>
              <a:chOff x="2514600" y="4724399"/>
              <a:chExt cx="609600" cy="651513"/>
            </a:xfrm>
          </p:grpSpPr>
          <p:sp>
            <p:nvSpPr>
              <p:cNvPr id="119" name="Arc 11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20" name="Arc 11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21" name="Arc 12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115" name="Group 114"/>
            <p:cNvGrpSpPr/>
            <p:nvPr/>
          </p:nvGrpSpPr>
          <p:grpSpPr>
            <a:xfrm rot="10800000">
              <a:off x="6858000" y="4834886"/>
              <a:ext cx="609600" cy="651513"/>
              <a:chOff x="2514600" y="4724399"/>
              <a:chExt cx="609600" cy="651513"/>
            </a:xfrm>
          </p:grpSpPr>
          <p:sp>
            <p:nvSpPr>
              <p:cNvPr id="116" name="Arc 115"/>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17" name="Arc 116"/>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18" name="Arc 117"/>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grpSp>
        <p:nvGrpSpPr>
          <p:cNvPr id="57" name="Group 56"/>
          <p:cNvGrpSpPr/>
          <p:nvPr/>
        </p:nvGrpSpPr>
        <p:grpSpPr>
          <a:xfrm>
            <a:off x="2521352" y="4672702"/>
            <a:ext cx="692465" cy="872378"/>
            <a:chOff x="5188450" y="4886637"/>
            <a:chExt cx="772524" cy="1349337"/>
          </a:xfrm>
        </p:grpSpPr>
        <p:sp>
          <p:nvSpPr>
            <p:cNvPr id="58" name="Rectangle 57"/>
            <p:cNvSpPr/>
            <p:nvPr/>
          </p:nvSpPr>
          <p:spPr>
            <a:xfrm>
              <a:off x="5188450" y="4886637"/>
              <a:ext cx="771302" cy="134404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59" name="Rectangle 58"/>
            <p:cNvSpPr/>
            <p:nvPr/>
          </p:nvSpPr>
          <p:spPr>
            <a:xfrm>
              <a:off x="5214938" y="5053008"/>
              <a:ext cx="260474" cy="106009"/>
            </a:xfrm>
            <a:prstGeom prst="rect">
              <a:avLst/>
            </a:prstGeom>
            <a:blipFill>
              <a:blip r:embed="rId3"/>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60" name="Rectangle 59"/>
            <p:cNvSpPr/>
            <p:nvPr/>
          </p:nvSpPr>
          <p:spPr>
            <a:xfrm>
              <a:off x="5652668" y="5060006"/>
              <a:ext cx="260474" cy="106009"/>
            </a:xfrm>
            <a:prstGeom prst="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61" name="Group 60"/>
            <p:cNvGrpSpPr/>
            <p:nvPr/>
          </p:nvGrpSpPr>
          <p:grpSpPr>
            <a:xfrm>
              <a:off x="5656607" y="5047426"/>
              <a:ext cx="263574" cy="204028"/>
              <a:chOff x="2270777" y="2910320"/>
              <a:chExt cx="862851" cy="860963"/>
            </a:xfrm>
            <a:effectLst>
              <a:outerShdw blurRad="50800" dist="38100" dir="2700000" algn="tl" rotWithShape="0">
                <a:prstClr val="black">
                  <a:alpha val="40000"/>
                </a:prstClr>
              </a:outerShdw>
            </a:effectLst>
          </p:grpSpPr>
          <p:sp>
            <p:nvSpPr>
              <p:cNvPr id="258" name="Rectangle 25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59" name="Rectangle 25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0" name="Rectangle 25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62" name="Rectangle 61"/>
            <p:cNvSpPr/>
            <p:nvPr/>
          </p:nvSpPr>
          <p:spPr>
            <a:xfrm>
              <a:off x="5303773" y="5047311"/>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63" name="Rectangle 62"/>
            <p:cNvSpPr/>
            <p:nvPr/>
          </p:nvSpPr>
          <p:spPr>
            <a:xfrm>
              <a:off x="5391074"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64" name="Rectangle 63"/>
            <p:cNvSpPr/>
            <p:nvPr/>
          </p:nvSpPr>
          <p:spPr>
            <a:xfrm>
              <a:off x="5217032"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65" name="Rectangle 64"/>
            <p:cNvSpPr/>
            <p:nvPr/>
          </p:nvSpPr>
          <p:spPr>
            <a:xfrm>
              <a:off x="5188450" y="4891928"/>
              <a:ext cx="772524" cy="1224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700" b="1" dirty="0">
                  <a:solidFill>
                    <a:srgbClr val="FF0000"/>
                  </a:solidFill>
                  <a:effectLst>
                    <a:outerShdw blurRad="38100" dist="38100" dir="2700000" algn="tl">
                      <a:srgbClr val="000000">
                        <a:alpha val="43137"/>
                      </a:srgbClr>
                    </a:outerShdw>
                  </a:effectLst>
                </a:rPr>
                <a:t>Multi-Dwelling</a:t>
              </a:r>
            </a:p>
          </p:txBody>
        </p:sp>
        <p:sp>
          <p:nvSpPr>
            <p:cNvPr id="66" name="Rectangle 65"/>
            <p:cNvSpPr/>
            <p:nvPr/>
          </p:nvSpPr>
          <p:spPr>
            <a:xfrm>
              <a:off x="5214938" y="5053007"/>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67" name="Group 66"/>
            <p:cNvGrpSpPr/>
            <p:nvPr/>
          </p:nvGrpSpPr>
          <p:grpSpPr>
            <a:xfrm>
              <a:off x="5233338" y="6120924"/>
              <a:ext cx="146772" cy="94938"/>
              <a:chOff x="3117852" y="3657600"/>
              <a:chExt cx="160014" cy="103503"/>
            </a:xfrm>
          </p:grpSpPr>
          <p:grpSp>
            <p:nvGrpSpPr>
              <p:cNvPr id="252" name="Group 251"/>
              <p:cNvGrpSpPr/>
              <p:nvPr/>
            </p:nvGrpSpPr>
            <p:grpSpPr>
              <a:xfrm>
                <a:off x="3117852" y="3657600"/>
                <a:ext cx="160014" cy="45719"/>
                <a:chOff x="3117852" y="3657600"/>
                <a:chExt cx="533400" cy="152402"/>
              </a:xfrm>
            </p:grpSpPr>
            <p:sp>
              <p:nvSpPr>
                <p:cNvPr id="256" name="Rectangle 2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257" name="Rectangle 2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nvGrpSpPr>
              <p:cNvPr id="253" name="Group 252"/>
              <p:cNvGrpSpPr/>
              <p:nvPr/>
            </p:nvGrpSpPr>
            <p:grpSpPr>
              <a:xfrm>
                <a:off x="3117852" y="3715384"/>
                <a:ext cx="160014" cy="45719"/>
                <a:chOff x="3117852" y="3657600"/>
                <a:chExt cx="533400" cy="152402"/>
              </a:xfrm>
            </p:grpSpPr>
            <p:sp>
              <p:nvSpPr>
                <p:cNvPr id="254" name="Rectangle 2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255" name="Rectangle 2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grpSp>
          <p:nvGrpSpPr>
            <p:cNvPr id="68" name="Group 67"/>
            <p:cNvGrpSpPr/>
            <p:nvPr/>
          </p:nvGrpSpPr>
          <p:grpSpPr>
            <a:xfrm>
              <a:off x="5218291" y="6010943"/>
              <a:ext cx="703149" cy="209422"/>
              <a:chOff x="1474354" y="3428122"/>
              <a:chExt cx="764055" cy="730555"/>
            </a:xfrm>
          </p:grpSpPr>
          <p:grpSp>
            <p:nvGrpSpPr>
              <p:cNvPr id="242" name="Group 241"/>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248" name="Rectangle 24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49" name="Rectangle 24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50" name="Rectangle 24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51" name="Rectangle 250"/>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243" name="Group 242"/>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244" name="Rectangle 24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45" name="Rectangle 24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46" name="Rectangle 24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47" name="Rectangle 24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sp>
          <p:nvSpPr>
            <p:cNvPr id="69" name="Rectangle 68"/>
            <p:cNvSpPr/>
            <p:nvPr/>
          </p:nvSpPr>
          <p:spPr>
            <a:xfrm>
              <a:off x="5219551" y="6010943"/>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70" name="Rectangle 69"/>
            <p:cNvSpPr/>
            <p:nvPr/>
          </p:nvSpPr>
          <p:spPr>
            <a:xfrm>
              <a:off x="5216197" y="6055572"/>
              <a:ext cx="710471" cy="18040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71" name="Rectangle 70"/>
            <p:cNvSpPr/>
            <p:nvPr/>
          </p:nvSpPr>
          <p:spPr>
            <a:xfrm>
              <a:off x="5482451" y="6053607"/>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72" name="Rectangle 71"/>
            <p:cNvSpPr/>
            <p:nvPr/>
          </p:nvSpPr>
          <p:spPr>
            <a:xfrm>
              <a:off x="5301883"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22" name="Rectangle 121"/>
            <p:cNvSpPr/>
            <p:nvPr/>
          </p:nvSpPr>
          <p:spPr>
            <a:xfrm>
              <a:off x="5388371"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23" name="Rectangle 122"/>
            <p:cNvSpPr/>
            <p:nvPr/>
          </p:nvSpPr>
          <p:spPr>
            <a:xfrm>
              <a:off x="5833298"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24" name="Rectangle 123"/>
            <p:cNvSpPr/>
            <p:nvPr/>
          </p:nvSpPr>
          <p:spPr>
            <a:xfrm>
              <a:off x="5659126"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25" name="Rectangle 124"/>
            <p:cNvSpPr/>
            <p:nvPr/>
          </p:nvSpPr>
          <p:spPr>
            <a:xfrm>
              <a:off x="5745614"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26" name="Group 125"/>
            <p:cNvGrpSpPr/>
            <p:nvPr/>
          </p:nvGrpSpPr>
          <p:grpSpPr>
            <a:xfrm>
              <a:off x="5214938" y="5159017"/>
              <a:ext cx="267513" cy="47118"/>
              <a:chOff x="5214938" y="5159017"/>
              <a:chExt cx="705243" cy="50464"/>
            </a:xfrm>
          </p:grpSpPr>
          <p:sp>
            <p:nvSpPr>
              <p:cNvPr id="238" name="Rectangle 23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39" name="Straight Connector 238"/>
              <p:cNvCxnSpPr>
                <a:stCxn id="23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41" name="Rectangle 24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127" name="Group 126"/>
            <p:cNvGrpSpPr/>
            <p:nvPr/>
          </p:nvGrpSpPr>
          <p:grpSpPr>
            <a:xfrm>
              <a:off x="5652668" y="5162516"/>
              <a:ext cx="267513" cy="47118"/>
              <a:chOff x="5214938" y="5159017"/>
              <a:chExt cx="705243" cy="50464"/>
            </a:xfrm>
          </p:grpSpPr>
          <p:sp>
            <p:nvSpPr>
              <p:cNvPr id="234" name="Rectangle 23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35" name="Straight Connector 234"/>
              <p:cNvCxnSpPr>
                <a:stCxn id="23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Rectangle 23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37" name="Rectangle 23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28" name="Rectangle 127"/>
            <p:cNvSpPr/>
            <p:nvPr/>
          </p:nvSpPr>
          <p:spPr>
            <a:xfrm>
              <a:off x="5217332" y="525072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29" name="Rectangle 128"/>
            <p:cNvSpPr/>
            <p:nvPr/>
          </p:nvSpPr>
          <p:spPr>
            <a:xfrm>
              <a:off x="5655062" y="5257724"/>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30" name="Group 129"/>
            <p:cNvGrpSpPr/>
            <p:nvPr/>
          </p:nvGrpSpPr>
          <p:grpSpPr>
            <a:xfrm>
              <a:off x="5659001" y="5245144"/>
              <a:ext cx="263574" cy="162208"/>
              <a:chOff x="2270777" y="2910320"/>
              <a:chExt cx="862851" cy="860963"/>
            </a:xfrm>
            <a:effectLst>
              <a:outerShdw blurRad="50800" dist="38100" dir="2700000" algn="tl" rotWithShape="0">
                <a:prstClr val="black">
                  <a:alpha val="40000"/>
                </a:prstClr>
              </a:outerShdw>
            </a:effectLst>
          </p:grpSpPr>
          <p:sp>
            <p:nvSpPr>
              <p:cNvPr id="231" name="Rectangle 23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32" name="Rectangle 23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33" name="Rectangle 23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31" name="Rectangle 130"/>
            <p:cNvSpPr/>
            <p:nvPr/>
          </p:nvSpPr>
          <p:spPr>
            <a:xfrm>
              <a:off x="5306167" y="524502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2" name="Rectangle 131"/>
            <p:cNvSpPr/>
            <p:nvPr/>
          </p:nvSpPr>
          <p:spPr>
            <a:xfrm>
              <a:off x="5393468"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3" name="Rectangle 132"/>
            <p:cNvSpPr/>
            <p:nvPr/>
          </p:nvSpPr>
          <p:spPr>
            <a:xfrm>
              <a:off x="5219426"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4" name="Rectangle 133"/>
            <p:cNvSpPr/>
            <p:nvPr/>
          </p:nvSpPr>
          <p:spPr>
            <a:xfrm>
              <a:off x="5219747" y="5403853"/>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5" name="Rectangle 134"/>
            <p:cNvSpPr/>
            <p:nvPr/>
          </p:nvSpPr>
          <p:spPr>
            <a:xfrm>
              <a:off x="5217332" y="525072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6" name="Rectangle 135"/>
            <p:cNvSpPr/>
            <p:nvPr/>
          </p:nvSpPr>
          <p:spPr>
            <a:xfrm>
              <a:off x="5304277"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7" name="Rectangle 136"/>
            <p:cNvSpPr/>
            <p:nvPr/>
          </p:nvSpPr>
          <p:spPr>
            <a:xfrm>
              <a:off x="5390765"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8" name="Rectangle 137"/>
            <p:cNvSpPr/>
            <p:nvPr/>
          </p:nvSpPr>
          <p:spPr>
            <a:xfrm>
              <a:off x="5835692"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39" name="Rectangle 138"/>
            <p:cNvSpPr/>
            <p:nvPr/>
          </p:nvSpPr>
          <p:spPr>
            <a:xfrm>
              <a:off x="5661520"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40" name="Rectangle 139"/>
            <p:cNvSpPr/>
            <p:nvPr/>
          </p:nvSpPr>
          <p:spPr>
            <a:xfrm>
              <a:off x="5748008"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41" name="Group 140"/>
            <p:cNvGrpSpPr/>
            <p:nvPr/>
          </p:nvGrpSpPr>
          <p:grpSpPr>
            <a:xfrm>
              <a:off x="5217332" y="5356735"/>
              <a:ext cx="267513" cy="47118"/>
              <a:chOff x="5214938" y="5159017"/>
              <a:chExt cx="705243" cy="50464"/>
            </a:xfrm>
          </p:grpSpPr>
          <p:sp>
            <p:nvSpPr>
              <p:cNvPr id="227" name="Rectangle 226"/>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28" name="Straight Connector 227"/>
              <p:cNvCxnSpPr>
                <a:stCxn id="227"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30" name="Rectangle 229"/>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142" name="Group 141"/>
            <p:cNvGrpSpPr/>
            <p:nvPr/>
          </p:nvGrpSpPr>
          <p:grpSpPr>
            <a:xfrm>
              <a:off x="5655062" y="5360234"/>
              <a:ext cx="267513" cy="47118"/>
              <a:chOff x="5214938" y="5159017"/>
              <a:chExt cx="705243" cy="50464"/>
            </a:xfrm>
          </p:grpSpPr>
          <p:sp>
            <p:nvSpPr>
              <p:cNvPr id="222" name="Rectangle 221"/>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24" name="Straight Connector 223"/>
              <p:cNvCxnSpPr>
                <a:stCxn id="222"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Rectangle 224"/>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26" name="Rectangle 225"/>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43" name="Rectangle 142"/>
            <p:cNvSpPr/>
            <p:nvPr/>
          </p:nvSpPr>
          <p:spPr>
            <a:xfrm>
              <a:off x="5217364" y="5205734"/>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44" name="Rectangle 143"/>
            <p:cNvSpPr/>
            <p:nvPr/>
          </p:nvSpPr>
          <p:spPr>
            <a:xfrm>
              <a:off x="5219583" y="5448221"/>
              <a:ext cx="260474" cy="106009"/>
            </a:xfrm>
            <a:prstGeom prst="rect">
              <a:avLst/>
            </a:prstGeom>
            <a:blipFill>
              <a:blip r:embed="rId7"/>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45" name="Rectangle 144"/>
            <p:cNvSpPr/>
            <p:nvPr/>
          </p:nvSpPr>
          <p:spPr>
            <a:xfrm>
              <a:off x="5657313" y="5455219"/>
              <a:ext cx="260474" cy="106009"/>
            </a:xfrm>
            <a:prstGeom prst="rect">
              <a:avLst/>
            </a:prstGeom>
            <a:blipFill>
              <a:blip r:embed="rId8"/>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46" name="Group 145"/>
            <p:cNvGrpSpPr/>
            <p:nvPr/>
          </p:nvGrpSpPr>
          <p:grpSpPr>
            <a:xfrm>
              <a:off x="5661252" y="5442639"/>
              <a:ext cx="263574" cy="204028"/>
              <a:chOff x="2270777" y="2910320"/>
              <a:chExt cx="862851" cy="860963"/>
            </a:xfrm>
            <a:effectLst>
              <a:outerShdw blurRad="50800" dist="38100" dir="2700000" algn="tl" rotWithShape="0">
                <a:prstClr val="black">
                  <a:alpha val="40000"/>
                </a:prstClr>
              </a:outerShdw>
            </a:effectLst>
          </p:grpSpPr>
          <p:sp>
            <p:nvSpPr>
              <p:cNvPr id="219" name="Rectangle 21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20" name="Rectangle 21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21" name="Rectangle 22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47" name="Rectangle 146"/>
            <p:cNvSpPr/>
            <p:nvPr/>
          </p:nvSpPr>
          <p:spPr>
            <a:xfrm>
              <a:off x="5308418" y="5442524"/>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48" name="Rectangle 147"/>
            <p:cNvSpPr/>
            <p:nvPr/>
          </p:nvSpPr>
          <p:spPr>
            <a:xfrm>
              <a:off x="5395719"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49" name="Rectangle 148"/>
            <p:cNvSpPr/>
            <p:nvPr/>
          </p:nvSpPr>
          <p:spPr>
            <a:xfrm>
              <a:off x="5221677"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0" name="Rectangle 149"/>
            <p:cNvSpPr/>
            <p:nvPr/>
          </p:nvSpPr>
          <p:spPr>
            <a:xfrm>
              <a:off x="5219583" y="5448220"/>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1" name="Rectangle 150"/>
            <p:cNvSpPr/>
            <p:nvPr/>
          </p:nvSpPr>
          <p:spPr>
            <a:xfrm>
              <a:off x="5306528"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2" name="Rectangle 151"/>
            <p:cNvSpPr/>
            <p:nvPr/>
          </p:nvSpPr>
          <p:spPr>
            <a:xfrm>
              <a:off x="5393016"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3" name="Rectangle 152"/>
            <p:cNvSpPr/>
            <p:nvPr/>
          </p:nvSpPr>
          <p:spPr>
            <a:xfrm>
              <a:off x="5837943"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4" name="Rectangle 153"/>
            <p:cNvSpPr/>
            <p:nvPr/>
          </p:nvSpPr>
          <p:spPr>
            <a:xfrm>
              <a:off x="5663771"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5" name="Rectangle 154"/>
            <p:cNvSpPr/>
            <p:nvPr/>
          </p:nvSpPr>
          <p:spPr>
            <a:xfrm>
              <a:off x="5750259"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56" name="Group 155"/>
            <p:cNvGrpSpPr/>
            <p:nvPr/>
          </p:nvGrpSpPr>
          <p:grpSpPr>
            <a:xfrm>
              <a:off x="5219583" y="5554230"/>
              <a:ext cx="267513" cy="47118"/>
              <a:chOff x="5214938" y="5159017"/>
              <a:chExt cx="705243" cy="50464"/>
            </a:xfrm>
          </p:grpSpPr>
          <p:sp>
            <p:nvSpPr>
              <p:cNvPr id="215" name="Rectangle 214"/>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16" name="Straight Connector 215"/>
              <p:cNvCxnSpPr>
                <a:stCxn id="215"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18" name="Rectangle 217"/>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157" name="Group 156"/>
            <p:cNvGrpSpPr/>
            <p:nvPr/>
          </p:nvGrpSpPr>
          <p:grpSpPr>
            <a:xfrm>
              <a:off x="5657313" y="5557729"/>
              <a:ext cx="267513" cy="47118"/>
              <a:chOff x="5214938" y="5159017"/>
              <a:chExt cx="705243" cy="50464"/>
            </a:xfrm>
          </p:grpSpPr>
          <p:sp>
            <p:nvSpPr>
              <p:cNvPr id="211" name="Rectangle 21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12" name="Straight Connector 211"/>
              <p:cNvCxnSpPr>
                <a:stCxn id="21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3" name="Rectangle 21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14" name="Rectangle 21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58" name="Rectangle 157"/>
            <p:cNvSpPr/>
            <p:nvPr/>
          </p:nvSpPr>
          <p:spPr>
            <a:xfrm>
              <a:off x="5221977" y="5645939"/>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59" name="Rectangle 158"/>
            <p:cNvSpPr/>
            <p:nvPr/>
          </p:nvSpPr>
          <p:spPr>
            <a:xfrm>
              <a:off x="5659707" y="5652937"/>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60" name="Group 159"/>
            <p:cNvGrpSpPr/>
            <p:nvPr/>
          </p:nvGrpSpPr>
          <p:grpSpPr>
            <a:xfrm>
              <a:off x="5663646" y="5640357"/>
              <a:ext cx="263574" cy="162208"/>
              <a:chOff x="2270777" y="2910320"/>
              <a:chExt cx="862851" cy="860963"/>
            </a:xfrm>
            <a:effectLst>
              <a:outerShdw blurRad="50800" dist="38100" dir="2700000" algn="tl" rotWithShape="0">
                <a:prstClr val="black">
                  <a:alpha val="40000"/>
                </a:prstClr>
              </a:outerShdw>
            </a:effectLst>
          </p:grpSpPr>
          <p:sp>
            <p:nvSpPr>
              <p:cNvPr id="208" name="Rectangle 20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09" name="Rectangle 20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10" name="Rectangle 20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61" name="Rectangle 160"/>
            <p:cNvSpPr/>
            <p:nvPr/>
          </p:nvSpPr>
          <p:spPr>
            <a:xfrm>
              <a:off x="5310812" y="5640242"/>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2" name="Rectangle 161"/>
            <p:cNvSpPr/>
            <p:nvPr/>
          </p:nvSpPr>
          <p:spPr>
            <a:xfrm>
              <a:off x="5398113"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3" name="Rectangle 162"/>
            <p:cNvSpPr/>
            <p:nvPr/>
          </p:nvSpPr>
          <p:spPr>
            <a:xfrm>
              <a:off x="5224071"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4" name="Rectangle 163"/>
            <p:cNvSpPr/>
            <p:nvPr/>
          </p:nvSpPr>
          <p:spPr>
            <a:xfrm>
              <a:off x="5224392" y="5799066"/>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5" name="Rectangle 164"/>
            <p:cNvSpPr/>
            <p:nvPr/>
          </p:nvSpPr>
          <p:spPr>
            <a:xfrm>
              <a:off x="5221977" y="5645938"/>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6" name="Rectangle 165"/>
            <p:cNvSpPr/>
            <p:nvPr/>
          </p:nvSpPr>
          <p:spPr>
            <a:xfrm>
              <a:off x="5308922"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7" name="Rectangle 166"/>
            <p:cNvSpPr/>
            <p:nvPr/>
          </p:nvSpPr>
          <p:spPr>
            <a:xfrm>
              <a:off x="5395410"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8" name="Rectangle 167"/>
            <p:cNvSpPr/>
            <p:nvPr/>
          </p:nvSpPr>
          <p:spPr>
            <a:xfrm>
              <a:off x="5840337"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69" name="Rectangle 168"/>
            <p:cNvSpPr/>
            <p:nvPr/>
          </p:nvSpPr>
          <p:spPr>
            <a:xfrm>
              <a:off x="5666165"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70" name="Rectangle 169"/>
            <p:cNvSpPr/>
            <p:nvPr/>
          </p:nvSpPr>
          <p:spPr>
            <a:xfrm>
              <a:off x="5752653"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71" name="Group 170"/>
            <p:cNvGrpSpPr/>
            <p:nvPr/>
          </p:nvGrpSpPr>
          <p:grpSpPr>
            <a:xfrm>
              <a:off x="5221977" y="5751948"/>
              <a:ext cx="267513" cy="47118"/>
              <a:chOff x="5214938" y="5159017"/>
              <a:chExt cx="705243" cy="50464"/>
            </a:xfrm>
          </p:grpSpPr>
          <p:sp>
            <p:nvSpPr>
              <p:cNvPr id="204" name="Rectangle 20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05" name="Straight Connector 204"/>
              <p:cNvCxnSpPr>
                <a:stCxn id="20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07" name="Rectangle 20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172" name="Group 171"/>
            <p:cNvGrpSpPr/>
            <p:nvPr/>
          </p:nvGrpSpPr>
          <p:grpSpPr>
            <a:xfrm>
              <a:off x="5659707" y="5755447"/>
              <a:ext cx="267513" cy="47118"/>
              <a:chOff x="5214938" y="5159017"/>
              <a:chExt cx="705243" cy="50464"/>
            </a:xfrm>
          </p:grpSpPr>
          <p:sp>
            <p:nvSpPr>
              <p:cNvPr id="200" name="Rectangle 19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201" name="Straight Connector 200"/>
              <p:cNvCxnSpPr>
                <a:stCxn id="20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02" name="Rectangle 20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03" name="Rectangle 20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73" name="Rectangle 172"/>
            <p:cNvSpPr/>
            <p:nvPr/>
          </p:nvSpPr>
          <p:spPr>
            <a:xfrm>
              <a:off x="5222009" y="5600947"/>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74" name="Rectangle 173"/>
            <p:cNvSpPr/>
            <p:nvPr/>
          </p:nvSpPr>
          <p:spPr>
            <a:xfrm>
              <a:off x="5217332" y="585109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75" name="Rectangle 174"/>
            <p:cNvSpPr/>
            <p:nvPr/>
          </p:nvSpPr>
          <p:spPr>
            <a:xfrm>
              <a:off x="5655062" y="5858094"/>
              <a:ext cx="260474" cy="106009"/>
            </a:xfrm>
            <a:prstGeom prst="rect">
              <a:avLst/>
            </a:prstGeom>
            <a:blipFill>
              <a:blip r:embed="rId9"/>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76" name="Group 175"/>
            <p:cNvGrpSpPr/>
            <p:nvPr/>
          </p:nvGrpSpPr>
          <p:grpSpPr>
            <a:xfrm>
              <a:off x="5659001" y="5845514"/>
              <a:ext cx="263574" cy="162208"/>
              <a:chOff x="2270777" y="2910320"/>
              <a:chExt cx="862851" cy="860963"/>
            </a:xfrm>
            <a:effectLst>
              <a:outerShdw blurRad="50800" dist="38100" dir="2700000" algn="tl" rotWithShape="0">
                <a:prstClr val="black">
                  <a:alpha val="40000"/>
                </a:prstClr>
              </a:outerShdw>
            </a:effectLst>
          </p:grpSpPr>
          <p:sp>
            <p:nvSpPr>
              <p:cNvPr id="197" name="Rectangle 19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98" name="Rectangle 19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99" name="Rectangle 19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77" name="Rectangle 176"/>
            <p:cNvSpPr/>
            <p:nvPr/>
          </p:nvSpPr>
          <p:spPr>
            <a:xfrm>
              <a:off x="5306167" y="584539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78" name="Rectangle 177"/>
            <p:cNvSpPr/>
            <p:nvPr/>
          </p:nvSpPr>
          <p:spPr>
            <a:xfrm>
              <a:off x="5393468"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79" name="Rectangle 178"/>
            <p:cNvSpPr/>
            <p:nvPr/>
          </p:nvSpPr>
          <p:spPr>
            <a:xfrm>
              <a:off x="5219426"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0" name="Rectangle 179"/>
            <p:cNvSpPr/>
            <p:nvPr/>
          </p:nvSpPr>
          <p:spPr>
            <a:xfrm>
              <a:off x="5217332" y="585109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1" name="Rectangle 180"/>
            <p:cNvSpPr/>
            <p:nvPr/>
          </p:nvSpPr>
          <p:spPr>
            <a:xfrm>
              <a:off x="5304277"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2" name="Rectangle 181"/>
            <p:cNvSpPr/>
            <p:nvPr/>
          </p:nvSpPr>
          <p:spPr>
            <a:xfrm>
              <a:off x="5390765"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3" name="Rectangle 182"/>
            <p:cNvSpPr/>
            <p:nvPr/>
          </p:nvSpPr>
          <p:spPr>
            <a:xfrm>
              <a:off x="5835692"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4" name="Rectangle 183"/>
            <p:cNvSpPr/>
            <p:nvPr/>
          </p:nvSpPr>
          <p:spPr>
            <a:xfrm>
              <a:off x="5661520"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85" name="Rectangle 184"/>
            <p:cNvSpPr/>
            <p:nvPr/>
          </p:nvSpPr>
          <p:spPr>
            <a:xfrm>
              <a:off x="5748008"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86" name="Group 185"/>
            <p:cNvGrpSpPr/>
            <p:nvPr/>
          </p:nvGrpSpPr>
          <p:grpSpPr>
            <a:xfrm>
              <a:off x="5217332" y="5957105"/>
              <a:ext cx="267513" cy="47118"/>
              <a:chOff x="5214938" y="5159017"/>
              <a:chExt cx="705243" cy="50464"/>
            </a:xfrm>
          </p:grpSpPr>
          <p:sp>
            <p:nvSpPr>
              <p:cNvPr id="193" name="Rectangle 192"/>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194" name="Straight Connector 193"/>
              <p:cNvCxnSpPr>
                <a:stCxn id="193"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96" name="Rectangle 195"/>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187" name="Group 186"/>
            <p:cNvGrpSpPr/>
            <p:nvPr/>
          </p:nvGrpSpPr>
          <p:grpSpPr>
            <a:xfrm>
              <a:off x="5655062" y="5960604"/>
              <a:ext cx="267513" cy="47118"/>
              <a:chOff x="5214938" y="5159017"/>
              <a:chExt cx="705243" cy="50464"/>
            </a:xfrm>
          </p:grpSpPr>
          <p:sp>
            <p:nvSpPr>
              <p:cNvPr id="189" name="Rectangle 188"/>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cxnSp>
            <p:nvCxnSpPr>
              <p:cNvPr id="190" name="Straight Connector 189"/>
              <p:cNvCxnSpPr>
                <a:stCxn id="189"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192" name="Rectangle 191"/>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188" name="Rectangle 187"/>
            <p:cNvSpPr/>
            <p:nvPr/>
          </p:nvSpPr>
          <p:spPr>
            <a:xfrm>
              <a:off x="5217364" y="5015979"/>
              <a:ext cx="704076" cy="99502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261" name="Group 260"/>
          <p:cNvGrpSpPr/>
          <p:nvPr/>
        </p:nvGrpSpPr>
        <p:grpSpPr>
          <a:xfrm>
            <a:off x="1823946" y="5171929"/>
            <a:ext cx="868483" cy="418520"/>
            <a:chOff x="4058393" y="5824159"/>
            <a:chExt cx="821410" cy="395836"/>
          </a:xfrm>
        </p:grpSpPr>
        <p:sp>
          <p:nvSpPr>
            <p:cNvPr id="262" name="Rectangle 261"/>
            <p:cNvSpPr/>
            <p:nvPr/>
          </p:nvSpPr>
          <p:spPr>
            <a:xfrm>
              <a:off x="4088166" y="6174276"/>
              <a:ext cx="748937" cy="45719"/>
            </a:xfrm>
            <a:prstGeom prst="rect">
              <a:avLst/>
            </a:prstGeom>
            <a:solidFill>
              <a:srgbClr val="87460A"/>
            </a:solid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3" name="Rectangle 262"/>
            <p:cNvSpPr/>
            <p:nvPr/>
          </p:nvSpPr>
          <p:spPr>
            <a:xfrm>
              <a:off x="4088137"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4" name="Trapezoid 263"/>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5" name="Rectangle 264"/>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6" name="Rectangle 265"/>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67" name="Rectangle 266"/>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pic>
          <p:nvPicPr>
            <p:cNvPr id="268" name="Picture 2" descr="http://tse2.mm.bing.net/th?id=OIP.M7430890571028c155c8edae50db7a1acH0&amp;pid=15.1&amp;P=0&amp;w=245&amp;h=16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269" name="Group 268"/>
            <p:cNvGrpSpPr/>
            <p:nvPr/>
          </p:nvGrpSpPr>
          <p:grpSpPr>
            <a:xfrm>
              <a:off x="4636232" y="6027311"/>
              <a:ext cx="157160" cy="127207"/>
              <a:chOff x="4691064" y="6400800"/>
              <a:chExt cx="186176" cy="228714"/>
            </a:xfrm>
            <a:noFill/>
          </p:grpSpPr>
          <p:sp>
            <p:nvSpPr>
              <p:cNvPr id="290" name="Rectangle 289"/>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1" name="Rectangle 290"/>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2" name="Rectangle 291"/>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3" name="Rectangle 292"/>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4" name="Rectangle 293"/>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5" name="Rectangle 294"/>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6" name="Rectangle 295"/>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7" name="Rectangle 296"/>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8" name="Rectangle 297"/>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99" name="Rectangle 298"/>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00" name="Rectangle 299"/>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01" name="Rectangle 300"/>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pic>
          <p:nvPicPr>
            <p:cNvPr id="270" name="Picture 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1" name="Group 270"/>
            <p:cNvGrpSpPr/>
            <p:nvPr/>
          </p:nvGrpSpPr>
          <p:grpSpPr>
            <a:xfrm>
              <a:off x="4258025" y="6022016"/>
              <a:ext cx="163662" cy="127207"/>
              <a:chOff x="4691064" y="6400800"/>
              <a:chExt cx="186176" cy="228714"/>
            </a:xfrm>
            <a:noFill/>
          </p:grpSpPr>
          <p:sp>
            <p:nvSpPr>
              <p:cNvPr id="278" name="Rectangle 277"/>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79" name="Rectangle 278"/>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0" name="Rectangle 279"/>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1" name="Rectangle 280"/>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2" name="Rectangle 281"/>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3" name="Rectangle 282"/>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4" name="Rectangle 283"/>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5" name="Rectangle 284"/>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6" name="Rectangle 285"/>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7" name="Rectangle 286"/>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8" name="Rectangle 287"/>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289" name="Rectangle 288"/>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
          <p:nvSpPr>
            <p:cNvPr id="272" name="Rectangle 271"/>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273" name="Group 272"/>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275" name="Arc 274"/>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prstClr val="black"/>
                  </a:solidFill>
                </a:endParaRPr>
              </a:p>
            </p:txBody>
          </p:sp>
          <p:sp>
            <p:nvSpPr>
              <p:cNvPr id="276" name="Arc 275"/>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prstClr val="black"/>
                  </a:solidFill>
                </a:endParaRPr>
              </a:p>
            </p:txBody>
          </p:sp>
          <p:sp>
            <p:nvSpPr>
              <p:cNvPr id="277" name="Arc 276"/>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solidFill>
                    <a:prstClr val="black"/>
                  </a:solidFill>
                </a:endParaRPr>
              </a:p>
            </p:txBody>
          </p:sp>
        </p:grpSp>
        <p:cxnSp>
          <p:nvCxnSpPr>
            <p:cNvPr id="274" name="Straight Connector 273"/>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grpSp>
        <p:nvGrpSpPr>
          <p:cNvPr id="302" name="Group 301"/>
          <p:cNvGrpSpPr/>
          <p:nvPr/>
        </p:nvGrpSpPr>
        <p:grpSpPr>
          <a:xfrm>
            <a:off x="3327552" y="4281928"/>
            <a:ext cx="672074" cy="1338511"/>
            <a:chOff x="6019800" y="4882994"/>
            <a:chExt cx="714305" cy="1422619"/>
          </a:xfrm>
          <a:effectLst/>
        </p:grpSpPr>
        <p:sp>
          <p:nvSpPr>
            <p:cNvPr id="303" name="Rectangle 302"/>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04" name="Rectangle 303"/>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305" name="Group 304"/>
            <p:cNvGrpSpPr/>
            <p:nvPr/>
          </p:nvGrpSpPr>
          <p:grpSpPr>
            <a:xfrm>
              <a:off x="6021894" y="5038376"/>
              <a:ext cx="703149" cy="392227"/>
              <a:chOff x="1474354" y="3428122"/>
              <a:chExt cx="764055" cy="730555"/>
            </a:xfrm>
          </p:grpSpPr>
          <p:grpSp>
            <p:nvGrpSpPr>
              <p:cNvPr id="354" name="Group 353"/>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60" name="Rectangle 35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61" name="Rectangle 36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62" name="Rectangle 36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63" name="Rectangle 36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355" name="Group 354"/>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56" name="Rectangle 35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57" name="Rectangle 35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58" name="Rectangle 35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59" name="Rectangle 35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sp>
          <p:nvSpPr>
            <p:cNvPr id="306" name="Rectangle 305"/>
            <p:cNvSpPr/>
            <p:nvPr/>
          </p:nvSpPr>
          <p:spPr>
            <a:xfrm>
              <a:off x="6023309" y="4882994"/>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700" b="1" dirty="0">
                  <a:solidFill>
                    <a:srgbClr val="FF0000"/>
                  </a:solidFill>
                  <a:effectLst>
                    <a:outerShdw blurRad="38100" dist="38100" dir="2700000" algn="tl">
                      <a:srgbClr val="000000">
                        <a:alpha val="43137"/>
                      </a:srgbClr>
                    </a:outerShdw>
                  </a:effectLst>
                </a:rPr>
                <a:t>Professional Bldg </a:t>
              </a:r>
            </a:p>
          </p:txBody>
        </p:sp>
        <p:sp>
          <p:nvSpPr>
            <p:cNvPr id="307" name="Rectangle 306"/>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08" name="Rectangle 307"/>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09" name="Rectangle 308"/>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310" name="Group 309"/>
            <p:cNvGrpSpPr/>
            <p:nvPr/>
          </p:nvGrpSpPr>
          <p:grpSpPr>
            <a:xfrm>
              <a:off x="6038349" y="5761921"/>
              <a:ext cx="146772" cy="94938"/>
              <a:chOff x="3117852" y="3657600"/>
              <a:chExt cx="160014" cy="103503"/>
            </a:xfrm>
          </p:grpSpPr>
          <p:grpSp>
            <p:nvGrpSpPr>
              <p:cNvPr id="348" name="Group 347"/>
              <p:cNvGrpSpPr/>
              <p:nvPr/>
            </p:nvGrpSpPr>
            <p:grpSpPr>
              <a:xfrm>
                <a:off x="3117852" y="3657600"/>
                <a:ext cx="160014" cy="45719"/>
                <a:chOff x="3117852" y="3657600"/>
                <a:chExt cx="533400" cy="152402"/>
              </a:xfrm>
            </p:grpSpPr>
            <p:sp>
              <p:nvSpPr>
                <p:cNvPr id="352" name="Rectangle 3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353" name="Rectangle 3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nvGrpSpPr>
              <p:cNvPr id="349" name="Group 348"/>
              <p:cNvGrpSpPr/>
              <p:nvPr/>
            </p:nvGrpSpPr>
            <p:grpSpPr>
              <a:xfrm>
                <a:off x="3117852" y="3715384"/>
                <a:ext cx="160014" cy="45719"/>
                <a:chOff x="3117852" y="3657600"/>
                <a:chExt cx="533400" cy="152402"/>
              </a:xfrm>
            </p:grpSpPr>
            <p:sp>
              <p:nvSpPr>
                <p:cNvPr id="350" name="Rectangle 3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351" name="Rectangle 3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sp>
          <p:nvSpPr>
            <p:cNvPr id="311" name="Rectangle 310"/>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312" name="Group 311"/>
            <p:cNvGrpSpPr/>
            <p:nvPr/>
          </p:nvGrpSpPr>
          <p:grpSpPr>
            <a:xfrm>
              <a:off x="6023302" y="5470450"/>
              <a:ext cx="703149" cy="390912"/>
              <a:chOff x="1474354" y="3428122"/>
              <a:chExt cx="764055" cy="730555"/>
            </a:xfrm>
          </p:grpSpPr>
          <p:grpSp>
            <p:nvGrpSpPr>
              <p:cNvPr id="338" name="Group 337"/>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44" name="Rectangle 34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5" name="Rectangle 34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6" name="Rectangle 34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7" name="Rectangle 34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339" name="Group 338"/>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40" name="Rectangle 33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1" name="Rectangle 34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2" name="Rectangle 34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43" name="Rectangle 34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sp>
          <p:nvSpPr>
            <p:cNvPr id="313" name="Rectangle 312"/>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14" name="Rectangle 313"/>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15" name="Rectangle 314"/>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316" name="Group 315"/>
            <p:cNvGrpSpPr/>
            <p:nvPr/>
          </p:nvGrpSpPr>
          <p:grpSpPr>
            <a:xfrm>
              <a:off x="6038200" y="6190563"/>
              <a:ext cx="146772" cy="94938"/>
              <a:chOff x="3117852" y="3657600"/>
              <a:chExt cx="160014" cy="103503"/>
            </a:xfrm>
          </p:grpSpPr>
          <p:grpSp>
            <p:nvGrpSpPr>
              <p:cNvPr id="332" name="Group 331"/>
              <p:cNvGrpSpPr/>
              <p:nvPr/>
            </p:nvGrpSpPr>
            <p:grpSpPr>
              <a:xfrm>
                <a:off x="3117852" y="3657600"/>
                <a:ext cx="160014" cy="45719"/>
                <a:chOff x="3117852" y="3657600"/>
                <a:chExt cx="533400" cy="152402"/>
              </a:xfrm>
            </p:grpSpPr>
            <p:sp>
              <p:nvSpPr>
                <p:cNvPr id="336" name="Rectangle 3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337" name="Rectangle 3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nvGrpSpPr>
              <p:cNvPr id="333" name="Group 332"/>
              <p:cNvGrpSpPr/>
              <p:nvPr/>
            </p:nvGrpSpPr>
            <p:grpSpPr>
              <a:xfrm>
                <a:off x="3117852" y="3715384"/>
                <a:ext cx="160014" cy="45719"/>
                <a:chOff x="3117852" y="3657600"/>
                <a:chExt cx="533400" cy="152402"/>
              </a:xfrm>
            </p:grpSpPr>
            <p:sp>
              <p:nvSpPr>
                <p:cNvPr id="334" name="Rectangle 3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sp>
              <p:nvSpPr>
                <p:cNvPr id="335" name="Rectangle 3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600" dirty="0">
                    <a:solidFill>
                      <a:prstClr val="white"/>
                    </a:solidFill>
                  </a:endParaRPr>
                </a:p>
              </p:txBody>
            </p:sp>
          </p:grpSp>
        </p:grpSp>
        <p:grpSp>
          <p:nvGrpSpPr>
            <p:cNvPr id="317" name="Group 316"/>
            <p:cNvGrpSpPr/>
            <p:nvPr/>
          </p:nvGrpSpPr>
          <p:grpSpPr>
            <a:xfrm>
              <a:off x="6023153" y="5899092"/>
              <a:ext cx="703149" cy="390912"/>
              <a:chOff x="1474354" y="3428122"/>
              <a:chExt cx="764055" cy="730555"/>
            </a:xfrm>
          </p:grpSpPr>
          <p:grpSp>
            <p:nvGrpSpPr>
              <p:cNvPr id="322" name="Group 321"/>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28" name="Rectangle 32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9" name="Rectangle 32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30" name="Rectangle 32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31" name="Rectangle 330"/>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nvGrpSpPr>
              <p:cNvPr id="323" name="Group 322"/>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24" name="Rectangle 32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5" name="Rectangle 32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6" name="Rectangle 32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7" name="Rectangle 32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grpSp>
        <p:sp>
          <p:nvSpPr>
            <p:cNvPr id="318" name="Rectangle 317"/>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19" name="Rectangle 318"/>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0" name="Rectangle 319"/>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sp>
          <p:nvSpPr>
            <p:cNvPr id="321" name="Rectangle 320"/>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spTree>
    <p:extLst>
      <p:ext uri="{BB962C8B-B14F-4D97-AF65-F5344CB8AC3E}">
        <p14:creationId xmlns:p14="http://schemas.microsoft.com/office/powerpoint/2010/main" val="2363121149"/>
      </p:ext>
    </p:extLst>
  </p:cSld>
  <p:clrMapOvr>
    <a:masterClrMapping/>
  </p:clrMapOvr>
  <mc:AlternateContent xmlns:mc="http://schemas.openxmlformats.org/markup-compatibility/2006" xmlns:p14="http://schemas.microsoft.com/office/powerpoint/2010/main">
    <mc:Choice Requires="p14">
      <p:transition spd="med" p14:dur="700" advTm="5610">
        <p:fade/>
      </p:transition>
    </mc:Choice>
    <mc:Fallback xmlns="">
      <p:transition spd="med" advTm="5610">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66861" y="228600"/>
            <a:ext cx="8977139" cy="697244"/>
          </a:xfrm>
        </p:spPr>
        <p:txBody>
          <a:bodyPr/>
          <a:lstStyle/>
          <a:p>
            <a:pPr marL="58738" lvl="1" indent="0"/>
            <a:r>
              <a:rPr lang="en-US" sz="3200" b="1" dirty="0">
                <a:solidFill>
                  <a:schemeClr val="tx1"/>
                </a:solidFill>
                <a:effectLst>
                  <a:outerShdw blurRad="38100" dist="38100" dir="2700000" algn="tl">
                    <a:srgbClr val="000000">
                      <a:alpha val="43137"/>
                    </a:srgbClr>
                  </a:outerShdw>
                </a:effectLst>
                <a:latin typeface="+mn-lt"/>
              </a:rPr>
              <a:t>Intelligent Home and Business Services </a:t>
            </a:r>
          </a:p>
        </p:txBody>
      </p:sp>
      <p:sp>
        <p:nvSpPr>
          <p:cNvPr id="111" name="Content Placeholder 2"/>
          <p:cNvSpPr txBox="1">
            <a:spLocks/>
          </p:cNvSpPr>
          <p:nvPr/>
        </p:nvSpPr>
        <p:spPr>
          <a:xfrm>
            <a:off x="186742" y="1170598"/>
            <a:ext cx="6618371" cy="2927857"/>
          </a:xfrm>
          <a:prstGeom prst="rect">
            <a:avLst/>
          </a:prstGeom>
        </p:spPr>
        <p:txBody>
          <a:bodyPr lIns="0" tIns="0" rIns="0" bIns="0"/>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457200" lvl="2" indent="-284163">
              <a:spcBef>
                <a:spcPts val="300"/>
              </a:spcBef>
            </a:pPr>
            <a:r>
              <a:rPr sz="2400" dirty="0">
                <a:solidFill>
                  <a:prstClr val="black"/>
                </a:solidFill>
              </a:rPr>
              <a:t>User control, simple smart-phone-like buying</a:t>
            </a:r>
          </a:p>
          <a:p>
            <a:pPr marL="457200" lvl="2" indent="-284163">
              <a:spcBef>
                <a:spcPts val="300"/>
              </a:spcBef>
            </a:pPr>
            <a:r>
              <a:rPr sz="2400" dirty="0">
                <a:solidFill>
                  <a:prstClr val="black"/>
                </a:solidFill>
              </a:rPr>
              <a:t>Expands TR-069 to virtualized premises services</a:t>
            </a:r>
          </a:p>
          <a:p>
            <a:pPr marL="457200" lvl="2" indent="-284163">
              <a:spcBef>
                <a:spcPts val="300"/>
              </a:spcBef>
            </a:pPr>
            <a:r>
              <a:rPr sz="2400" dirty="0">
                <a:solidFill>
                  <a:prstClr val="black"/>
                </a:solidFill>
              </a:rPr>
              <a:t>Uses experience gained in 350m installations </a:t>
            </a:r>
          </a:p>
          <a:p>
            <a:pPr marL="457200" lvl="2" indent="-284163">
              <a:spcBef>
                <a:spcPts val="300"/>
              </a:spcBef>
            </a:pPr>
            <a:r>
              <a:rPr sz="2400" dirty="0">
                <a:solidFill>
                  <a:prstClr val="black"/>
                </a:solidFill>
              </a:rPr>
              <a:t>Platform for management of distributed compute, storage, App store, IoT, games, TV</a:t>
            </a:r>
          </a:p>
          <a:p>
            <a:pPr marL="457200" lvl="2" indent="-284163">
              <a:spcBef>
                <a:spcPts val="300"/>
              </a:spcBef>
            </a:pPr>
            <a:r>
              <a:rPr sz="2400" dirty="0">
                <a:solidFill>
                  <a:prstClr val="black"/>
                </a:solidFill>
              </a:rPr>
              <a:t>New roles for providers, integrators</a:t>
            </a:r>
          </a:p>
          <a:p>
            <a:pPr marL="457200" lvl="2" indent="-284163">
              <a:spcBef>
                <a:spcPts val="300"/>
              </a:spcBef>
            </a:pPr>
            <a:r>
              <a:rPr sz="2400" dirty="0">
                <a:solidFill>
                  <a:prstClr val="black"/>
                </a:solidFill>
              </a:rPr>
              <a:t>Creates new large market</a:t>
            </a:r>
          </a:p>
        </p:txBody>
      </p:sp>
      <p:grpSp>
        <p:nvGrpSpPr>
          <p:cNvPr id="4" name="Group 3"/>
          <p:cNvGrpSpPr/>
          <p:nvPr/>
        </p:nvGrpSpPr>
        <p:grpSpPr>
          <a:xfrm>
            <a:off x="533400" y="1071392"/>
            <a:ext cx="8686800" cy="5481808"/>
            <a:chOff x="533400" y="1071392"/>
            <a:chExt cx="8686800" cy="5481808"/>
          </a:xfrm>
        </p:grpSpPr>
        <p:sp>
          <p:nvSpPr>
            <p:cNvPr id="176" name="Can 175"/>
            <p:cNvSpPr/>
            <p:nvPr/>
          </p:nvSpPr>
          <p:spPr>
            <a:xfrm>
              <a:off x="7074905" y="2238858"/>
              <a:ext cx="427466" cy="1583125"/>
            </a:xfrm>
            <a:prstGeom prst="can">
              <a:avLst/>
            </a:prstGeom>
            <a:solidFill>
              <a:srgbClr val="FFFF00"/>
            </a:soli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dirty="0">
                <a:solidFill>
                  <a:prstClr val="black"/>
                </a:solidFill>
              </a:endParaRPr>
            </a:p>
          </p:txBody>
        </p:sp>
        <p:grpSp>
          <p:nvGrpSpPr>
            <p:cNvPr id="2" name="Group 1"/>
            <p:cNvGrpSpPr/>
            <p:nvPr/>
          </p:nvGrpSpPr>
          <p:grpSpPr>
            <a:xfrm>
              <a:off x="533400" y="1071392"/>
              <a:ext cx="8686800" cy="5481808"/>
              <a:chOff x="685800" y="1071392"/>
              <a:chExt cx="8686800" cy="5481808"/>
            </a:xfrm>
          </p:grpSpPr>
          <p:sp>
            <p:nvSpPr>
              <p:cNvPr id="50" name="Cloud 2"/>
              <p:cNvSpPr/>
              <p:nvPr/>
            </p:nvSpPr>
            <p:spPr>
              <a:xfrm>
                <a:off x="7735815" y="4373437"/>
                <a:ext cx="1229548" cy="6981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endParaRPr lang="en-US" sz="1000" b="1" dirty="0">
                  <a:solidFill>
                    <a:srgbClr val="FFFF00"/>
                  </a:solidFill>
                  <a:effectLst>
                    <a:outerShdw blurRad="38100" dist="38100" dir="2700000" algn="tl">
                      <a:srgbClr val="000000">
                        <a:alpha val="43137"/>
                      </a:srgbClr>
                    </a:outerShdw>
                  </a:effectLst>
                </a:endParaRPr>
              </a:p>
              <a:p>
                <a:pPr algn="ctr">
                  <a:lnSpc>
                    <a:spcPct val="80000"/>
                  </a:lnSpc>
                </a:pPr>
                <a:r>
                  <a:rPr lang="en-US" sz="1100" b="1" dirty="0">
                    <a:solidFill>
                      <a:srgbClr val="FFFF00"/>
                    </a:solidFill>
                    <a:effectLst>
                      <a:outerShdw blurRad="38100" dist="38100" dir="2700000" algn="tl">
                        <a:srgbClr val="000000">
                          <a:alpha val="43137"/>
                        </a:srgbClr>
                      </a:outerShdw>
                    </a:effectLst>
                  </a:rPr>
                  <a:t>Distributed</a:t>
                </a:r>
                <a:r>
                  <a:rPr lang="en-US" sz="1100" b="1" dirty="0">
                    <a:solidFill>
                      <a:srgbClr val="1F497D"/>
                    </a:solidFill>
                  </a:rPr>
                  <a:t> </a:t>
                </a:r>
                <a:br>
                  <a:rPr lang="en-US" sz="1100" b="1" dirty="0">
                    <a:solidFill>
                      <a:srgbClr val="1F497D"/>
                    </a:solidFill>
                  </a:rPr>
                </a:br>
                <a:r>
                  <a:rPr lang="en-US" sz="1100" b="1" dirty="0">
                    <a:solidFill>
                      <a:prstClr val="white"/>
                    </a:solidFill>
                  </a:rPr>
                  <a:t>“Data Center”</a:t>
                </a:r>
              </a:p>
            </p:txBody>
          </p:sp>
          <p:sp>
            <p:nvSpPr>
              <p:cNvPr id="51" name="Rounded Rectangle 50"/>
              <p:cNvSpPr/>
              <p:nvPr/>
            </p:nvSpPr>
            <p:spPr>
              <a:xfrm>
                <a:off x="5317129" y="6305628"/>
                <a:ext cx="93511" cy="145600"/>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Rounded Rectangle 51"/>
              <p:cNvSpPr/>
              <p:nvPr/>
            </p:nvSpPr>
            <p:spPr>
              <a:xfrm>
                <a:off x="5129437" y="6034525"/>
                <a:ext cx="93511" cy="145600"/>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 name="Rounded Rectangle 52"/>
              <p:cNvSpPr/>
              <p:nvPr/>
            </p:nvSpPr>
            <p:spPr>
              <a:xfrm>
                <a:off x="5249584" y="6050144"/>
                <a:ext cx="93511" cy="145600"/>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4" name="Rounded Rectangle 53"/>
              <p:cNvSpPr/>
              <p:nvPr/>
            </p:nvSpPr>
            <p:spPr>
              <a:xfrm>
                <a:off x="5193694" y="5762352"/>
                <a:ext cx="93511" cy="145600"/>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 name="Rectangle 54"/>
              <p:cNvSpPr/>
              <p:nvPr/>
            </p:nvSpPr>
            <p:spPr>
              <a:xfrm>
                <a:off x="4586079" y="5730701"/>
                <a:ext cx="173836"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56" name="Oval 55"/>
              <p:cNvSpPr/>
              <p:nvPr/>
            </p:nvSpPr>
            <p:spPr>
              <a:xfrm>
                <a:off x="4244802" y="6235724"/>
                <a:ext cx="246767" cy="219064"/>
              </a:xfrm>
              <a:prstGeom prst="ellipse">
                <a:avLst/>
              </a:prstGeom>
              <a:pattFill prst="ltHorz">
                <a:fgClr>
                  <a:schemeClr val="tx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Rectangle 56"/>
              <p:cNvSpPr/>
              <p:nvPr/>
            </p:nvSpPr>
            <p:spPr>
              <a:xfrm>
                <a:off x="4778398" y="5730702"/>
                <a:ext cx="274955" cy="72052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58" name="TextBox 57"/>
              <p:cNvSpPr txBox="1"/>
              <p:nvPr/>
            </p:nvSpPr>
            <p:spPr>
              <a:xfrm>
                <a:off x="3078839" y="5410200"/>
                <a:ext cx="2033451" cy="677108"/>
              </a:xfrm>
              <a:prstGeom prst="rect">
                <a:avLst/>
              </a:prstGeom>
              <a:noFill/>
            </p:spPr>
            <p:txBody>
              <a:bodyPr wrap="square" rtlCol="0">
                <a:spAutoFit/>
              </a:bodyPr>
              <a:lstStyle/>
              <a:p>
                <a:r>
                  <a:rPr lang="en-US" sz="1400" b="1" dirty="0">
                    <a:solidFill>
                      <a:srgbClr val="1F497D"/>
                    </a:solidFill>
                  </a:rPr>
                  <a:t>IoT: </a:t>
                </a:r>
                <a:r>
                  <a:rPr lang="en-US" sz="1200" b="1" dirty="0">
                    <a:solidFill>
                      <a:prstClr val="black"/>
                    </a:solidFill>
                  </a:rPr>
                  <a:t>Security, Safety, Health, Energy, Appliances, </a:t>
                </a:r>
                <a:br>
                  <a:rPr lang="en-US" sz="1200" b="1" dirty="0">
                    <a:solidFill>
                      <a:prstClr val="black"/>
                    </a:solidFill>
                  </a:rPr>
                </a:br>
                <a:r>
                  <a:rPr lang="en-US" sz="1200" b="1" dirty="0">
                    <a:solidFill>
                      <a:prstClr val="black"/>
                    </a:solidFill>
                  </a:rPr>
                  <a:t>Water, Audio, Printer</a:t>
                </a:r>
              </a:p>
            </p:txBody>
          </p:sp>
          <p:sp>
            <p:nvSpPr>
              <p:cNvPr id="61" name="Freeform 60"/>
              <p:cNvSpPr/>
              <p:nvPr/>
            </p:nvSpPr>
            <p:spPr>
              <a:xfrm>
                <a:off x="7224468" y="1344145"/>
                <a:ext cx="143152" cy="3129018"/>
              </a:xfrm>
              <a:custGeom>
                <a:avLst/>
                <a:gdLst>
                  <a:gd name="connsiteX0" fmla="*/ 0 w 2115126"/>
                  <a:gd name="connsiteY0" fmla="*/ 2216506 h 2216506"/>
                  <a:gd name="connsiteX1" fmla="*/ 775411 w 2115126"/>
                  <a:gd name="connsiteY1" fmla="*/ 1623974 h 2216506"/>
                  <a:gd name="connsiteX2" fmla="*/ 2055571 w 2115126"/>
                  <a:gd name="connsiteY2" fmla="*/ 614477 h 2216506"/>
                  <a:gd name="connsiteX3" fmla="*/ 1784909 w 2115126"/>
                  <a:gd name="connsiteY3" fmla="*/ 0 h 2216506"/>
                  <a:gd name="connsiteX0" fmla="*/ 0 w 2061138"/>
                  <a:gd name="connsiteY0" fmla="*/ 2207630 h 2207630"/>
                  <a:gd name="connsiteX1" fmla="*/ 775411 w 2061138"/>
                  <a:gd name="connsiteY1" fmla="*/ 1615098 h 2207630"/>
                  <a:gd name="connsiteX2" fmla="*/ 2055571 w 2061138"/>
                  <a:gd name="connsiteY2" fmla="*/ 605601 h 2207630"/>
                  <a:gd name="connsiteX3" fmla="*/ 1220991 w 2061138"/>
                  <a:gd name="connsiteY3" fmla="*/ 0 h 2207630"/>
                  <a:gd name="connsiteX0" fmla="*/ 0 w 2181200"/>
                  <a:gd name="connsiteY0" fmla="*/ 2207630 h 2207630"/>
                  <a:gd name="connsiteX1" fmla="*/ 775411 w 2181200"/>
                  <a:gd name="connsiteY1" fmla="*/ 1615098 h 2207630"/>
                  <a:gd name="connsiteX2" fmla="*/ 2176409 w 2181200"/>
                  <a:gd name="connsiteY2" fmla="*/ 649982 h 2207630"/>
                  <a:gd name="connsiteX3" fmla="*/ 1220991 w 2181200"/>
                  <a:gd name="connsiteY3" fmla="*/ 0 h 2207630"/>
                  <a:gd name="connsiteX0" fmla="*/ 0 w 2228437"/>
                  <a:gd name="connsiteY0" fmla="*/ 2207630 h 2207630"/>
                  <a:gd name="connsiteX1" fmla="*/ 775411 w 2228437"/>
                  <a:gd name="connsiteY1" fmla="*/ 1615098 h 2207630"/>
                  <a:gd name="connsiteX2" fmla="*/ 1960814 w 2228437"/>
                  <a:gd name="connsiteY2" fmla="*/ 880971 h 2207630"/>
                  <a:gd name="connsiteX3" fmla="*/ 2176409 w 2228437"/>
                  <a:gd name="connsiteY3" fmla="*/ 649982 h 2207630"/>
                  <a:gd name="connsiteX4" fmla="*/ 1220991 w 2228437"/>
                  <a:gd name="connsiteY4" fmla="*/ 0 h 2207630"/>
                  <a:gd name="connsiteX0" fmla="*/ 0 w 2205749"/>
                  <a:gd name="connsiteY0" fmla="*/ 2207630 h 2207630"/>
                  <a:gd name="connsiteX1" fmla="*/ 775411 w 2205749"/>
                  <a:gd name="connsiteY1" fmla="*/ 1615098 h 2207630"/>
                  <a:gd name="connsiteX2" fmla="*/ 1960814 w 2205749"/>
                  <a:gd name="connsiteY2" fmla="*/ 880971 h 2207630"/>
                  <a:gd name="connsiteX3" fmla="*/ 1960813 w 2205749"/>
                  <a:gd name="connsiteY3" fmla="*/ 872094 h 2207630"/>
                  <a:gd name="connsiteX4" fmla="*/ 2176409 w 2205749"/>
                  <a:gd name="connsiteY4" fmla="*/ 649982 h 2207630"/>
                  <a:gd name="connsiteX5" fmla="*/ 1220991 w 2205749"/>
                  <a:gd name="connsiteY5" fmla="*/ 0 h 2207630"/>
                  <a:gd name="connsiteX0" fmla="*/ 0 w 2224896"/>
                  <a:gd name="connsiteY0" fmla="*/ 2207630 h 2207630"/>
                  <a:gd name="connsiteX1" fmla="*/ 775411 w 2224896"/>
                  <a:gd name="connsiteY1" fmla="*/ 1615098 h 2207630"/>
                  <a:gd name="connsiteX2" fmla="*/ 1960814 w 2224896"/>
                  <a:gd name="connsiteY2" fmla="*/ 880971 h 2207630"/>
                  <a:gd name="connsiteX3" fmla="*/ 2071582 w 2224896"/>
                  <a:gd name="connsiteY3" fmla="*/ 1067369 h 2207630"/>
                  <a:gd name="connsiteX4" fmla="*/ 2176409 w 2224896"/>
                  <a:gd name="connsiteY4" fmla="*/ 649982 h 2207630"/>
                  <a:gd name="connsiteX5" fmla="*/ 1220991 w 2224896"/>
                  <a:gd name="connsiteY5" fmla="*/ 0 h 2207630"/>
                  <a:gd name="connsiteX0" fmla="*/ 0 w 2224897"/>
                  <a:gd name="connsiteY0" fmla="*/ 2207630 h 2207630"/>
                  <a:gd name="connsiteX1" fmla="*/ 775411 w 2224897"/>
                  <a:gd name="connsiteY1" fmla="*/ 1615098 h 2207630"/>
                  <a:gd name="connsiteX2" fmla="*/ 1709066 w 2224897"/>
                  <a:gd name="connsiteY2" fmla="*/ 1236016 h 2207630"/>
                  <a:gd name="connsiteX3" fmla="*/ 2071582 w 2224897"/>
                  <a:gd name="connsiteY3" fmla="*/ 1067369 h 2207630"/>
                  <a:gd name="connsiteX4" fmla="*/ 2176409 w 2224897"/>
                  <a:gd name="connsiteY4" fmla="*/ 649982 h 2207630"/>
                  <a:gd name="connsiteX5" fmla="*/ 1220991 w 2224897"/>
                  <a:gd name="connsiteY5" fmla="*/ 0 h 2207630"/>
                  <a:gd name="connsiteX0" fmla="*/ 0 w 2208029"/>
                  <a:gd name="connsiteY0" fmla="*/ 2207630 h 2207630"/>
                  <a:gd name="connsiteX1" fmla="*/ 775411 w 2208029"/>
                  <a:gd name="connsiteY1" fmla="*/ 1615098 h 2207630"/>
                  <a:gd name="connsiteX2" fmla="*/ 1709066 w 2208029"/>
                  <a:gd name="connsiteY2" fmla="*/ 1236016 h 2207630"/>
                  <a:gd name="connsiteX3" fmla="*/ 2071582 w 2208029"/>
                  <a:gd name="connsiteY3" fmla="*/ 1067369 h 2207630"/>
                  <a:gd name="connsiteX4" fmla="*/ 2156270 w 2208029"/>
                  <a:gd name="connsiteY4" fmla="*/ 436955 h 2207630"/>
                  <a:gd name="connsiteX5" fmla="*/ 1220991 w 2208029"/>
                  <a:gd name="connsiteY5" fmla="*/ 0 h 2207630"/>
                  <a:gd name="connsiteX0" fmla="*/ 0 w 2271383"/>
                  <a:gd name="connsiteY0" fmla="*/ 2207630 h 2207630"/>
                  <a:gd name="connsiteX1" fmla="*/ 775411 w 2271383"/>
                  <a:gd name="connsiteY1" fmla="*/ 1615098 h 2207630"/>
                  <a:gd name="connsiteX2" fmla="*/ 1709066 w 2271383"/>
                  <a:gd name="connsiteY2" fmla="*/ 1236016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271383"/>
                  <a:gd name="connsiteY0" fmla="*/ 2207630 h 2207630"/>
                  <a:gd name="connsiteX1" fmla="*/ 775411 w 2271383"/>
                  <a:gd name="connsiteY1" fmla="*/ 1615098 h 2207630"/>
                  <a:gd name="connsiteX2" fmla="*/ 1386827 w 2271383"/>
                  <a:gd name="connsiteY2" fmla="*/ 1244892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271383"/>
                  <a:gd name="connsiteY0" fmla="*/ 2207630 h 2207630"/>
                  <a:gd name="connsiteX1" fmla="*/ 694850 w 2271383"/>
                  <a:gd name="connsiteY1" fmla="*/ 1588469 h 2207630"/>
                  <a:gd name="connsiteX2" fmla="*/ 1386827 w 2271383"/>
                  <a:gd name="connsiteY2" fmla="*/ 1244892 h 2207630"/>
                  <a:gd name="connsiteX3" fmla="*/ 2232702 w 2271383"/>
                  <a:gd name="connsiteY3" fmla="*/ 978608 h 2207630"/>
                  <a:gd name="connsiteX4" fmla="*/ 2156270 w 2271383"/>
                  <a:gd name="connsiteY4" fmla="*/ 436955 h 2207630"/>
                  <a:gd name="connsiteX5" fmla="*/ 1220991 w 2271383"/>
                  <a:gd name="connsiteY5" fmla="*/ 0 h 2207630"/>
                  <a:gd name="connsiteX0" fmla="*/ 0 w 2317735"/>
                  <a:gd name="connsiteY0" fmla="*/ 2207630 h 2207630"/>
                  <a:gd name="connsiteX1" fmla="*/ 694850 w 2317735"/>
                  <a:gd name="connsiteY1" fmla="*/ 1588469 h 2207630"/>
                  <a:gd name="connsiteX2" fmla="*/ 1386827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17735"/>
                  <a:gd name="connsiteY0" fmla="*/ 2207630 h 2207630"/>
                  <a:gd name="connsiteX1" fmla="*/ 694850 w 2317735"/>
                  <a:gd name="connsiteY1" fmla="*/ 1588469 h 2207630"/>
                  <a:gd name="connsiteX2" fmla="*/ 1386827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17735"/>
                  <a:gd name="connsiteY0" fmla="*/ 2207630 h 2207630"/>
                  <a:gd name="connsiteX1" fmla="*/ 694850 w 2317735"/>
                  <a:gd name="connsiteY1" fmla="*/ 1588469 h 2207630"/>
                  <a:gd name="connsiteX2" fmla="*/ 1155218 w 2317735"/>
                  <a:gd name="connsiteY2" fmla="*/ 1244892 h 2207630"/>
                  <a:gd name="connsiteX3" fmla="*/ 2232702 w 2317735"/>
                  <a:gd name="connsiteY3" fmla="*/ 978608 h 2207630"/>
                  <a:gd name="connsiteX4" fmla="*/ 2156270 w 2317735"/>
                  <a:gd name="connsiteY4" fmla="*/ 436955 h 2207630"/>
                  <a:gd name="connsiteX5" fmla="*/ 1220991 w 2317735"/>
                  <a:gd name="connsiteY5" fmla="*/ 0 h 2207630"/>
                  <a:gd name="connsiteX0" fmla="*/ 0 w 2328404"/>
                  <a:gd name="connsiteY0" fmla="*/ 2136620 h 2136620"/>
                  <a:gd name="connsiteX1" fmla="*/ 694850 w 2328404"/>
                  <a:gd name="connsiteY1" fmla="*/ 1517459 h 2136620"/>
                  <a:gd name="connsiteX2" fmla="*/ 1155218 w 2328404"/>
                  <a:gd name="connsiteY2" fmla="*/ 1173882 h 2136620"/>
                  <a:gd name="connsiteX3" fmla="*/ 2232702 w 2328404"/>
                  <a:gd name="connsiteY3" fmla="*/ 907598 h 2136620"/>
                  <a:gd name="connsiteX4" fmla="*/ 2156270 w 2328404"/>
                  <a:gd name="connsiteY4" fmla="*/ 365945 h 2136620"/>
                  <a:gd name="connsiteX5" fmla="*/ 1009523 w 2328404"/>
                  <a:gd name="connsiteY5" fmla="*/ 0 h 2136620"/>
                  <a:gd name="connsiteX0" fmla="*/ 0 w 2328403"/>
                  <a:gd name="connsiteY0" fmla="*/ 2136620 h 2136620"/>
                  <a:gd name="connsiteX1" fmla="*/ 694850 w 2328403"/>
                  <a:gd name="connsiteY1" fmla="*/ 1517459 h 2136620"/>
                  <a:gd name="connsiteX2" fmla="*/ 1155218 w 2328403"/>
                  <a:gd name="connsiteY2" fmla="*/ 1173882 h 2136620"/>
                  <a:gd name="connsiteX3" fmla="*/ 2232702 w 2328403"/>
                  <a:gd name="connsiteY3" fmla="*/ 907598 h 2136620"/>
                  <a:gd name="connsiteX4" fmla="*/ 2156270 w 2328403"/>
                  <a:gd name="connsiteY4" fmla="*/ 365945 h 2136620"/>
                  <a:gd name="connsiteX5" fmla="*/ 1009523 w 2328403"/>
                  <a:gd name="connsiteY5" fmla="*/ 0 h 2136620"/>
                  <a:gd name="connsiteX0" fmla="*/ 0 w 2567998"/>
                  <a:gd name="connsiteY0" fmla="*/ 2330211 h 2330211"/>
                  <a:gd name="connsiteX1" fmla="*/ 934445 w 2567998"/>
                  <a:gd name="connsiteY1" fmla="*/ 1517459 h 2330211"/>
                  <a:gd name="connsiteX2" fmla="*/ 1394813 w 2567998"/>
                  <a:gd name="connsiteY2" fmla="*/ 1173882 h 2330211"/>
                  <a:gd name="connsiteX3" fmla="*/ 2472297 w 2567998"/>
                  <a:gd name="connsiteY3" fmla="*/ 907598 h 2330211"/>
                  <a:gd name="connsiteX4" fmla="*/ 2395865 w 2567998"/>
                  <a:gd name="connsiteY4" fmla="*/ 365945 h 2330211"/>
                  <a:gd name="connsiteX5" fmla="*/ 1249118 w 2567998"/>
                  <a:gd name="connsiteY5" fmla="*/ 0 h 2330211"/>
                  <a:gd name="connsiteX0" fmla="*/ 0 w 2348369"/>
                  <a:gd name="connsiteY0" fmla="*/ 2171819 h 2171819"/>
                  <a:gd name="connsiteX1" fmla="*/ 714816 w 2348369"/>
                  <a:gd name="connsiteY1" fmla="*/ 1517459 h 2171819"/>
                  <a:gd name="connsiteX2" fmla="*/ 1175184 w 2348369"/>
                  <a:gd name="connsiteY2" fmla="*/ 1173882 h 2171819"/>
                  <a:gd name="connsiteX3" fmla="*/ 2252668 w 2348369"/>
                  <a:gd name="connsiteY3" fmla="*/ 907598 h 2171819"/>
                  <a:gd name="connsiteX4" fmla="*/ 2176236 w 2348369"/>
                  <a:gd name="connsiteY4" fmla="*/ 365945 h 2171819"/>
                  <a:gd name="connsiteX5" fmla="*/ 1029489 w 2348369"/>
                  <a:gd name="connsiteY5" fmla="*/ 0 h 2171819"/>
                  <a:gd name="connsiteX0" fmla="*/ 803732 w 3152101"/>
                  <a:gd name="connsiteY0" fmla="*/ 2278194 h 2278194"/>
                  <a:gd name="connsiteX1" fmla="*/ 1518548 w 3152101"/>
                  <a:gd name="connsiteY1" fmla="*/ 1623834 h 2278194"/>
                  <a:gd name="connsiteX2" fmla="*/ 1978916 w 3152101"/>
                  <a:gd name="connsiteY2" fmla="*/ 1280257 h 2278194"/>
                  <a:gd name="connsiteX3" fmla="*/ 3056400 w 3152101"/>
                  <a:gd name="connsiteY3" fmla="*/ 1013973 h 2278194"/>
                  <a:gd name="connsiteX4" fmla="*/ 2979968 w 3152101"/>
                  <a:gd name="connsiteY4" fmla="*/ 472320 h 2278194"/>
                  <a:gd name="connsiteX5" fmla="*/ 0 w 3152101"/>
                  <a:gd name="connsiteY5" fmla="*/ 0 h 2278194"/>
                  <a:gd name="connsiteX0" fmla="*/ 803732 w 3090598"/>
                  <a:gd name="connsiteY0" fmla="*/ 2278194 h 2278194"/>
                  <a:gd name="connsiteX1" fmla="*/ 1518548 w 3090598"/>
                  <a:gd name="connsiteY1" fmla="*/ 1623834 h 2278194"/>
                  <a:gd name="connsiteX2" fmla="*/ 1978916 w 3090598"/>
                  <a:gd name="connsiteY2" fmla="*/ 1280257 h 2278194"/>
                  <a:gd name="connsiteX3" fmla="*/ 3056400 w 3090598"/>
                  <a:gd name="connsiteY3" fmla="*/ 1013973 h 2278194"/>
                  <a:gd name="connsiteX4" fmla="*/ 2638904 w 3090598"/>
                  <a:gd name="connsiteY4" fmla="*/ 206383 h 2278194"/>
                  <a:gd name="connsiteX5" fmla="*/ 0 w 3090598"/>
                  <a:gd name="connsiteY5" fmla="*/ 0 h 2278194"/>
                  <a:gd name="connsiteX0" fmla="*/ 803732 w 3144206"/>
                  <a:gd name="connsiteY0" fmla="*/ 2278194 h 2278194"/>
                  <a:gd name="connsiteX1" fmla="*/ 1518548 w 3144206"/>
                  <a:gd name="connsiteY1" fmla="*/ 1623834 h 2278194"/>
                  <a:gd name="connsiteX2" fmla="*/ 1978916 w 3144206"/>
                  <a:gd name="connsiteY2" fmla="*/ 1280257 h 2278194"/>
                  <a:gd name="connsiteX3" fmla="*/ 3056400 w 3144206"/>
                  <a:gd name="connsiteY3" fmla="*/ 1013973 h 2278194"/>
                  <a:gd name="connsiteX4" fmla="*/ 2638904 w 3144206"/>
                  <a:gd name="connsiteY4" fmla="*/ 206383 h 2278194"/>
                  <a:gd name="connsiteX5" fmla="*/ 0 w 3144206"/>
                  <a:gd name="connsiteY5" fmla="*/ 0 h 2278194"/>
                  <a:gd name="connsiteX0" fmla="*/ 803732 w 3144206"/>
                  <a:gd name="connsiteY0" fmla="*/ 2278194 h 2278194"/>
                  <a:gd name="connsiteX1" fmla="*/ 1518548 w 3144206"/>
                  <a:gd name="connsiteY1" fmla="*/ 1623834 h 2278194"/>
                  <a:gd name="connsiteX2" fmla="*/ 1978916 w 3144206"/>
                  <a:gd name="connsiteY2" fmla="*/ 1280257 h 2278194"/>
                  <a:gd name="connsiteX3" fmla="*/ 3056400 w 3144206"/>
                  <a:gd name="connsiteY3" fmla="*/ 1013973 h 2278194"/>
                  <a:gd name="connsiteX4" fmla="*/ 2638904 w 3144206"/>
                  <a:gd name="connsiteY4" fmla="*/ 206383 h 2278194"/>
                  <a:gd name="connsiteX5" fmla="*/ 0 w 3144206"/>
                  <a:gd name="connsiteY5" fmla="*/ 0 h 2278194"/>
                  <a:gd name="connsiteX0" fmla="*/ 803732 w 3144206"/>
                  <a:gd name="connsiteY0" fmla="*/ 2147481 h 2147481"/>
                  <a:gd name="connsiteX1" fmla="*/ 1518548 w 3144206"/>
                  <a:gd name="connsiteY1" fmla="*/ 1623834 h 2147481"/>
                  <a:gd name="connsiteX2" fmla="*/ 1978916 w 3144206"/>
                  <a:gd name="connsiteY2" fmla="*/ 1280257 h 2147481"/>
                  <a:gd name="connsiteX3" fmla="*/ 3056400 w 3144206"/>
                  <a:gd name="connsiteY3" fmla="*/ 1013973 h 2147481"/>
                  <a:gd name="connsiteX4" fmla="*/ 2638904 w 3144206"/>
                  <a:gd name="connsiteY4" fmla="*/ 206383 h 2147481"/>
                  <a:gd name="connsiteX5" fmla="*/ 0 w 3144206"/>
                  <a:gd name="connsiteY5" fmla="*/ 0 h 2147481"/>
                  <a:gd name="connsiteX0" fmla="*/ 803732 w 3278588"/>
                  <a:gd name="connsiteY0" fmla="*/ 2147481 h 2147481"/>
                  <a:gd name="connsiteX1" fmla="*/ 1518548 w 3278588"/>
                  <a:gd name="connsiteY1" fmla="*/ 1623834 h 2147481"/>
                  <a:gd name="connsiteX2" fmla="*/ 3239489 w 3278588"/>
                  <a:gd name="connsiteY2" fmla="*/ 1280257 h 2147481"/>
                  <a:gd name="connsiteX3" fmla="*/ 3056400 w 3278588"/>
                  <a:gd name="connsiteY3" fmla="*/ 1013973 h 2147481"/>
                  <a:gd name="connsiteX4" fmla="*/ 2638904 w 3278588"/>
                  <a:gd name="connsiteY4" fmla="*/ 206383 h 2147481"/>
                  <a:gd name="connsiteX5" fmla="*/ 0 w 3278588"/>
                  <a:gd name="connsiteY5" fmla="*/ 0 h 2147481"/>
                  <a:gd name="connsiteX0" fmla="*/ 803732 w 3278588"/>
                  <a:gd name="connsiteY0" fmla="*/ 2147481 h 2147481"/>
                  <a:gd name="connsiteX1" fmla="*/ 3239489 w 3278588"/>
                  <a:gd name="connsiteY1" fmla="*/ 1280257 h 2147481"/>
                  <a:gd name="connsiteX2" fmla="*/ 3056400 w 3278588"/>
                  <a:gd name="connsiteY2" fmla="*/ 1013973 h 2147481"/>
                  <a:gd name="connsiteX3" fmla="*/ 2638904 w 3278588"/>
                  <a:gd name="connsiteY3" fmla="*/ 206383 h 2147481"/>
                  <a:gd name="connsiteX4" fmla="*/ 0 w 3278588"/>
                  <a:gd name="connsiteY4" fmla="*/ 0 h 2147481"/>
                  <a:gd name="connsiteX0" fmla="*/ 803732 w 3387928"/>
                  <a:gd name="connsiteY0" fmla="*/ 2147481 h 2147481"/>
                  <a:gd name="connsiteX1" fmla="*/ 3354085 w 3387928"/>
                  <a:gd name="connsiteY1" fmla="*/ 1263918 h 2147481"/>
                  <a:gd name="connsiteX2" fmla="*/ 3056400 w 3387928"/>
                  <a:gd name="connsiteY2" fmla="*/ 1013973 h 2147481"/>
                  <a:gd name="connsiteX3" fmla="*/ 2638904 w 3387928"/>
                  <a:gd name="connsiteY3" fmla="*/ 206383 h 2147481"/>
                  <a:gd name="connsiteX4" fmla="*/ 0 w 3387928"/>
                  <a:gd name="connsiteY4" fmla="*/ 0 h 2147481"/>
                  <a:gd name="connsiteX0" fmla="*/ 803732 w 3487598"/>
                  <a:gd name="connsiteY0" fmla="*/ 2147481 h 2147481"/>
                  <a:gd name="connsiteX1" fmla="*/ 3354085 w 3487598"/>
                  <a:gd name="connsiteY1" fmla="*/ 1263918 h 2147481"/>
                  <a:gd name="connsiteX2" fmla="*/ 3056400 w 3487598"/>
                  <a:gd name="connsiteY2" fmla="*/ 1013973 h 2147481"/>
                  <a:gd name="connsiteX3" fmla="*/ 2638904 w 3487598"/>
                  <a:gd name="connsiteY3" fmla="*/ 206383 h 2147481"/>
                  <a:gd name="connsiteX4" fmla="*/ 0 w 3487598"/>
                  <a:gd name="connsiteY4" fmla="*/ 0 h 2147481"/>
                  <a:gd name="connsiteX0" fmla="*/ 803732 w 3505625"/>
                  <a:gd name="connsiteY0" fmla="*/ 2147481 h 2147481"/>
                  <a:gd name="connsiteX1" fmla="*/ 3354085 w 3505625"/>
                  <a:gd name="connsiteY1" fmla="*/ 1263918 h 2147481"/>
                  <a:gd name="connsiteX2" fmla="*/ 3383822 w 3505625"/>
                  <a:gd name="connsiteY2" fmla="*/ 924108 h 2147481"/>
                  <a:gd name="connsiteX3" fmla="*/ 2638904 w 3505625"/>
                  <a:gd name="connsiteY3" fmla="*/ 206383 h 2147481"/>
                  <a:gd name="connsiteX4" fmla="*/ 0 w 3505625"/>
                  <a:gd name="connsiteY4" fmla="*/ 0 h 2147481"/>
                  <a:gd name="connsiteX0" fmla="*/ 803732 w 3618311"/>
                  <a:gd name="connsiteY0" fmla="*/ 2147481 h 2147481"/>
                  <a:gd name="connsiteX1" fmla="*/ 3354085 w 3618311"/>
                  <a:gd name="connsiteY1" fmla="*/ 1263918 h 2147481"/>
                  <a:gd name="connsiteX2" fmla="*/ 3383822 w 3618311"/>
                  <a:gd name="connsiteY2" fmla="*/ 924108 h 2147481"/>
                  <a:gd name="connsiteX3" fmla="*/ 2638904 w 3618311"/>
                  <a:gd name="connsiteY3" fmla="*/ 206383 h 2147481"/>
                  <a:gd name="connsiteX4" fmla="*/ 0 w 3618311"/>
                  <a:gd name="connsiteY4" fmla="*/ 0 h 2147481"/>
                  <a:gd name="connsiteX0" fmla="*/ 803732 w 3743610"/>
                  <a:gd name="connsiteY0" fmla="*/ 2147481 h 2147481"/>
                  <a:gd name="connsiteX1" fmla="*/ 3354085 w 3743610"/>
                  <a:gd name="connsiteY1" fmla="*/ 1263918 h 2147481"/>
                  <a:gd name="connsiteX2" fmla="*/ 3596648 w 3743610"/>
                  <a:gd name="connsiteY2" fmla="*/ 891429 h 2147481"/>
                  <a:gd name="connsiteX3" fmla="*/ 2638904 w 3743610"/>
                  <a:gd name="connsiteY3" fmla="*/ 206383 h 2147481"/>
                  <a:gd name="connsiteX4" fmla="*/ 0 w 3743610"/>
                  <a:gd name="connsiteY4" fmla="*/ 0 h 2147481"/>
                  <a:gd name="connsiteX0" fmla="*/ 803732 w 3826918"/>
                  <a:gd name="connsiteY0" fmla="*/ 2147481 h 2147481"/>
                  <a:gd name="connsiteX1" fmla="*/ 3534166 w 3826918"/>
                  <a:gd name="connsiteY1" fmla="*/ 1280257 h 2147481"/>
                  <a:gd name="connsiteX2" fmla="*/ 3596648 w 3826918"/>
                  <a:gd name="connsiteY2" fmla="*/ 891429 h 2147481"/>
                  <a:gd name="connsiteX3" fmla="*/ 2638904 w 3826918"/>
                  <a:gd name="connsiteY3" fmla="*/ 206383 h 2147481"/>
                  <a:gd name="connsiteX4" fmla="*/ 0 w 3826918"/>
                  <a:gd name="connsiteY4" fmla="*/ 0 h 2147481"/>
                  <a:gd name="connsiteX0" fmla="*/ 803732 w 3887627"/>
                  <a:gd name="connsiteY0" fmla="*/ 2147481 h 2147481"/>
                  <a:gd name="connsiteX1" fmla="*/ 3534166 w 3887627"/>
                  <a:gd name="connsiteY1" fmla="*/ 1280257 h 2147481"/>
                  <a:gd name="connsiteX2" fmla="*/ 3596648 w 3887627"/>
                  <a:gd name="connsiteY2" fmla="*/ 891429 h 2147481"/>
                  <a:gd name="connsiteX3" fmla="*/ 2638904 w 3887627"/>
                  <a:gd name="connsiteY3" fmla="*/ 206383 h 2147481"/>
                  <a:gd name="connsiteX4" fmla="*/ 0 w 3887627"/>
                  <a:gd name="connsiteY4" fmla="*/ 0 h 2147481"/>
                  <a:gd name="connsiteX0" fmla="*/ 803732 w 3955061"/>
                  <a:gd name="connsiteY0" fmla="*/ 2147481 h 2147481"/>
                  <a:gd name="connsiteX1" fmla="*/ 3534166 w 3955061"/>
                  <a:gd name="connsiteY1" fmla="*/ 1280257 h 2147481"/>
                  <a:gd name="connsiteX2" fmla="*/ 3809471 w 3955061"/>
                  <a:gd name="connsiteY2" fmla="*/ 858751 h 2147481"/>
                  <a:gd name="connsiteX3" fmla="*/ 2638904 w 3955061"/>
                  <a:gd name="connsiteY3" fmla="*/ 206383 h 2147481"/>
                  <a:gd name="connsiteX4" fmla="*/ 0 w 3955061"/>
                  <a:gd name="connsiteY4" fmla="*/ 0 h 2147481"/>
                  <a:gd name="connsiteX0" fmla="*/ 803732 w 3885785"/>
                  <a:gd name="connsiteY0" fmla="*/ 2147481 h 2147481"/>
                  <a:gd name="connsiteX1" fmla="*/ 3534166 w 3885785"/>
                  <a:gd name="connsiteY1" fmla="*/ 1280257 h 2147481"/>
                  <a:gd name="connsiteX2" fmla="*/ 3809471 w 3885785"/>
                  <a:gd name="connsiteY2" fmla="*/ 858751 h 2147481"/>
                  <a:gd name="connsiteX3" fmla="*/ 2638904 w 3885785"/>
                  <a:gd name="connsiteY3" fmla="*/ 206383 h 2147481"/>
                  <a:gd name="connsiteX4" fmla="*/ 0 w 3885785"/>
                  <a:gd name="connsiteY4" fmla="*/ 0 h 2147481"/>
                  <a:gd name="connsiteX0" fmla="*/ 803732 w 3885785"/>
                  <a:gd name="connsiteY0" fmla="*/ 2147481 h 2147481"/>
                  <a:gd name="connsiteX1" fmla="*/ 3534166 w 3885785"/>
                  <a:gd name="connsiteY1" fmla="*/ 1280257 h 2147481"/>
                  <a:gd name="connsiteX2" fmla="*/ 3809471 w 3885785"/>
                  <a:gd name="connsiteY2" fmla="*/ 858751 h 2147481"/>
                  <a:gd name="connsiteX3" fmla="*/ 2638904 w 3885785"/>
                  <a:gd name="connsiteY3" fmla="*/ 206383 h 2147481"/>
                  <a:gd name="connsiteX4" fmla="*/ 0 w 3885785"/>
                  <a:gd name="connsiteY4" fmla="*/ 0 h 2147481"/>
                  <a:gd name="connsiteX0" fmla="*/ 803732 w 3885785"/>
                  <a:gd name="connsiteY0" fmla="*/ 2195835 h 2195835"/>
                  <a:gd name="connsiteX1" fmla="*/ 3534166 w 3885785"/>
                  <a:gd name="connsiteY1" fmla="*/ 1328611 h 2195835"/>
                  <a:gd name="connsiteX2" fmla="*/ 3809471 w 3885785"/>
                  <a:gd name="connsiteY2" fmla="*/ 907105 h 2195835"/>
                  <a:gd name="connsiteX3" fmla="*/ 2786242 w 3885785"/>
                  <a:gd name="connsiteY3" fmla="*/ 156702 h 2195835"/>
                  <a:gd name="connsiteX4" fmla="*/ 0 w 3885785"/>
                  <a:gd name="connsiteY4" fmla="*/ 48354 h 2195835"/>
                  <a:gd name="connsiteX0" fmla="*/ 803732 w 3885785"/>
                  <a:gd name="connsiteY0" fmla="*/ 2195835 h 2195835"/>
                  <a:gd name="connsiteX1" fmla="*/ 3534166 w 3885785"/>
                  <a:gd name="connsiteY1" fmla="*/ 1328611 h 2195835"/>
                  <a:gd name="connsiteX2" fmla="*/ 3809471 w 3885785"/>
                  <a:gd name="connsiteY2" fmla="*/ 907105 h 2195835"/>
                  <a:gd name="connsiteX3" fmla="*/ 2786242 w 3885785"/>
                  <a:gd name="connsiteY3" fmla="*/ 156702 h 2195835"/>
                  <a:gd name="connsiteX4" fmla="*/ 0 w 3885785"/>
                  <a:gd name="connsiteY4" fmla="*/ 48354 h 2195835"/>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85785"/>
                  <a:gd name="connsiteY0" fmla="*/ 2206379 h 2206379"/>
                  <a:gd name="connsiteX1" fmla="*/ 3534166 w 3885785"/>
                  <a:gd name="connsiteY1" fmla="*/ 1339155 h 2206379"/>
                  <a:gd name="connsiteX2" fmla="*/ 3809471 w 3885785"/>
                  <a:gd name="connsiteY2" fmla="*/ 917649 h 2206379"/>
                  <a:gd name="connsiteX3" fmla="*/ 2786242 w 3885785"/>
                  <a:gd name="connsiteY3" fmla="*/ 167246 h 2206379"/>
                  <a:gd name="connsiteX4" fmla="*/ 0 w 3885785"/>
                  <a:gd name="connsiteY4" fmla="*/ 58898 h 2206379"/>
                  <a:gd name="connsiteX0" fmla="*/ 803732 w 3809471"/>
                  <a:gd name="connsiteY0" fmla="*/ 2206379 h 2206379"/>
                  <a:gd name="connsiteX1" fmla="*/ 3809471 w 3809471"/>
                  <a:gd name="connsiteY1" fmla="*/ 917649 h 2206379"/>
                  <a:gd name="connsiteX2" fmla="*/ 2786242 w 3809471"/>
                  <a:gd name="connsiteY2" fmla="*/ 167246 h 2206379"/>
                  <a:gd name="connsiteX3" fmla="*/ 0 w 3809471"/>
                  <a:gd name="connsiteY3" fmla="*/ 58898 h 2206379"/>
                  <a:gd name="connsiteX0" fmla="*/ 3809471 w 3809471"/>
                  <a:gd name="connsiteY0" fmla="*/ 917649 h 917649"/>
                  <a:gd name="connsiteX1" fmla="*/ 2786242 w 3809471"/>
                  <a:gd name="connsiteY1" fmla="*/ 167246 h 917649"/>
                  <a:gd name="connsiteX2" fmla="*/ 0 w 3809471"/>
                  <a:gd name="connsiteY2" fmla="*/ 58898 h 917649"/>
                  <a:gd name="connsiteX0" fmla="*/ 3334046 w 3334046"/>
                  <a:gd name="connsiteY0" fmla="*/ 2310192 h 2310192"/>
                  <a:gd name="connsiteX1" fmla="*/ 2786242 w 3334046"/>
                  <a:gd name="connsiteY1" fmla="*/ 167246 h 2310192"/>
                  <a:gd name="connsiteX2" fmla="*/ 0 w 3334046"/>
                  <a:gd name="connsiteY2" fmla="*/ 58898 h 2310192"/>
                  <a:gd name="connsiteX0" fmla="*/ 3334046 w 3375267"/>
                  <a:gd name="connsiteY0" fmla="*/ 2310192 h 2310192"/>
                  <a:gd name="connsiteX1" fmla="*/ 2786242 w 3375267"/>
                  <a:gd name="connsiteY1" fmla="*/ 167246 h 2310192"/>
                  <a:gd name="connsiteX2" fmla="*/ 0 w 3375267"/>
                  <a:gd name="connsiteY2" fmla="*/ 58898 h 2310192"/>
                  <a:gd name="connsiteX0" fmla="*/ 3334046 w 3338493"/>
                  <a:gd name="connsiteY0" fmla="*/ 2251294 h 2251294"/>
                  <a:gd name="connsiteX1" fmla="*/ 2352159 w 3338493"/>
                  <a:gd name="connsiteY1" fmla="*/ 428117 h 2251294"/>
                  <a:gd name="connsiteX2" fmla="*/ 0 w 3338493"/>
                  <a:gd name="connsiteY2" fmla="*/ 0 h 2251294"/>
                  <a:gd name="connsiteX0" fmla="*/ 2096290 w 2100737"/>
                  <a:gd name="connsiteY0" fmla="*/ 2398506 h 2398506"/>
                  <a:gd name="connsiteX1" fmla="*/ 1114403 w 2100737"/>
                  <a:gd name="connsiteY1" fmla="*/ 575329 h 2398506"/>
                  <a:gd name="connsiteX2" fmla="*/ 0 w 2100737"/>
                  <a:gd name="connsiteY2" fmla="*/ 0 h 2398506"/>
                  <a:gd name="connsiteX0" fmla="*/ 2096290 w 2115898"/>
                  <a:gd name="connsiteY0" fmla="*/ 2398506 h 2398506"/>
                  <a:gd name="connsiteX1" fmla="*/ 1437289 w 2115898"/>
                  <a:gd name="connsiteY1" fmla="*/ 382430 h 2398506"/>
                  <a:gd name="connsiteX2" fmla="*/ 0 w 2115898"/>
                  <a:gd name="connsiteY2" fmla="*/ 0 h 2398506"/>
                  <a:gd name="connsiteX0" fmla="*/ 1186623 w 1206231"/>
                  <a:gd name="connsiteY0" fmla="*/ 2449269 h 2449269"/>
                  <a:gd name="connsiteX1" fmla="*/ 527622 w 1206231"/>
                  <a:gd name="connsiteY1" fmla="*/ 433193 h 2449269"/>
                  <a:gd name="connsiteX2" fmla="*/ 5195 w 1206231"/>
                  <a:gd name="connsiteY2" fmla="*/ 0 h 2449269"/>
                  <a:gd name="connsiteX0" fmla="*/ 1181428 w 1201036"/>
                  <a:gd name="connsiteY0" fmla="*/ 2449269 h 2449269"/>
                  <a:gd name="connsiteX1" fmla="*/ 522427 w 1201036"/>
                  <a:gd name="connsiteY1" fmla="*/ 433193 h 2449269"/>
                  <a:gd name="connsiteX2" fmla="*/ 0 w 1201036"/>
                  <a:gd name="connsiteY2" fmla="*/ 0 h 2449269"/>
                  <a:gd name="connsiteX0" fmla="*/ 1181428 w 1187916"/>
                  <a:gd name="connsiteY0" fmla="*/ 2449269 h 2449269"/>
                  <a:gd name="connsiteX1" fmla="*/ 522427 w 1187916"/>
                  <a:gd name="connsiteY1" fmla="*/ 433193 h 2449269"/>
                  <a:gd name="connsiteX2" fmla="*/ 0 w 1187916"/>
                  <a:gd name="connsiteY2" fmla="*/ 0 h 2449269"/>
                </a:gdLst>
                <a:ahLst/>
                <a:cxnLst>
                  <a:cxn ang="0">
                    <a:pos x="connsiteX0" y="connsiteY0"/>
                  </a:cxn>
                  <a:cxn ang="0">
                    <a:pos x="connsiteX1" y="connsiteY1"/>
                  </a:cxn>
                  <a:cxn ang="0">
                    <a:pos x="connsiteX2" y="connsiteY2"/>
                  </a:cxn>
                </a:cxnLst>
                <a:rect l="l" t="t" r="r" b="b"/>
                <a:pathLst>
                  <a:path w="1187916" h="2449269">
                    <a:moveTo>
                      <a:pt x="1181428" y="2449269"/>
                    </a:moveTo>
                    <a:cubicBezTo>
                      <a:pt x="1226265" y="1434940"/>
                      <a:pt x="1042057" y="978589"/>
                      <a:pt x="522427" y="433193"/>
                    </a:cubicBezTo>
                    <a:cubicBezTo>
                      <a:pt x="-42595" y="12043"/>
                      <a:pt x="380575" y="38766"/>
                      <a:pt x="0" y="0"/>
                    </a:cubicBezTo>
                  </a:path>
                </a:pathLst>
              </a:custGeom>
              <a:noFill/>
              <a:ln w="28575">
                <a:prstDash val="dash"/>
              </a:ln>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dirty="0">
                  <a:solidFill>
                    <a:prstClr val="black"/>
                  </a:solidFill>
                </a:endParaRPr>
              </a:p>
            </p:txBody>
          </p:sp>
          <p:sp>
            <p:nvSpPr>
              <p:cNvPr id="62" name="TextBox 61"/>
              <p:cNvSpPr txBox="1"/>
              <p:nvPr/>
            </p:nvSpPr>
            <p:spPr>
              <a:xfrm>
                <a:off x="6043641" y="2782669"/>
                <a:ext cx="1112363" cy="646331"/>
              </a:xfrm>
              <a:prstGeom prst="rect">
                <a:avLst/>
              </a:prstGeom>
              <a:noFill/>
            </p:spPr>
            <p:txBody>
              <a:bodyPr wrap="square" rtlCol="0">
                <a:spAutoFit/>
              </a:bodyPr>
              <a:lstStyle/>
              <a:p>
                <a:pPr algn="r"/>
                <a:r>
                  <a:rPr lang="en-US" sz="1200" b="1" dirty="0">
                    <a:solidFill>
                      <a:prstClr val="black"/>
                    </a:solidFill>
                  </a:rPr>
                  <a:t>Best Effort</a:t>
                </a:r>
              </a:p>
              <a:p>
                <a:pPr algn="r"/>
                <a:r>
                  <a:rPr lang="en-US" sz="1200" b="1" dirty="0">
                    <a:solidFill>
                      <a:prstClr val="black"/>
                    </a:solidFill>
                  </a:rPr>
                  <a:t>Internet</a:t>
                </a:r>
              </a:p>
              <a:p>
                <a:pPr algn="r"/>
                <a:r>
                  <a:rPr lang="en-US" sz="1200" b="1" dirty="0">
                    <a:solidFill>
                      <a:prstClr val="black"/>
                    </a:solidFill>
                  </a:rPr>
                  <a:t>Services</a:t>
                </a:r>
              </a:p>
            </p:txBody>
          </p:sp>
          <p:sp>
            <p:nvSpPr>
              <p:cNvPr id="63" name="Can 62"/>
              <p:cNvSpPr/>
              <p:nvPr/>
            </p:nvSpPr>
            <p:spPr>
              <a:xfrm>
                <a:off x="7220231" y="2201080"/>
                <a:ext cx="443904" cy="2358258"/>
              </a:xfrm>
              <a:prstGeom prst="can">
                <a:avLst/>
              </a:prstGeom>
              <a:gradFill>
                <a:gsLst>
                  <a:gs pos="0">
                    <a:schemeClr val="accent4">
                      <a:tint val="50000"/>
                      <a:satMod val="300000"/>
                      <a:alpha val="55000"/>
                    </a:schemeClr>
                  </a:gs>
                  <a:gs pos="35000">
                    <a:schemeClr val="accent4">
                      <a:tint val="37000"/>
                      <a:satMod val="300000"/>
                      <a:alpha val="49000"/>
                    </a:schemeClr>
                  </a:gs>
                  <a:gs pos="100000">
                    <a:schemeClr val="accent4">
                      <a:tint val="15000"/>
                      <a:satMod val="350000"/>
                      <a:alpha val="37000"/>
                    </a:schemeClr>
                  </a:gs>
                </a:gsLst>
              </a:gra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dirty="0">
                  <a:solidFill>
                    <a:prstClr val="black"/>
                  </a:solidFill>
                </a:endParaRPr>
              </a:p>
            </p:txBody>
          </p:sp>
          <p:cxnSp>
            <p:nvCxnSpPr>
              <p:cNvPr id="68" name="Straight Connector 67"/>
              <p:cNvCxnSpPr/>
              <p:nvPr/>
            </p:nvCxnSpPr>
            <p:spPr>
              <a:xfrm>
                <a:off x="7530605" y="2129012"/>
                <a:ext cx="0" cy="2310981"/>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7119774" y="1818025"/>
                <a:ext cx="709616" cy="371740"/>
                <a:chOff x="2481885" y="3327266"/>
                <a:chExt cx="723900" cy="379223"/>
              </a:xfrm>
              <a:effectLst>
                <a:outerShdw blurRad="50800" dist="38100" dir="2700000" algn="tl" rotWithShape="0">
                  <a:prstClr val="black">
                    <a:alpha val="40000"/>
                  </a:prstClr>
                </a:outerShdw>
              </a:effectLst>
            </p:grpSpPr>
            <p:sp>
              <p:nvSpPr>
                <p:cNvPr id="74" name="Isosceles Triangle 73"/>
                <p:cNvSpPr/>
                <p:nvPr/>
              </p:nvSpPr>
              <p:spPr>
                <a:xfrm>
                  <a:off x="2481885" y="3327266"/>
                  <a:ext cx="723900" cy="48674"/>
                </a:xfrm>
                <a:prstGeom prst="triangle">
                  <a:avLst/>
                </a:prstGeom>
                <a:solidFill>
                  <a:srgbClr val="00703C"/>
                </a:solid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endParaRPr lang="en-US" sz="1200" b="1" dirty="0">
                    <a:solidFill>
                      <a:prstClr val="white"/>
                    </a:solidFill>
                    <a:effectLst>
                      <a:outerShdw blurRad="38100" dist="38100" dir="2700000" algn="tl">
                        <a:srgbClr val="000000">
                          <a:alpha val="43137"/>
                        </a:srgbClr>
                      </a:outerShdw>
                    </a:effectLst>
                  </a:endParaRPr>
                </a:p>
              </p:txBody>
            </p:sp>
            <p:sp>
              <p:nvSpPr>
                <p:cNvPr id="75" name="Rectangle 74"/>
                <p:cNvSpPr/>
                <p:nvPr/>
              </p:nvSpPr>
              <p:spPr>
                <a:xfrm>
                  <a:off x="2481885" y="3383980"/>
                  <a:ext cx="723899" cy="322509"/>
                </a:xfrm>
                <a:prstGeom prst="rect">
                  <a:avLst/>
                </a:prstGeom>
                <a:solidFill>
                  <a:srgbClr val="00703C"/>
                </a:solid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r>
                    <a:rPr lang="en-US" sz="1200" b="1" dirty="0">
                      <a:solidFill>
                        <a:prstClr val="white"/>
                      </a:solidFill>
                      <a:effectLst>
                        <a:outerShdw blurRad="38100" dist="38100" dir="2700000" algn="tl">
                          <a:srgbClr val="000000">
                            <a:alpha val="43137"/>
                          </a:srgbClr>
                        </a:outerShdw>
                      </a:effectLst>
                    </a:rPr>
                    <a:t>CO/PoP/DC</a:t>
                  </a:r>
                </a:p>
              </p:txBody>
            </p:sp>
          </p:grpSp>
          <p:sp>
            <p:nvSpPr>
              <p:cNvPr id="79" name="TextBox 78"/>
              <p:cNvSpPr txBox="1"/>
              <p:nvPr/>
            </p:nvSpPr>
            <p:spPr>
              <a:xfrm>
                <a:off x="7645959" y="2782669"/>
                <a:ext cx="1053804" cy="646331"/>
              </a:xfrm>
              <a:prstGeom prst="rect">
                <a:avLst/>
              </a:prstGeom>
              <a:noFill/>
            </p:spPr>
            <p:txBody>
              <a:bodyPr wrap="square" rtlCol="0">
                <a:spAutoFit/>
              </a:bodyPr>
              <a:lstStyle/>
              <a:p>
                <a:r>
                  <a:rPr lang="en-US" sz="1200" b="1" dirty="0">
                    <a:solidFill>
                      <a:prstClr val="black"/>
                    </a:solidFill>
                  </a:rPr>
                  <a:t>Performance - Assured Service</a:t>
                </a:r>
              </a:p>
            </p:txBody>
          </p:sp>
          <p:sp>
            <p:nvSpPr>
              <p:cNvPr id="80" name="TextBox 79"/>
              <p:cNvSpPr txBox="1"/>
              <p:nvPr/>
            </p:nvSpPr>
            <p:spPr>
              <a:xfrm>
                <a:off x="6988973" y="2293460"/>
                <a:ext cx="946743" cy="276999"/>
              </a:xfrm>
              <a:prstGeom prst="rect">
                <a:avLst/>
              </a:prstGeom>
              <a:solidFill>
                <a:srgbClr val="FFFFFF">
                  <a:alpha val="65882"/>
                </a:srgbClr>
              </a:solidFill>
              <a:effectLst>
                <a:softEdge rad="31750"/>
              </a:effectLst>
            </p:spPr>
            <p:txBody>
              <a:bodyPr wrap="square" rtlCol="0">
                <a:spAutoFit/>
              </a:bodyPr>
              <a:lstStyle/>
              <a:p>
                <a:pPr algn="ctr"/>
                <a:r>
                  <a:rPr lang="en-US" sz="1200" b="1" dirty="0">
                    <a:solidFill>
                      <a:prstClr val="black"/>
                    </a:solidFill>
                  </a:rPr>
                  <a:t>Ultra-Fast </a:t>
                </a:r>
              </a:p>
            </p:txBody>
          </p:sp>
          <p:sp>
            <p:nvSpPr>
              <p:cNvPr id="81" name="TextBox 80"/>
              <p:cNvSpPr txBox="1"/>
              <p:nvPr/>
            </p:nvSpPr>
            <p:spPr>
              <a:xfrm>
                <a:off x="7814066" y="2106158"/>
                <a:ext cx="1558534" cy="646331"/>
              </a:xfrm>
              <a:prstGeom prst="rect">
                <a:avLst/>
              </a:prstGeom>
              <a:noFill/>
            </p:spPr>
            <p:txBody>
              <a:bodyPr wrap="square" rtlCol="0">
                <a:spAutoFit/>
              </a:bodyPr>
              <a:lstStyle/>
              <a:p>
                <a:r>
                  <a:rPr lang="en-US" sz="1200" b="1" dirty="0">
                    <a:solidFill>
                      <a:prstClr val="black"/>
                    </a:solidFill>
                  </a:rPr>
                  <a:t>   Automated Configuration </a:t>
                </a:r>
                <a:br>
                  <a:rPr lang="en-US" sz="1200" b="1" dirty="0">
                    <a:solidFill>
                      <a:prstClr val="black"/>
                    </a:solidFill>
                  </a:rPr>
                </a:br>
                <a:r>
                  <a:rPr lang="en-US" sz="1200" b="1" dirty="0">
                    <a:solidFill>
                      <a:prstClr val="black"/>
                    </a:solidFill>
                  </a:rPr>
                  <a:t>Server</a:t>
                </a:r>
              </a:p>
            </p:txBody>
          </p:sp>
          <p:sp>
            <p:nvSpPr>
              <p:cNvPr id="82" name="TextBox 81"/>
              <p:cNvSpPr txBox="1"/>
              <p:nvPr/>
            </p:nvSpPr>
            <p:spPr>
              <a:xfrm>
                <a:off x="4241819" y="4407367"/>
                <a:ext cx="2744157" cy="240826"/>
              </a:xfrm>
              <a:prstGeom prst="rect">
                <a:avLst/>
              </a:prstGeom>
              <a:noFill/>
            </p:spPr>
            <p:txBody>
              <a:bodyPr wrap="square" rtlCol="0">
                <a:noAutofit/>
              </a:bodyPr>
              <a:lstStyle/>
              <a:p>
                <a:pPr algn="r">
                  <a:lnSpc>
                    <a:spcPct val="93000"/>
                  </a:lnSpc>
                </a:pPr>
                <a:r>
                  <a:rPr lang="en-US" sz="1200" b="1" dirty="0">
                    <a:solidFill>
                      <a:prstClr val="black"/>
                    </a:solidFill>
                  </a:rPr>
                  <a:t>Residential/Business Managed Gateway</a:t>
                </a:r>
              </a:p>
            </p:txBody>
          </p:sp>
          <p:sp>
            <p:nvSpPr>
              <p:cNvPr id="83" name="Rectangle 82"/>
              <p:cNvSpPr/>
              <p:nvPr/>
            </p:nvSpPr>
            <p:spPr>
              <a:xfrm rot="16200000" flipH="1">
                <a:off x="7066910" y="4673856"/>
                <a:ext cx="400938" cy="369898"/>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84" name="Rectangle 83"/>
              <p:cNvSpPr/>
              <p:nvPr/>
            </p:nvSpPr>
            <p:spPr>
              <a:xfrm rot="16200000" flipH="1">
                <a:off x="7414783" y="4787078"/>
                <a:ext cx="133623" cy="770268"/>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85" name="TextBox 84"/>
              <p:cNvSpPr txBox="1"/>
              <p:nvPr/>
            </p:nvSpPr>
            <p:spPr>
              <a:xfrm>
                <a:off x="5595137" y="5085972"/>
                <a:ext cx="1493929" cy="276999"/>
              </a:xfrm>
              <a:prstGeom prst="rect">
                <a:avLst/>
              </a:prstGeom>
              <a:noFill/>
            </p:spPr>
            <p:txBody>
              <a:bodyPr wrap="square" rtlCol="0">
                <a:spAutoFit/>
              </a:bodyPr>
              <a:lstStyle/>
              <a:p>
                <a:pPr algn="r"/>
                <a:r>
                  <a:rPr lang="en-US" sz="1200" b="1" dirty="0">
                    <a:solidFill>
                      <a:prstClr val="black"/>
                    </a:solidFill>
                  </a:rPr>
                  <a:t>Premises Network</a:t>
                </a:r>
              </a:p>
            </p:txBody>
          </p:sp>
          <p:grpSp>
            <p:nvGrpSpPr>
              <p:cNvPr id="86" name="Group 85"/>
              <p:cNvGrpSpPr/>
              <p:nvPr/>
            </p:nvGrpSpPr>
            <p:grpSpPr>
              <a:xfrm>
                <a:off x="6828237" y="4943489"/>
                <a:ext cx="1344535" cy="638659"/>
                <a:chOff x="6858000" y="4834886"/>
                <a:chExt cx="1371599" cy="651514"/>
              </a:xfrm>
            </p:grpSpPr>
            <p:grpSp>
              <p:nvGrpSpPr>
                <p:cNvPr id="87" name="Group 86"/>
                <p:cNvGrpSpPr/>
                <p:nvPr/>
              </p:nvGrpSpPr>
              <p:grpSpPr>
                <a:xfrm rot="5400000">
                  <a:off x="7599043" y="4855843"/>
                  <a:ext cx="609600" cy="651513"/>
                  <a:chOff x="2514600" y="4724399"/>
                  <a:chExt cx="609600" cy="651513"/>
                </a:xfrm>
              </p:grpSpPr>
              <p:sp>
                <p:nvSpPr>
                  <p:cNvPr id="92" name="Arc 91"/>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3" name="Arc 92"/>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4" name="Arc 93"/>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88" name="Group 87"/>
                <p:cNvGrpSpPr/>
                <p:nvPr/>
              </p:nvGrpSpPr>
              <p:grpSpPr>
                <a:xfrm rot="10800000">
                  <a:off x="6858000" y="4834886"/>
                  <a:ext cx="609600" cy="651513"/>
                  <a:chOff x="2514600" y="4724399"/>
                  <a:chExt cx="609600" cy="651513"/>
                </a:xfrm>
              </p:grpSpPr>
              <p:sp>
                <p:nvSpPr>
                  <p:cNvPr id="89" name="Arc 88"/>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0" name="Arc 89"/>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1" name="Arc 90"/>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sp>
            <p:nvSpPr>
              <p:cNvPr id="95" name="Rounded Rectangle 94"/>
              <p:cNvSpPr/>
              <p:nvPr/>
            </p:nvSpPr>
            <p:spPr>
              <a:xfrm>
                <a:off x="685800" y="4373440"/>
                <a:ext cx="8368755" cy="2179760"/>
              </a:xfrm>
              <a:prstGeom prst="roundRect">
                <a:avLst>
                  <a:gd name="adj" fmla="val 8311"/>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6" name="Rectangle 95"/>
              <p:cNvSpPr/>
              <p:nvPr/>
            </p:nvSpPr>
            <p:spPr>
              <a:xfrm rot="16200000" flipH="1">
                <a:off x="7147074" y="4645869"/>
                <a:ext cx="44820" cy="124668"/>
              </a:xfrm>
              <a:prstGeom prst="rect">
                <a:avLst/>
              </a:prstGeom>
              <a:solidFill>
                <a:srgbClr val="00703C"/>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nvGrpSpPr>
              <p:cNvPr id="97" name="Group 96"/>
              <p:cNvGrpSpPr/>
              <p:nvPr/>
            </p:nvGrpSpPr>
            <p:grpSpPr>
              <a:xfrm>
                <a:off x="7498879" y="4658339"/>
                <a:ext cx="330511" cy="149392"/>
                <a:chOff x="7130435" y="4315392"/>
                <a:chExt cx="337165" cy="152399"/>
              </a:xfrm>
            </p:grpSpPr>
            <p:sp>
              <p:nvSpPr>
                <p:cNvPr id="98" name="Rectangle 97"/>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99" name="Rectangle 98"/>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grpSp>
            <p:nvGrpSpPr>
              <p:cNvPr id="100" name="Group 99"/>
              <p:cNvGrpSpPr/>
              <p:nvPr/>
            </p:nvGrpSpPr>
            <p:grpSpPr>
              <a:xfrm>
                <a:off x="7498879" y="4909884"/>
                <a:ext cx="330511" cy="149392"/>
                <a:chOff x="7130435" y="4315392"/>
                <a:chExt cx="337165" cy="152399"/>
              </a:xfrm>
            </p:grpSpPr>
            <p:sp>
              <p:nvSpPr>
                <p:cNvPr id="101" name="Rectangle 100"/>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2" name="Rectangle 101"/>
                <p:cNvSpPr/>
                <p:nvPr/>
              </p:nvSpPr>
              <p:spPr>
                <a:xfrm rot="16200000" flipH="1">
                  <a:off x="7198282" y="4307920"/>
                  <a:ext cx="45719" cy="116682"/>
                </a:xfrm>
                <a:prstGeom prst="rect">
                  <a:avLst/>
                </a:prstGeom>
                <a:solidFill>
                  <a:srgbClr val="00703C"/>
                </a:soli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sp>
            <p:nvSpPr>
              <p:cNvPr id="103" name="TextBox 102"/>
              <p:cNvSpPr txBox="1"/>
              <p:nvPr/>
            </p:nvSpPr>
            <p:spPr>
              <a:xfrm>
                <a:off x="5687499" y="3498819"/>
                <a:ext cx="1321037" cy="646331"/>
              </a:xfrm>
              <a:prstGeom prst="rect">
                <a:avLst/>
              </a:prstGeom>
              <a:noFill/>
            </p:spPr>
            <p:txBody>
              <a:bodyPr wrap="square" rtlCol="0">
                <a:spAutoFit/>
              </a:bodyPr>
              <a:lstStyle/>
              <a:p>
                <a:pPr algn="r"/>
                <a:r>
                  <a:rPr lang="en-US" sz="1200" b="1" dirty="0">
                    <a:solidFill>
                      <a:prstClr val="black"/>
                    </a:solidFill>
                  </a:rPr>
                  <a:t>PON</a:t>
                </a:r>
                <a:br>
                  <a:rPr lang="en-US" sz="1200" b="1" dirty="0">
                    <a:solidFill>
                      <a:prstClr val="black"/>
                    </a:solidFill>
                  </a:rPr>
                </a:br>
                <a:r>
                  <a:rPr lang="en-US" sz="1200" b="1" dirty="0">
                    <a:solidFill>
                      <a:prstClr val="black"/>
                    </a:solidFill>
                  </a:rPr>
                  <a:t>FTTdp/FTTP/FTTH</a:t>
                </a:r>
                <a:br>
                  <a:rPr lang="en-US" sz="1200" b="1" dirty="0">
                    <a:solidFill>
                      <a:prstClr val="black"/>
                    </a:solidFill>
                  </a:rPr>
                </a:br>
                <a:r>
                  <a:rPr lang="en-US" sz="1200" b="1" dirty="0">
                    <a:solidFill>
                      <a:prstClr val="black"/>
                    </a:solidFill>
                  </a:rPr>
                  <a:t>Copper</a:t>
                </a:r>
              </a:p>
            </p:txBody>
          </p:sp>
          <p:sp>
            <p:nvSpPr>
              <p:cNvPr id="104" name="Rectangle 103"/>
              <p:cNvSpPr/>
              <p:nvPr/>
            </p:nvSpPr>
            <p:spPr>
              <a:xfrm rot="16200000" flipH="1">
                <a:off x="7414826" y="3334446"/>
                <a:ext cx="132006" cy="908941"/>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05" name="Freeform 104"/>
              <p:cNvSpPr/>
              <p:nvPr/>
            </p:nvSpPr>
            <p:spPr>
              <a:xfrm>
                <a:off x="7199506" y="5142141"/>
                <a:ext cx="1667642" cy="142178"/>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rgbClr val="FFFF00"/>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06" name="Freeform 105"/>
              <p:cNvSpPr/>
              <p:nvPr/>
            </p:nvSpPr>
            <p:spPr>
              <a:xfrm>
                <a:off x="7189562" y="5239284"/>
                <a:ext cx="1667642" cy="142178"/>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chemeClr val="tx1"/>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07" name="Rectangle 106"/>
              <p:cNvSpPr/>
              <p:nvPr/>
            </p:nvSpPr>
            <p:spPr>
              <a:xfrm>
                <a:off x="4874411" y="4654024"/>
                <a:ext cx="2214656" cy="461665"/>
              </a:xfrm>
              <a:prstGeom prst="rect">
                <a:avLst/>
              </a:prstGeom>
            </p:spPr>
            <p:txBody>
              <a:bodyPr wrap="square">
                <a:spAutoFit/>
              </a:bodyPr>
              <a:lstStyle/>
              <a:p>
                <a:pPr algn="r"/>
                <a:r>
                  <a:rPr lang="en-US" sz="1200" b="1" dirty="0">
                    <a:solidFill>
                      <a:prstClr val="black"/>
                    </a:solidFill>
                  </a:rPr>
                  <a:t>Compute-Storage/Control</a:t>
                </a:r>
                <a:br>
                  <a:rPr lang="en-US" sz="1200" b="1" dirty="0">
                    <a:solidFill>
                      <a:prstClr val="black"/>
                    </a:solidFill>
                  </a:rPr>
                </a:br>
                <a:r>
                  <a:rPr lang="en-US" sz="1200" b="1" dirty="0">
                    <a:solidFill>
                      <a:prstClr val="black"/>
                    </a:solidFill>
                  </a:rPr>
                  <a:t>STB/“Store”/Software/Content</a:t>
                </a:r>
                <a:endParaRPr lang="en-US" sz="1200" dirty="0">
                  <a:solidFill>
                    <a:prstClr val="black"/>
                  </a:solidFill>
                </a:endParaRPr>
              </a:p>
            </p:txBody>
          </p:sp>
          <p:sp>
            <p:nvSpPr>
              <p:cNvPr id="108" name="TextBox 107"/>
              <p:cNvSpPr txBox="1"/>
              <p:nvPr/>
            </p:nvSpPr>
            <p:spPr>
              <a:xfrm>
                <a:off x="685800" y="4395690"/>
                <a:ext cx="3187567" cy="481110"/>
              </a:xfrm>
              <a:prstGeom prst="rect">
                <a:avLst/>
              </a:prstGeom>
              <a:noFill/>
            </p:spPr>
            <p:txBody>
              <a:bodyPr wrap="square" rtlCol="0">
                <a:noAutofit/>
              </a:bodyPr>
              <a:lstStyle/>
              <a:p>
                <a:pPr>
                  <a:lnSpc>
                    <a:spcPct val="93000"/>
                  </a:lnSpc>
                </a:pPr>
                <a:r>
                  <a:rPr lang="en-US" sz="1400" b="1" dirty="0">
                    <a:solidFill>
                      <a:srgbClr val="1F497D"/>
                    </a:solidFill>
                  </a:rPr>
                  <a:t>Single and Multi-Tenant location</a:t>
                </a:r>
              </a:p>
            </p:txBody>
          </p:sp>
          <p:sp>
            <p:nvSpPr>
              <p:cNvPr id="109" name="Rectangle 108"/>
              <p:cNvSpPr/>
              <p:nvPr/>
            </p:nvSpPr>
            <p:spPr>
              <a:xfrm rot="16200000" flipH="1">
                <a:off x="7414826" y="4051526"/>
                <a:ext cx="132006" cy="908941"/>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10" name="Rectangle 109"/>
              <p:cNvSpPr/>
              <p:nvPr/>
            </p:nvSpPr>
            <p:spPr>
              <a:xfrm rot="16200000" flipH="1">
                <a:off x="7414826" y="1765821"/>
                <a:ext cx="132006" cy="908941"/>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nvGrpSpPr>
              <p:cNvPr id="112" name="Group 111"/>
              <p:cNvGrpSpPr/>
              <p:nvPr/>
            </p:nvGrpSpPr>
            <p:grpSpPr>
              <a:xfrm>
                <a:off x="5638055" y="5563640"/>
                <a:ext cx="3349349" cy="911700"/>
                <a:chOff x="8311683" y="5524397"/>
                <a:chExt cx="3416767" cy="930051"/>
              </a:xfrm>
            </p:grpSpPr>
            <p:sp>
              <p:nvSpPr>
                <p:cNvPr id="114" name="TextBox 113"/>
                <p:cNvSpPr txBox="1"/>
                <p:nvPr/>
              </p:nvSpPr>
              <p:spPr>
                <a:xfrm>
                  <a:off x="10487766" y="5524397"/>
                  <a:ext cx="1232988" cy="502355"/>
                </a:xfrm>
                <a:prstGeom prst="rect">
                  <a:avLst/>
                </a:prstGeom>
                <a:noFill/>
              </p:spPr>
              <p:txBody>
                <a:bodyPr wrap="square" rtlCol="0">
                  <a:spAutoFit/>
                </a:bodyPr>
                <a:lstStyle/>
                <a:p>
                  <a:r>
                    <a:rPr lang="en-US" sz="1400" b="1" dirty="0">
                      <a:solidFill>
                        <a:srgbClr val="1F497D"/>
                      </a:solidFill>
                    </a:rPr>
                    <a:t>UIs:</a:t>
                  </a:r>
                  <a:r>
                    <a:rPr lang="en-US" sz="1400" b="1" dirty="0">
                      <a:solidFill>
                        <a:prstClr val="black"/>
                      </a:solidFill>
                    </a:rPr>
                    <a:t>  </a:t>
                  </a:r>
                  <a:r>
                    <a:rPr lang="en-US" sz="1200" b="1" dirty="0">
                      <a:solidFill>
                        <a:prstClr val="black"/>
                      </a:solidFill>
                    </a:rPr>
                    <a:t>Cell/Wi-Fi Tablet, Phone</a:t>
                  </a:r>
                </a:p>
              </p:txBody>
            </p:sp>
            <p:grpSp>
              <p:nvGrpSpPr>
                <p:cNvPr id="115" name="Group 114"/>
                <p:cNvGrpSpPr/>
                <p:nvPr/>
              </p:nvGrpSpPr>
              <p:grpSpPr>
                <a:xfrm>
                  <a:off x="8311683" y="5543277"/>
                  <a:ext cx="1808874" cy="673784"/>
                  <a:chOff x="5506326" y="5229037"/>
                  <a:chExt cx="1808874" cy="673784"/>
                </a:xfrm>
              </p:grpSpPr>
              <p:sp>
                <p:nvSpPr>
                  <p:cNvPr id="169" name="TextBox 168"/>
                  <p:cNvSpPr txBox="1"/>
                  <p:nvPr/>
                </p:nvSpPr>
                <p:spPr>
                  <a:xfrm>
                    <a:off x="5506326" y="5229037"/>
                    <a:ext cx="1808874" cy="313972"/>
                  </a:xfrm>
                  <a:prstGeom prst="rect">
                    <a:avLst/>
                  </a:prstGeom>
                  <a:noFill/>
                </p:spPr>
                <p:txBody>
                  <a:bodyPr wrap="square" rtlCol="0">
                    <a:spAutoFit/>
                  </a:bodyPr>
                  <a:lstStyle/>
                  <a:p>
                    <a:r>
                      <a:rPr lang="en-US" sz="1400" b="1" dirty="0">
                        <a:solidFill>
                          <a:srgbClr val="1F497D"/>
                        </a:solidFill>
                      </a:rPr>
                      <a:t>UIs:</a:t>
                    </a:r>
                    <a:r>
                      <a:rPr lang="en-US" sz="1400" b="1" dirty="0">
                        <a:solidFill>
                          <a:prstClr val="black"/>
                        </a:solidFill>
                      </a:rPr>
                      <a:t>  </a:t>
                    </a:r>
                    <a:r>
                      <a:rPr lang="en-US" sz="1200" b="1" dirty="0">
                        <a:solidFill>
                          <a:prstClr val="black"/>
                        </a:solidFill>
                      </a:rPr>
                      <a:t>TV, Laptop, Game</a:t>
                    </a:r>
                  </a:p>
                </p:txBody>
              </p:sp>
              <p:grpSp>
                <p:nvGrpSpPr>
                  <p:cNvPr id="170" name="Group 169"/>
                  <p:cNvGrpSpPr/>
                  <p:nvPr/>
                </p:nvGrpSpPr>
                <p:grpSpPr>
                  <a:xfrm>
                    <a:off x="5584820" y="5582062"/>
                    <a:ext cx="1023301" cy="320759"/>
                    <a:chOff x="5584820" y="5582062"/>
                    <a:chExt cx="1023301" cy="320759"/>
                  </a:xfrm>
                </p:grpSpPr>
                <p:sp>
                  <p:nvSpPr>
                    <p:cNvPr id="173" name="Moon 172"/>
                    <p:cNvSpPr/>
                    <p:nvPr/>
                  </p:nvSpPr>
                  <p:spPr>
                    <a:xfrm>
                      <a:off x="5584820" y="5597764"/>
                      <a:ext cx="204147" cy="305057"/>
                    </a:xfrm>
                    <a:prstGeom prst="moon">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4" name="Rounded Rectangle 173"/>
                    <p:cNvSpPr/>
                    <p:nvPr/>
                  </p:nvSpPr>
                  <p:spPr>
                    <a:xfrm>
                      <a:off x="6517626" y="5582062"/>
                      <a:ext cx="90495" cy="241426"/>
                    </a:xfrm>
                    <a:prstGeom prst="round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116" name="Group 115"/>
                <p:cNvGrpSpPr/>
                <p:nvPr/>
              </p:nvGrpSpPr>
              <p:grpSpPr>
                <a:xfrm>
                  <a:off x="8530073" y="6096000"/>
                  <a:ext cx="715179" cy="354679"/>
                  <a:chOff x="12721858" y="2704277"/>
                  <a:chExt cx="2438118" cy="1209138"/>
                </a:xfrm>
              </p:grpSpPr>
              <p:grpSp>
                <p:nvGrpSpPr>
                  <p:cNvPr id="163" name="Group 162"/>
                  <p:cNvGrpSpPr/>
                  <p:nvPr/>
                </p:nvGrpSpPr>
                <p:grpSpPr>
                  <a:xfrm>
                    <a:off x="12721858" y="2704277"/>
                    <a:ext cx="2438118" cy="1209138"/>
                    <a:chOff x="12721858" y="2704277"/>
                    <a:chExt cx="2438118" cy="1209138"/>
                  </a:xfrm>
                </p:grpSpPr>
                <p:sp>
                  <p:nvSpPr>
                    <p:cNvPr id="167" name="Rectangle 166"/>
                    <p:cNvSpPr/>
                    <p:nvPr/>
                  </p:nvSpPr>
                  <p:spPr>
                    <a:xfrm rot="16200000" flipH="1">
                      <a:off x="13705420" y="2254120"/>
                      <a:ext cx="1004400" cy="1904713"/>
                    </a:xfrm>
                    <a:prstGeom prst="rect">
                      <a:avLst/>
                    </a:prstGeom>
                    <a:blipFill dpi="0" rotWithShape="1">
                      <a:blip r:embed="rId3" cstate="print">
                        <a:extLst>
                          <a:ext uri="{28A0092B-C50C-407E-A947-70E740481C1C}">
                            <a14:useLocalDpi xmlns:a14="http://schemas.microsoft.com/office/drawing/2010/main" val="0"/>
                          </a:ext>
                        </a:extLst>
                      </a:blip>
                      <a:srcRect/>
                      <a:stretch>
                        <a:fillRect/>
                      </a:stretch>
                    </a:blip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168" name="Parallelogram 167"/>
                    <p:cNvSpPr/>
                    <p:nvPr/>
                  </p:nvSpPr>
                  <p:spPr>
                    <a:xfrm>
                      <a:off x="12721858" y="3710688"/>
                      <a:ext cx="2438114" cy="202727"/>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64" name="Rectangle 163"/>
                  <p:cNvSpPr/>
                  <p:nvPr/>
                </p:nvSpPr>
                <p:spPr>
                  <a:xfrm>
                    <a:off x="13328650" y="3048000"/>
                    <a:ext cx="118417" cy="111618"/>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5" name="Rectangle 164"/>
                  <p:cNvSpPr/>
                  <p:nvPr/>
                </p:nvSpPr>
                <p:spPr>
                  <a:xfrm>
                    <a:off x="13564690" y="3048000"/>
                    <a:ext cx="118417" cy="111618"/>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6" name="Rectangle 165"/>
                  <p:cNvSpPr/>
                  <p:nvPr/>
                </p:nvSpPr>
                <p:spPr>
                  <a:xfrm>
                    <a:off x="13804704" y="3228728"/>
                    <a:ext cx="118417" cy="111618"/>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17" name="Group 116"/>
                <p:cNvGrpSpPr/>
                <p:nvPr/>
              </p:nvGrpSpPr>
              <p:grpSpPr>
                <a:xfrm>
                  <a:off x="10591985" y="5992823"/>
                  <a:ext cx="793572" cy="426152"/>
                  <a:chOff x="-1457511" y="4307847"/>
                  <a:chExt cx="3346532" cy="1797100"/>
                </a:xfrm>
                <a:effectLst>
                  <a:outerShdw blurRad="50800" dist="38100" dir="2700000" algn="tl" rotWithShape="0">
                    <a:prstClr val="black">
                      <a:alpha val="40000"/>
                    </a:prstClr>
                  </a:outerShdw>
                </a:effectLst>
              </p:grpSpPr>
              <p:sp>
                <p:nvSpPr>
                  <p:cNvPr id="141" name="Rounded Rectangle 140"/>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2" name="Rectangle 141"/>
                  <p:cNvSpPr/>
                  <p:nvPr/>
                </p:nvSpPr>
                <p:spPr>
                  <a:xfrm>
                    <a:off x="-1195847" y="4317176"/>
                    <a:ext cx="2789695" cy="178777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43" name="Group 142"/>
                  <p:cNvGrpSpPr/>
                  <p:nvPr/>
                </p:nvGrpSpPr>
                <p:grpSpPr>
                  <a:xfrm>
                    <a:off x="-844550" y="4559711"/>
                    <a:ext cx="230133" cy="1231489"/>
                    <a:chOff x="-844550" y="4559711"/>
                    <a:chExt cx="230133" cy="1231489"/>
                  </a:xfrm>
                </p:grpSpPr>
                <p:sp>
                  <p:nvSpPr>
                    <p:cNvPr id="159" name="Rectangle 15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0" name="Rectangle 15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1" name="Rectangle 160"/>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2" name="Rectangle 16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4" name="Group 143"/>
                  <p:cNvGrpSpPr/>
                  <p:nvPr/>
                </p:nvGrpSpPr>
                <p:grpSpPr>
                  <a:xfrm>
                    <a:off x="-388883" y="4559711"/>
                    <a:ext cx="230133" cy="1231489"/>
                    <a:chOff x="-388883" y="4572000"/>
                    <a:chExt cx="230133" cy="1231489"/>
                  </a:xfrm>
                </p:grpSpPr>
                <p:sp>
                  <p:nvSpPr>
                    <p:cNvPr id="155" name="Rectangle 15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6" name="Rectangle 15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7" name="Rectangle 156"/>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8" name="Rectangle 15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5" name="Group 144"/>
                  <p:cNvGrpSpPr/>
                  <p:nvPr/>
                </p:nvGrpSpPr>
                <p:grpSpPr>
                  <a:xfrm>
                    <a:off x="74458" y="4590408"/>
                    <a:ext cx="230133" cy="1231489"/>
                    <a:chOff x="-844550" y="4559711"/>
                    <a:chExt cx="230133" cy="1231489"/>
                  </a:xfrm>
                </p:grpSpPr>
                <p:sp>
                  <p:nvSpPr>
                    <p:cNvPr id="151" name="Rectangle 15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2" name="Rectangle 15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3" name="Rectangle 152"/>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4" name="Rectangle 15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6" name="Group 145"/>
                  <p:cNvGrpSpPr/>
                  <p:nvPr/>
                </p:nvGrpSpPr>
                <p:grpSpPr>
                  <a:xfrm>
                    <a:off x="530125" y="4590408"/>
                    <a:ext cx="230133" cy="1231489"/>
                    <a:chOff x="-388883" y="4572000"/>
                    <a:chExt cx="230133" cy="1231489"/>
                  </a:xfrm>
                </p:grpSpPr>
                <p:sp>
                  <p:nvSpPr>
                    <p:cNvPr id="147" name="Rectangle 14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8" name="Rectangle 14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9" name="Rectangle 148"/>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0" name="Rectangle 14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118" name="Group 117"/>
                <p:cNvGrpSpPr/>
                <p:nvPr/>
              </p:nvGrpSpPr>
              <p:grpSpPr>
                <a:xfrm rot="5400000">
                  <a:off x="11375366" y="6101364"/>
                  <a:ext cx="459445" cy="246723"/>
                  <a:chOff x="-1457505" y="4307841"/>
                  <a:chExt cx="3346532" cy="1797103"/>
                </a:xfrm>
                <a:effectLst>
                  <a:outerShdw blurRad="50800" dist="38100" dir="2700000" algn="tl" rotWithShape="0">
                    <a:prstClr val="black">
                      <a:alpha val="40000"/>
                    </a:prstClr>
                  </a:outerShdw>
                </a:effectLst>
              </p:grpSpPr>
              <p:sp>
                <p:nvSpPr>
                  <p:cNvPr id="119" name="Rounded Rectangle 118"/>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0" name="Rectangle 119"/>
                  <p:cNvSpPr/>
                  <p:nvPr/>
                </p:nvSpPr>
                <p:spPr>
                  <a:xfrm>
                    <a:off x="-1195847" y="4317176"/>
                    <a:ext cx="2789697" cy="1787768"/>
                  </a:xfrm>
                  <a:prstGeom prst="rect">
                    <a:avLst/>
                  </a:prstGeom>
                  <a:blipFill dpi="0" rotWithShape="1">
                    <a:blip r:embed="rId7"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21" name="Group 120"/>
                  <p:cNvGrpSpPr/>
                  <p:nvPr/>
                </p:nvGrpSpPr>
                <p:grpSpPr>
                  <a:xfrm>
                    <a:off x="-844550" y="4559711"/>
                    <a:ext cx="230133" cy="1231489"/>
                    <a:chOff x="-844550" y="4559711"/>
                    <a:chExt cx="230133" cy="1231489"/>
                  </a:xfrm>
                </p:grpSpPr>
                <p:sp>
                  <p:nvSpPr>
                    <p:cNvPr id="137" name="Rectangle 13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8" name="Rectangle 13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9" name="Rectangle 138"/>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0" name="Rectangle 13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2" name="Group 121"/>
                  <p:cNvGrpSpPr/>
                  <p:nvPr/>
                </p:nvGrpSpPr>
                <p:grpSpPr>
                  <a:xfrm>
                    <a:off x="-388883" y="4559711"/>
                    <a:ext cx="230133" cy="1231489"/>
                    <a:chOff x="-388883" y="4572000"/>
                    <a:chExt cx="230133" cy="1231489"/>
                  </a:xfrm>
                </p:grpSpPr>
                <p:sp>
                  <p:nvSpPr>
                    <p:cNvPr id="133" name="Rectangle 13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4" name="Rectangle 13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5" name="Rectangle 134"/>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6" name="Rectangle 13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3" name="Group 122"/>
                  <p:cNvGrpSpPr/>
                  <p:nvPr/>
                </p:nvGrpSpPr>
                <p:grpSpPr>
                  <a:xfrm>
                    <a:off x="74458" y="4590408"/>
                    <a:ext cx="230133" cy="1231489"/>
                    <a:chOff x="-844550" y="4559711"/>
                    <a:chExt cx="230133" cy="1231489"/>
                  </a:xfrm>
                </p:grpSpPr>
                <p:sp>
                  <p:nvSpPr>
                    <p:cNvPr id="129" name="Rectangle 12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0" name="Rectangle 12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1" name="Rectangle 130"/>
                    <p:cNvSpPr/>
                    <p:nvPr/>
                  </p:nvSpPr>
                  <p:spPr>
                    <a:xfrm>
                      <a:off x="-843017" y="5575725"/>
                      <a:ext cx="228600" cy="215475"/>
                    </a:xfrm>
                    <a:prstGeom prst="rect">
                      <a:avLst/>
                    </a:prstGeom>
                    <a:blipFill>
                      <a:blip r:embed="rId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2" name="Rectangle 13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4" name="Group 123"/>
                  <p:cNvGrpSpPr/>
                  <p:nvPr/>
                </p:nvGrpSpPr>
                <p:grpSpPr>
                  <a:xfrm>
                    <a:off x="530125" y="4590408"/>
                    <a:ext cx="230133" cy="1231489"/>
                    <a:chOff x="-388883" y="4572000"/>
                    <a:chExt cx="230133" cy="1231489"/>
                  </a:xfrm>
                </p:grpSpPr>
                <p:sp>
                  <p:nvSpPr>
                    <p:cNvPr id="125" name="Rectangle 12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6" name="Rectangle 12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7" name="Rectangle 126"/>
                    <p:cNvSpPr/>
                    <p:nvPr/>
                  </p:nvSpPr>
                  <p:spPr>
                    <a:xfrm>
                      <a:off x="-387350" y="5588014"/>
                      <a:ext cx="228600" cy="215475"/>
                    </a:xfrm>
                    <a:prstGeom prst="rect">
                      <a:avLst/>
                    </a:prstGeom>
                    <a:blipFill>
                      <a:blip r:embed="rId6"/>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8" name="Rectangle 12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sp>
            <p:nvSpPr>
              <p:cNvPr id="49" name="Cloud 2"/>
              <p:cNvSpPr/>
              <p:nvPr/>
            </p:nvSpPr>
            <p:spPr>
              <a:xfrm>
                <a:off x="7425809" y="1319386"/>
                <a:ext cx="1058159" cy="60084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endParaRPr lang="en-US" sz="1000" b="1" dirty="0">
                  <a:solidFill>
                    <a:srgbClr val="FFFF00"/>
                  </a:solidFill>
                  <a:effectLst>
                    <a:outerShdw blurRad="38100" dist="38100" dir="2700000" algn="tl">
                      <a:srgbClr val="000000">
                        <a:alpha val="43137"/>
                      </a:srgbClr>
                    </a:outerShdw>
                  </a:effectLst>
                </a:endParaRPr>
              </a:p>
              <a:p>
                <a:pPr algn="ctr">
                  <a:lnSpc>
                    <a:spcPct val="80000"/>
                  </a:lnSpc>
                </a:pPr>
                <a:br>
                  <a:rPr lang="en-US" sz="1100" b="1" dirty="0">
                    <a:solidFill>
                      <a:srgbClr val="FFFF00"/>
                    </a:solidFill>
                    <a:effectLst>
                      <a:outerShdw blurRad="38100" dist="38100" dir="2700000" algn="tl">
                        <a:srgbClr val="000000">
                          <a:alpha val="43137"/>
                        </a:srgbClr>
                      </a:outerShdw>
                    </a:effectLst>
                  </a:rPr>
                </a:br>
                <a:r>
                  <a:rPr lang="en-US" sz="1100" b="1" dirty="0">
                    <a:solidFill>
                      <a:srgbClr val="FFFF00"/>
                    </a:solidFill>
                    <a:effectLst>
                      <a:outerShdw blurRad="38100" dist="38100" dir="2700000" algn="tl">
                        <a:srgbClr val="000000">
                          <a:alpha val="43137"/>
                        </a:srgbClr>
                      </a:outerShdw>
                    </a:effectLst>
                  </a:rPr>
                  <a:t>Distributed</a:t>
                </a:r>
                <a:r>
                  <a:rPr lang="en-US" sz="1100" b="1" dirty="0">
                    <a:solidFill>
                      <a:srgbClr val="1F497D"/>
                    </a:solidFill>
                  </a:rPr>
                  <a:t> </a:t>
                </a:r>
                <a:br>
                  <a:rPr lang="en-US" sz="1100" b="1" dirty="0">
                    <a:solidFill>
                      <a:srgbClr val="1F497D"/>
                    </a:solidFill>
                  </a:rPr>
                </a:br>
                <a:r>
                  <a:rPr lang="en-US" sz="1100" b="1" dirty="0">
                    <a:solidFill>
                      <a:prstClr val="white"/>
                    </a:solidFill>
                  </a:rPr>
                  <a:t>“Data Center”</a:t>
                </a:r>
              </a:p>
            </p:txBody>
          </p:sp>
          <p:grpSp>
            <p:nvGrpSpPr>
              <p:cNvPr id="177" name="Group 176"/>
              <p:cNvGrpSpPr/>
              <p:nvPr/>
            </p:nvGrpSpPr>
            <p:grpSpPr>
              <a:xfrm>
                <a:off x="6871797" y="6170351"/>
                <a:ext cx="623211" cy="306649"/>
                <a:chOff x="-2535633" y="4852891"/>
                <a:chExt cx="1711044" cy="873802"/>
              </a:xfrm>
              <a:effectLst>
                <a:outerShdw blurRad="50800" dist="38100" dir="2700000" algn="tl" rotWithShape="0">
                  <a:prstClr val="black">
                    <a:alpha val="40000"/>
                  </a:prstClr>
                </a:outerShdw>
              </a:effectLst>
            </p:grpSpPr>
            <p:sp>
              <p:nvSpPr>
                <p:cNvPr id="178"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9"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80" name="Rectangle 179"/>
              <p:cNvSpPr/>
              <p:nvPr/>
            </p:nvSpPr>
            <p:spPr>
              <a:xfrm>
                <a:off x="6794907" y="5885732"/>
                <a:ext cx="776991" cy="459524"/>
              </a:xfrm>
              <a:prstGeom prst="rect">
                <a:avLst/>
              </a:prstGeom>
              <a:blipFill dpi="0" rotWithShape="1">
                <a:blip r:embed="rId8">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grpSp>
            <p:nvGrpSpPr>
              <p:cNvPr id="171" name="Group 170"/>
              <p:cNvGrpSpPr/>
              <p:nvPr/>
            </p:nvGrpSpPr>
            <p:grpSpPr>
              <a:xfrm>
                <a:off x="6734869" y="1071392"/>
                <a:ext cx="761732" cy="642610"/>
                <a:chOff x="2951382" y="240251"/>
                <a:chExt cx="1429512" cy="1108975"/>
              </a:xfrm>
            </p:grpSpPr>
            <p:pic>
              <p:nvPicPr>
                <p:cNvPr id="172" name="Picture 17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81" name="Oval 18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prstClr val="white"/>
                    </a:solidFill>
                  </a:endParaRPr>
                </a:p>
              </p:txBody>
            </p:sp>
            <p:grpSp>
              <p:nvGrpSpPr>
                <p:cNvPr id="182" name="Group 181"/>
                <p:cNvGrpSpPr/>
                <p:nvPr/>
              </p:nvGrpSpPr>
              <p:grpSpPr>
                <a:xfrm>
                  <a:off x="2951382" y="734254"/>
                  <a:ext cx="1429512" cy="263151"/>
                  <a:chOff x="1972224" y="2478468"/>
                  <a:chExt cx="3923780" cy="516473"/>
                </a:xfrm>
              </p:grpSpPr>
              <p:grpSp>
                <p:nvGrpSpPr>
                  <p:cNvPr id="184" name="Group 183"/>
                  <p:cNvGrpSpPr/>
                  <p:nvPr/>
                </p:nvGrpSpPr>
                <p:grpSpPr>
                  <a:xfrm>
                    <a:off x="1972224" y="2531081"/>
                    <a:ext cx="3923780" cy="411247"/>
                    <a:chOff x="6249726" y="3927944"/>
                    <a:chExt cx="4110826" cy="1382736"/>
                  </a:xfrm>
                </p:grpSpPr>
                <p:sp>
                  <p:nvSpPr>
                    <p:cNvPr id="19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19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nvGrpSpPr>
                  <p:cNvPr id="185" name="Group 184"/>
                  <p:cNvGrpSpPr/>
                  <p:nvPr/>
                </p:nvGrpSpPr>
                <p:grpSpPr>
                  <a:xfrm>
                    <a:off x="2043075" y="2478468"/>
                    <a:ext cx="3782079" cy="516473"/>
                    <a:chOff x="1448289" y="4936465"/>
                    <a:chExt cx="4180449" cy="516473"/>
                  </a:xfrm>
                </p:grpSpPr>
                <p:sp>
                  <p:nvSpPr>
                    <p:cNvPr id="18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19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nvGrpSpPr>
                  <p:cNvPr id="186" name="Group 185"/>
                  <p:cNvGrpSpPr/>
                  <p:nvPr/>
                </p:nvGrpSpPr>
                <p:grpSpPr>
                  <a:xfrm flipH="1">
                    <a:off x="2043075" y="2478468"/>
                    <a:ext cx="3782079" cy="516473"/>
                    <a:chOff x="1448289" y="4936465"/>
                    <a:chExt cx="4180449" cy="516473"/>
                  </a:xfrm>
                </p:grpSpPr>
                <p:sp>
                  <p:nvSpPr>
                    <p:cNvPr id="18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sp>
                  <p:nvSpPr>
                    <p:cNvPr id="18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prstClr val="black"/>
                        </a:solidFill>
                        <a:effectLst>
                          <a:outerShdw blurRad="38100" dist="38100" dir="2700000" algn="tl">
                            <a:srgbClr val="000000">
                              <a:alpha val="43137"/>
                            </a:srgbClr>
                          </a:outerShdw>
                        </a:effectLst>
                      </a:endParaRPr>
                    </a:p>
                  </p:txBody>
                </p:sp>
              </p:grpSp>
            </p:grpSp>
            <p:sp>
              <p:nvSpPr>
                <p:cNvPr id="183" name="TextBox 182"/>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200" b="1" dirty="0">
                      <a:ln w="3175">
                        <a:solidFill>
                          <a:srgbClr val="FFFF00"/>
                        </a:solidFill>
                      </a:ln>
                      <a:solidFill>
                        <a:prstClr val="white"/>
                      </a:solidFill>
                      <a:effectLst>
                        <a:outerShdw blurRad="38100" dist="38100" dir="2700000" algn="tl">
                          <a:srgbClr val="000000">
                            <a:alpha val="43137"/>
                          </a:srgbClr>
                        </a:outerShdw>
                      </a:effectLst>
                    </a:rPr>
                    <a:t>Internet</a:t>
                  </a:r>
                </a:p>
              </p:txBody>
            </p:sp>
          </p:grpSp>
        </p:grpSp>
        <p:grpSp>
          <p:nvGrpSpPr>
            <p:cNvPr id="5" name="Group 4"/>
            <p:cNvGrpSpPr/>
            <p:nvPr/>
          </p:nvGrpSpPr>
          <p:grpSpPr>
            <a:xfrm>
              <a:off x="655922" y="4736867"/>
              <a:ext cx="2109309" cy="1663933"/>
              <a:chOff x="271129" y="4481689"/>
              <a:chExt cx="2624471" cy="2070320"/>
            </a:xfrm>
          </p:grpSpPr>
          <p:grpSp>
            <p:nvGrpSpPr>
              <p:cNvPr id="193" name="Group 192"/>
              <p:cNvGrpSpPr/>
              <p:nvPr/>
            </p:nvGrpSpPr>
            <p:grpSpPr>
              <a:xfrm>
                <a:off x="271129" y="4762249"/>
                <a:ext cx="1255574" cy="1579570"/>
                <a:chOff x="5188450" y="4886637"/>
                <a:chExt cx="772524" cy="1349337"/>
              </a:xfrm>
            </p:grpSpPr>
            <p:sp>
              <p:nvSpPr>
                <p:cNvPr id="194" name="Rectangle 193"/>
                <p:cNvSpPr/>
                <p:nvPr/>
              </p:nvSpPr>
              <p:spPr>
                <a:xfrm>
                  <a:off x="5188450" y="4886637"/>
                  <a:ext cx="771302" cy="134404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5" name="Rectangle 194"/>
                <p:cNvSpPr/>
                <p:nvPr/>
              </p:nvSpPr>
              <p:spPr>
                <a:xfrm>
                  <a:off x="5214938" y="5053008"/>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6" name="Rectangle 195"/>
                <p:cNvSpPr/>
                <p:nvPr/>
              </p:nvSpPr>
              <p:spPr>
                <a:xfrm>
                  <a:off x="5652668" y="5060006"/>
                  <a:ext cx="260474" cy="106009"/>
                </a:xfrm>
                <a:prstGeom prst="rect">
                  <a:avLst/>
                </a:prstGeom>
                <a:blipFill>
                  <a:blip r:embed="rId10"/>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97" name="Group 196"/>
                <p:cNvGrpSpPr/>
                <p:nvPr/>
              </p:nvGrpSpPr>
              <p:grpSpPr>
                <a:xfrm>
                  <a:off x="5656607" y="5047426"/>
                  <a:ext cx="263574" cy="204028"/>
                  <a:chOff x="2270777" y="2910320"/>
                  <a:chExt cx="862851" cy="860963"/>
                </a:xfrm>
                <a:effectLst>
                  <a:outerShdw blurRad="50800" dist="38100" dir="2700000" algn="tl" rotWithShape="0">
                    <a:prstClr val="black">
                      <a:alpha val="40000"/>
                    </a:prstClr>
                  </a:outerShdw>
                </a:effectLst>
              </p:grpSpPr>
              <p:sp>
                <p:nvSpPr>
                  <p:cNvPr id="344" name="Rectangle 34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45" name="Rectangle 34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46" name="Rectangle 34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98" name="Rectangle 197"/>
                <p:cNvSpPr/>
                <p:nvPr/>
              </p:nvSpPr>
              <p:spPr>
                <a:xfrm>
                  <a:off x="5303773" y="5047311"/>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9" name="Rectangle 198"/>
                <p:cNvSpPr/>
                <p:nvPr/>
              </p:nvSpPr>
              <p:spPr>
                <a:xfrm>
                  <a:off x="5391074"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0" name="Rectangle 199"/>
                <p:cNvSpPr/>
                <p:nvPr/>
              </p:nvSpPr>
              <p:spPr>
                <a:xfrm>
                  <a:off x="5217032"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1" name="Rectangle 200"/>
                <p:cNvSpPr/>
                <p:nvPr/>
              </p:nvSpPr>
              <p:spPr>
                <a:xfrm>
                  <a:off x="5188450" y="4891928"/>
                  <a:ext cx="772524" cy="1224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Multi-Dwelling</a:t>
                  </a:r>
                </a:p>
              </p:txBody>
            </p:sp>
            <p:sp>
              <p:nvSpPr>
                <p:cNvPr id="202" name="Rectangle 201"/>
                <p:cNvSpPr/>
                <p:nvPr/>
              </p:nvSpPr>
              <p:spPr>
                <a:xfrm>
                  <a:off x="5214938" y="5053007"/>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03" name="Group 202"/>
                <p:cNvGrpSpPr/>
                <p:nvPr/>
              </p:nvGrpSpPr>
              <p:grpSpPr>
                <a:xfrm>
                  <a:off x="5233338" y="6120924"/>
                  <a:ext cx="146772" cy="94938"/>
                  <a:chOff x="3117852" y="3657600"/>
                  <a:chExt cx="160014" cy="103503"/>
                </a:xfrm>
              </p:grpSpPr>
              <p:grpSp>
                <p:nvGrpSpPr>
                  <p:cNvPr id="338" name="Group 337"/>
                  <p:cNvGrpSpPr/>
                  <p:nvPr/>
                </p:nvGrpSpPr>
                <p:grpSpPr>
                  <a:xfrm>
                    <a:off x="3117852" y="3657600"/>
                    <a:ext cx="160014" cy="45719"/>
                    <a:chOff x="3117852" y="3657600"/>
                    <a:chExt cx="533400" cy="152402"/>
                  </a:xfrm>
                </p:grpSpPr>
                <p:sp>
                  <p:nvSpPr>
                    <p:cNvPr id="342" name="Rectangle 3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43" name="Rectangle 3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39" name="Group 338"/>
                  <p:cNvGrpSpPr/>
                  <p:nvPr/>
                </p:nvGrpSpPr>
                <p:grpSpPr>
                  <a:xfrm>
                    <a:off x="3117852" y="3715384"/>
                    <a:ext cx="160014" cy="45719"/>
                    <a:chOff x="3117852" y="3657600"/>
                    <a:chExt cx="533400" cy="152402"/>
                  </a:xfrm>
                </p:grpSpPr>
                <p:sp>
                  <p:nvSpPr>
                    <p:cNvPr id="340" name="Rectangle 3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41" name="Rectangle 3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204" name="Group 203"/>
                <p:cNvGrpSpPr/>
                <p:nvPr/>
              </p:nvGrpSpPr>
              <p:grpSpPr>
                <a:xfrm>
                  <a:off x="5218291" y="6010943"/>
                  <a:ext cx="703149" cy="209422"/>
                  <a:chOff x="1474354" y="3428122"/>
                  <a:chExt cx="764055" cy="730555"/>
                </a:xfrm>
              </p:grpSpPr>
              <p:grpSp>
                <p:nvGrpSpPr>
                  <p:cNvPr id="328" name="Group 327"/>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34" name="Rectangle 33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5" name="Rectangle 33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6" name="Rectangle 33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7" name="Rectangle 33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329" name="Group 328"/>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30" name="Rectangle 32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1" name="Rectangle 33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2" name="Rectangle 33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3" name="Rectangle 33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205" name="Rectangle 204"/>
                <p:cNvSpPr/>
                <p:nvPr/>
              </p:nvSpPr>
              <p:spPr>
                <a:xfrm>
                  <a:off x="5219551" y="6010943"/>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6" name="Rectangle 205"/>
                <p:cNvSpPr/>
                <p:nvPr/>
              </p:nvSpPr>
              <p:spPr>
                <a:xfrm>
                  <a:off x="5216197" y="6055572"/>
                  <a:ext cx="710471" cy="18040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7" name="Rectangle 206"/>
                <p:cNvSpPr/>
                <p:nvPr/>
              </p:nvSpPr>
              <p:spPr>
                <a:xfrm>
                  <a:off x="5482451" y="6053607"/>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8" name="Rectangle 207"/>
                <p:cNvSpPr/>
                <p:nvPr/>
              </p:nvSpPr>
              <p:spPr>
                <a:xfrm>
                  <a:off x="5301883"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9" name="Rectangle 208"/>
                <p:cNvSpPr/>
                <p:nvPr/>
              </p:nvSpPr>
              <p:spPr>
                <a:xfrm>
                  <a:off x="5388371"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0" name="Rectangle 209"/>
                <p:cNvSpPr/>
                <p:nvPr/>
              </p:nvSpPr>
              <p:spPr>
                <a:xfrm>
                  <a:off x="5833298"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1" name="Rectangle 210"/>
                <p:cNvSpPr/>
                <p:nvPr/>
              </p:nvSpPr>
              <p:spPr>
                <a:xfrm>
                  <a:off x="5659126"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2" name="Rectangle 211"/>
                <p:cNvSpPr/>
                <p:nvPr/>
              </p:nvSpPr>
              <p:spPr>
                <a:xfrm>
                  <a:off x="5745614"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13" name="Group 212"/>
                <p:cNvGrpSpPr/>
                <p:nvPr/>
              </p:nvGrpSpPr>
              <p:grpSpPr>
                <a:xfrm>
                  <a:off x="5214938" y="5159017"/>
                  <a:ext cx="267513" cy="47118"/>
                  <a:chOff x="5214938" y="5159017"/>
                  <a:chExt cx="705243" cy="50464"/>
                </a:xfrm>
              </p:grpSpPr>
              <p:sp>
                <p:nvSpPr>
                  <p:cNvPr id="324" name="Rectangle 32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325" name="Straight Connector 324"/>
                  <p:cNvCxnSpPr>
                    <a:stCxn id="32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6" name="Rectangle 32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27" name="Rectangle 32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14" name="Group 213"/>
                <p:cNvGrpSpPr/>
                <p:nvPr/>
              </p:nvGrpSpPr>
              <p:grpSpPr>
                <a:xfrm>
                  <a:off x="5652668" y="5162516"/>
                  <a:ext cx="267513" cy="47118"/>
                  <a:chOff x="5214938" y="5159017"/>
                  <a:chExt cx="705243" cy="50464"/>
                </a:xfrm>
              </p:grpSpPr>
              <p:sp>
                <p:nvSpPr>
                  <p:cNvPr id="320" name="Rectangle 31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321" name="Straight Connector 320"/>
                  <p:cNvCxnSpPr>
                    <a:stCxn id="32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23" name="Rectangle 32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15" name="Rectangle 214"/>
                <p:cNvSpPr/>
                <p:nvPr/>
              </p:nvSpPr>
              <p:spPr>
                <a:xfrm>
                  <a:off x="5217332" y="5250726"/>
                  <a:ext cx="260474" cy="106009"/>
                </a:xfrm>
                <a:prstGeom prst="rect">
                  <a:avLst/>
                </a:prstGeom>
                <a:blipFill>
                  <a:blip r:embed="rId11"/>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6" name="Rectangle 215"/>
                <p:cNvSpPr/>
                <p:nvPr/>
              </p:nvSpPr>
              <p:spPr>
                <a:xfrm>
                  <a:off x="5655062" y="5257724"/>
                  <a:ext cx="260474" cy="106009"/>
                </a:xfrm>
                <a:prstGeom prst="rect">
                  <a:avLst/>
                </a:prstGeom>
                <a:blipFill>
                  <a:blip r:embed="rId12"/>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17" name="Group 216"/>
                <p:cNvGrpSpPr/>
                <p:nvPr/>
              </p:nvGrpSpPr>
              <p:grpSpPr>
                <a:xfrm>
                  <a:off x="5659001" y="5245144"/>
                  <a:ext cx="263574" cy="162208"/>
                  <a:chOff x="2270777" y="2910320"/>
                  <a:chExt cx="862851" cy="860963"/>
                </a:xfrm>
                <a:effectLst>
                  <a:outerShdw blurRad="50800" dist="38100" dir="2700000" algn="tl" rotWithShape="0">
                    <a:prstClr val="black">
                      <a:alpha val="40000"/>
                    </a:prstClr>
                  </a:outerShdw>
                </a:effectLst>
              </p:grpSpPr>
              <p:sp>
                <p:nvSpPr>
                  <p:cNvPr id="317" name="Rectangle 31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8" name="Rectangle 31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9" name="Rectangle 31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18" name="Rectangle 217"/>
                <p:cNvSpPr/>
                <p:nvPr/>
              </p:nvSpPr>
              <p:spPr>
                <a:xfrm>
                  <a:off x="5306167" y="524502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9" name="Rectangle 218"/>
                <p:cNvSpPr/>
                <p:nvPr/>
              </p:nvSpPr>
              <p:spPr>
                <a:xfrm>
                  <a:off x="5393468"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0" name="Rectangle 219"/>
                <p:cNvSpPr/>
                <p:nvPr/>
              </p:nvSpPr>
              <p:spPr>
                <a:xfrm>
                  <a:off x="5219426"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1" name="Rectangle 220"/>
                <p:cNvSpPr/>
                <p:nvPr/>
              </p:nvSpPr>
              <p:spPr>
                <a:xfrm>
                  <a:off x="5219747" y="5403853"/>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2" name="Rectangle 221"/>
                <p:cNvSpPr/>
                <p:nvPr/>
              </p:nvSpPr>
              <p:spPr>
                <a:xfrm>
                  <a:off x="5217332" y="525072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3" name="Rectangle 222"/>
                <p:cNvSpPr/>
                <p:nvPr/>
              </p:nvSpPr>
              <p:spPr>
                <a:xfrm>
                  <a:off x="5304277"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4" name="Rectangle 223"/>
                <p:cNvSpPr/>
                <p:nvPr/>
              </p:nvSpPr>
              <p:spPr>
                <a:xfrm>
                  <a:off x="5390765"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5" name="Rectangle 224"/>
                <p:cNvSpPr/>
                <p:nvPr/>
              </p:nvSpPr>
              <p:spPr>
                <a:xfrm>
                  <a:off x="5835692"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6" name="Rectangle 225"/>
                <p:cNvSpPr/>
                <p:nvPr/>
              </p:nvSpPr>
              <p:spPr>
                <a:xfrm>
                  <a:off x="5661520"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7" name="Rectangle 226"/>
                <p:cNvSpPr/>
                <p:nvPr/>
              </p:nvSpPr>
              <p:spPr>
                <a:xfrm>
                  <a:off x="5748008"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28" name="Group 227"/>
                <p:cNvGrpSpPr/>
                <p:nvPr/>
              </p:nvGrpSpPr>
              <p:grpSpPr>
                <a:xfrm>
                  <a:off x="5217332" y="5356735"/>
                  <a:ext cx="267513" cy="47118"/>
                  <a:chOff x="5214938" y="5159017"/>
                  <a:chExt cx="705243" cy="50464"/>
                </a:xfrm>
              </p:grpSpPr>
              <p:sp>
                <p:nvSpPr>
                  <p:cNvPr id="313" name="Rectangle 312"/>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314" name="Straight Connector 313"/>
                  <p:cNvCxnSpPr>
                    <a:stCxn id="313"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5" name="Rectangle 314"/>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6" name="Rectangle 315"/>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29" name="Group 228"/>
                <p:cNvGrpSpPr/>
                <p:nvPr/>
              </p:nvGrpSpPr>
              <p:grpSpPr>
                <a:xfrm>
                  <a:off x="5655062" y="5360234"/>
                  <a:ext cx="267513" cy="47118"/>
                  <a:chOff x="5214938" y="5159017"/>
                  <a:chExt cx="705243" cy="50464"/>
                </a:xfrm>
              </p:grpSpPr>
              <p:sp>
                <p:nvSpPr>
                  <p:cNvPr id="309" name="Rectangle 308"/>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310" name="Straight Connector 309"/>
                  <p:cNvCxnSpPr>
                    <a:stCxn id="309"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1" name="Rectangle 310"/>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2" name="Rectangle 311"/>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30" name="Rectangle 229"/>
                <p:cNvSpPr/>
                <p:nvPr/>
              </p:nvSpPr>
              <p:spPr>
                <a:xfrm>
                  <a:off x="5217364" y="5205734"/>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1" name="Rectangle 230"/>
                <p:cNvSpPr/>
                <p:nvPr/>
              </p:nvSpPr>
              <p:spPr>
                <a:xfrm>
                  <a:off x="5219583" y="5448221"/>
                  <a:ext cx="260474" cy="106009"/>
                </a:xfrm>
                <a:prstGeom prst="rect">
                  <a:avLst/>
                </a:prstGeom>
                <a:blipFill>
                  <a:blip r:embed="rId13"/>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2" name="Rectangle 231"/>
                <p:cNvSpPr/>
                <p:nvPr/>
              </p:nvSpPr>
              <p:spPr>
                <a:xfrm>
                  <a:off x="5657313" y="5455219"/>
                  <a:ext cx="260474" cy="106009"/>
                </a:xfrm>
                <a:prstGeom prst="rect">
                  <a:avLst/>
                </a:prstGeom>
                <a:blipFill>
                  <a:blip r:embed="rId14"/>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33" name="Group 232"/>
                <p:cNvGrpSpPr/>
                <p:nvPr/>
              </p:nvGrpSpPr>
              <p:grpSpPr>
                <a:xfrm>
                  <a:off x="5661252" y="5442639"/>
                  <a:ext cx="263574" cy="204028"/>
                  <a:chOff x="2270777" y="2910320"/>
                  <a:chExt cx="862851" cy="860963"/>
                </a:xfrm>
                <a:effectLst>
                  <a:outerShdw blurRad="50800" dist="38100" dir="2700000" algn="tl" rotWithShape="0">
                    <a:prstClr val="black">
                      <a:alpha val="40000"/>
                    </a:prstClr>
                  </a:outerShdw>
                </a:effectLst>
              </p:grpSpPr>
              <p:sp>
                <p:nvSpPr>
                  <p:cNvPr id="306" name="Rectangle 30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7" name="Rectangle 30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8" name="Rectangle 30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34" name="Rectangle 233"/>
                <p:cNvSpPr/>
                <p:nvPr/>
              </p:nvSpPr>
              <p:spPr>
                <a:xfrm>
                  <a:off x="5308418" y="5442524"/>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5" name="Rectangle 234"/>
                <p:cNvSpPr/>
                <p:nvPr/>
              </p:nvSpPr>
              <p:spPr>
                <a:xfrm>
                  <a:off x="5395719"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6" name="Rectangle 235"/>
                <p:cNvSpPr/>
                <p:nvPr/>
              </p:nvSpPr>
              <p:spPr>
                <a:xfrm>
                  <a:off x="5221677"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7" name="Rectangle 236"/>
                <p:cNvSpPr/>
                <p:nvPr/>
              </p:nvSpPr>
              <p:spPr>
                <a:xfrm>
                  <a:off x="5219583" y="5448220"/>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8" name="Rectangle 237"/>
                <p:cNvSpPr/>
                <p:nvPr/>
              </p:nvSpPr>
              <p:spPr>
                <a:xfrm>
                  <a:off x="5306528"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9" name="Rectangle 238"/>
                <p:cNvSpPr/>
                <p:nvPr/>
              </p:nvSpPr>
              <p:spPr>
                <a:xfrm>
                  <a:off x="5393016"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0" name="Rectangle 239"/>
                <p:cNvSpPr/>
                <p:nvPr/>
              </p:nvSpPr>
              <p:spPr>
                <a:xfrm>
                  <a:off x="5837943"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1" name="Rectangle 240"/>
                <p:cNvSpPr/>
                <p:nvPr/>
              </p:nvSpPr>
              <p:spPr>
                <a:xfrm>
                  <a:off x="5663771"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2" name="Rectangle 241"/>
                <p:cNvSpPr/>
                <p:nvPr/>
              </p:nvSpPr>
              <p:spPr>
                <a:xfrm>
                  <a:off x="5750259"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43" name="Group 242"/>
                <p:cNvGrpSpPr/>
                <p:nvPr/>
              </p:nvGrpSpPr>
              <p:grpSpPr>
                <a:xfrm>
                  <a:off x="5219583" y="5554230"/>
                  <a:ext cx="267513" cy="47118"/>
                  <a:chOff x="5214938" y="5159017"/>
                  <a:chExt cx="705243" cy="50464"/>
                </a:xfrm>
              </p:grpSpPr>
              <p:sp>
                <p:nvSpPr>
                  <p:cNvPr id="302" name="Rectangle 301"/>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303" name="Straight Connector 302"/>
                  <p:cNvCxnSpPr>
                    <a:stCxn id="302"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4" name="Rectangle 303"/>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5" name="Rectangle 304"/>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44" name="Group 243"/>
                <p:cNvGrpSpPr/>
                <p:nvPr/>
              </p:nvGrpSpPr>
              <p:grpSpPr>
                <a:xfrm>
                  <a:off x="5657313" y="5557729"/>
                  <a:ext cx="267513" cy="47118"/>
                  <a:chOff x="5214938" y="5159017"/>
                  <a:chExt cx="705243" cy="50464"/>
                </a:xfrm>
              </p:grpSpPr>
              <p:sp>
                <p:nvSpPr>
                  <p:cNvPr id="298" name="Rectangle 29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99" name="Straight Connector 298"/>
                  <p:cNvCxnSpPr>
                    <a:stCxn id="29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0" name="Rectangle 29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1" name="Rectangle 30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45" name="Rectangle 244"/>
                <p:cNvSpPr/>
                <p:nvPr/>
              </p:nvSpPr>
              <p:spPr>
                <a:xfrm>
                  <a:off x="5221977" y="5645939"/>
                  <a:ext cx="260474" cy="106009"/>
                </a:xfrm>
                <a:prstGeom prst="rect">
                  <a:avLst/>
                </a:prstGeom>
                <a:blipFill>
                  <a:blip r:embed="rId11"/>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6" name="Rectangle 245"/>
                <p:cNvSpPr/>
                <p:nvPr/>
              </p:nvSpPr>
              <p:spPr>
                <a:xfrm>
                  <a:off x="5659707" y="5652937"/>
                  <a:ext cx="260474" cy="106009"/>
                </a:xfrm>
                <a:prstGeom prst="rect">
                  <a:avLst/>
                </a:prstGeom>
                <a:blipFill>
                  <a:blip r:embed="rId12"/>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47" name="Group 246"/>
                <p:cNvGrpSpPr/>
                <p:nvPr/>
              </p:nvGrpSpPr>
              <p:grpSpPr>
                <a:xfrm>
                  <a:off x="5663646" y="5640357"/>
                  <a:ext cx="263574" cy="162208"/>
                  <a:chOff x="2270777" y="2910320"/>
                  <a:chExt cx="862851" cy="860963"/>
                </a:xfrm>
                <a:effectLst>
                  <a:outerShdw blurRad="50800" dist="38100" dir="2700000" algn="tl" rotWithShape="0">
                    <a:prstClr val="black">
                      <a:alpha val="40000"/>
                    </a:prstClr>
                  </a:outerShdw>
                </a:effectLst>
              </p:grpSpPr>
              <p:sp>
                <p:nvSpPr>
                  <p:cNvPr id="295" name="Rectangle 29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96" name="Rectangle 29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97" name="Rectangle 29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48" name="Rectangle 247"/>
                <p:cNvSpPr/>
                <p:nvPr/>
              </p:nvSpPr>
              <p:spPr>
                <a:xfrm>
                  <a:off x="5310812" y="5640242"/>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49" name="Rectangle 248"/>
                <p:cNvSpPr/>
                <p:nvPr/>
              </p:nvSpPr>
              <p:spPr>
                <a:xfrm>
                  <a:off x="5398113"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0" name="Rectangle 249"/>
                <p:cNvSpPr/>
                <p:nvPr/>
              </p:nvSpPr>
              <p:spPr>
                <a:xfrm>
                  <a:off x="5224071"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1" name="Rectangle 250"/>
                <p:cNvSpPr/>
                <p:nvPr/>
              </p:nvSpPr>
              <p:spPr>
                <a:xfrm>
                  <a:off x="5224392" y="5799066"/>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2" name="Rectangle 251"/>
                <p:cNvSpPr/>
                <p:nvPr/>
              </p:nvSpPr>
              <p:spPr>
                <a:xfrm>
                  <a:off x="5221977" y="5645938"/>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3" name="Rectangle 252"/>
                <p:cNvSpPr/>
                <p:nvPr/>
              </p:nvSpPr>
              <p:spPr>
                <a:xfrm>
                  <a:off x="5308922"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4" name="Rectangle 253"/>
                <p:cNvSpPr/>
                <p:nvPr/>
              </p:nvSpPr>
              <p:spPr>
                <a:xfrm>
                  <a:off x="5395410"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5" name="Rectangle 254"/>
                <p:cNvSpPr/>
                <p:nvPr/>
              </p:nvSpPr>
              <p:spPr>
                <a:xfrm>
                  <a:off x="5840337"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6" name="Rectangle 255"/>
                <p:cNvSpPr/>
                <p:nvPr/>
              </p:nvSpPr>
              <p:spPr>
                <a:xfrm>
                  <a:off x="5666165"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57" name="Rectangle 256"/>
                <p:cNvSpPr/>
                <p:nvPr/>
              </p:nvSpPr>
              <p:spPr>
                <a:xfrm>
                  <a:off x="5752653"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58" name="Group 257"/>
                <p:cNvGrpSpPr/>
                <p:nvPr/>
              </p:nvGrpSpPr>
              <p:grpSpPr>
                <a:xfrm>
                  <a:off x="5221977" y="5751948"/>
                  <a:ext cx="267513" cy="47118"/>
                  <a:chOff x="5214938" y="5159017"/>
                  <a:chExt cx="705243" cy="50464"/>
                </a:xfrm>
              </p:grpSpPr>
              <p:sp>
                <p:nvSpPr>
                  <p:cNvPr id="291" name="Rectangle 29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92" name="Straight Connector 291"/>
                  <p:cNvCxnSpPr>
                    <a:stCxn id="29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94" name="Rectangle 29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59" name="Group 258"/>
                <p:cNvGrpSpPr/>
                <p:nvPr/>
              </p:nvGrpSpPr>
              <p:grpSpPr>
                <a:xfrm>
                  <a:off x="5659707" y="5755447"/>
                  <a:ext cx="267513" cy="47118"/>
                  <a:chOff x="5214938" y="5159017"/>
                  <a:chExt cx="705243" cy="50464"/>
                </a:xfrm>
              </p:grpSpPr>
              <p:sp>
                <p:nvSpPr>
                  <p:cNvPr id="287" name="Rectangle 286"/>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88" name="Straight Connector 287"/>
                  <p:cNvCxnSpPr>
                    <a:stCxn id="287"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90" name="Rectangle 289"/>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60" name="Rectangle 259"/>
                <p:cNvSpPr/>
                <p:nvPr/>
              </p:nvSpPr>
              <p:spPr>
                <a:xfrm>
                  <a:off x="5222009" y="5600947"/>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1" name="Rectangle 260"/>
                <p:cNvSpPr/>
                <p:nvPr/>
              </p:nvSpPr>
              <p:spPr>
                <a:xfrm>
                  <a:off x="5217332" y="5851096"/>
                  <a:ext cx="260474" cy="106009"/>
                </a:xfrm>
                <a:prstGeom prst="rect">
                  <a:avLst/>
                </a:prstGeom>
                <a:blipFill>
                  <a:blip r:embed="rId11"/>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2" name="Rectangle 261"/>
                <p:cNvSpPr/>
                <p:nvPr/>
              </p:nvSpPr>
              <p:spPr>
                <a:xfrm>
                  <a:off x="5655062" y="5858094"/>
                  <a:ext cx="260474" cy="106009"/>
                </a:xfrm>
                <a:prstGeom prst="rect">
                  <a:avLst/>
                </a:prstGeom>
                <a:blipFill>
                  <a:blip r:embed="rId15"/>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63" name="Group 262"/>
                <p:cNvGrpSpPr/>
                <p:nvPr/>
              </p:nvGrpSpPr>
              <p:grpSpPr>
                <a:xfrm>
                  <a:off x="5659001" y="5845514"/>
                  <a:ext cx="263574" cy="162208"/>
                  <a:chOff x="2270777" y="2910320"/>
                  <a:chExt cx="862851" cy="860963"/>
                </a:xfrm>
                <a:effectLst>
                  <a:outerShdw blurRad="50800" dist="38100" dir="2700000" algn="tl" rotWithShape="0">
                    <a:prstClr val="black">
                      <a:alpha val="40000"/>
                    </a:prstClr>
                  </a:outerShdw>
                </a:effectLst>
              </p:grpSpPr>
              <p:sp>
                <p:nvSpPr>
                  <p:cNvPr id="284" name="Rectangle 28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85" name="Rectangle 28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86" name="Rectangle 28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64" name="Rectangle 263"/>
                <p:cNvSpPr/>
                <p:nvPr/>
              </p:nvSpPr>
              <p:spPr>
                <a:xfrm>
                  <a:off x="5306167" y="584539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5" name="Rectangle 264"/>
                <p:cNvSpPr/>
                <p:nvPr/>
              </p:nvSpPr>
              <p:spPr>
                <a:xfrm>
                  <a:off x="5393468"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6" name="Rectangle 265"/>
                <p:cNvSpPr/>
                <p:nvPr/>
              </p:nvSpPr>
              <p:spPr>
                <a:xfrm>
                  <a:off x="5219426"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7" name="Rectangle 266"/>
                <p:cNvSpPr/>
                <p:nvPr/>
              </p:nvSpPr>
              <p:spPr>
                <a:xfrm>
                  <a:off x="5217332" y="585109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8" name="Rectangle 267"/>
                <p:cNvSpPr/>
                <p:nvPr/>
              </p:nvSpPr>
              <p:spPr>
                <a:xfrm>
                  <a:off x="5304277"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69" name="Rectangle 268"/>
                <p:cNvSpPr/>
                <p:nvPr/>
              </p:nvSpPr>
              <p:spPr>
                <a:xfrm>
                  <a:off x="5390765"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70" name="Rectangle 269"/>
                <p:cNvSpPr/>
                <p:nvPr/>
              </p:nvSpPr>
              <p:spPr>
                <a:xfrm>
                  <a:off x="5835692"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71" name="Rectangle 270"/>
                <p:cNvSpPr/>
                <p:nvPr/>
              </p:nvSpPr>
              <p:spPr>
                <a:xfrm>
                  <a:off x="5661520"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72" name="Rectangle 271"/>
                <p:cNvSpPr/>
                <p:nvPr/>
              </p:nvSpPr>
              <p:spPr>
                <a:xfrm>
                  <a:off x="5748008"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73" name="Group 272"/>
                <p:cNvGrpSpPr/>
                <p:nvPr/>
              </p:nvGrpSpPr>
              <p:grpSpPr>
                <a:xfrm>
                  <a:off x="5217332" y="5957105"/>
                  <a:ext cx="267513" cy="47118"/>
                  <a:chOff x="5214938" y="5159017"/>
                  <a:chExt cx="705243" cy="50464"/>
                </a:xfrm>
              </p:grpSpPr>
              <p:sp>
                <p:nvSpPr>
                  <p:cNvPr id="280" name="Rectangle 27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81" name="Straight Connector 280"/>
                  <p:cNvCxnSpPr>
                    <a:stCxn id="28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83" name="Rectangle 28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74" name="Group 273"/>
                <p:cNvGrpSpPr/>
                <p:nvPr/>
              </p:nvGrpSpPr>
              <p:grpSpPr>
                <a:xfrm>
                  <a:off x="5655062" y="5960604"/>
                  <a:ext cx="267513" cy="47118"/>
                  <a:chOff x="5214938" y="5159017"/>
                  <a:chExt cx="705243" cy="50464"/>
                </a:xfrm>
              </p:grpSpPr>
              <p:sp>
                <p:nvSpPr>
                  <p:cNvPr id="276" name="Rectangle 275"/>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277" name="Straight Connector 276"/>
                  <p:cNvCxnSpPr>
                    <a:stCxn id="276"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8" name="Rectangle 277"/>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79" name="Rectangle 278"/>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75" name="Rectangle 274"/>
                <p:cNvSpPr/>
                <p:nvPr/>
              </p:nvSpPr>
              <p:spPr>
                <a:xfrm>
                  <a:off x="5217364" y="5015979"/>
                  <a:ext cx="704076" cy="99502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347" name="Group 346"/>
              <p:cNvGrpSpPr/>
              <p:nvPr/>
            </p:nvGrpSpPr>
            <p:grpSpPr>
              <a:xfrm>
                <a:off x="717915" y="5815550"/>
                <a:ext cx="1343311" cy="647339"/>
                <a:chOff x="4058393" y="5824159"/>
                <a:chExt cx="821410" cy="395836"/>
              </a:xfrm>
            </p:grpSpPr>
            <p:sp>
              <p:nvSpPr>
                <p:cNvPr id="348" name="Rectangle 347"/>
                <p:cNvSpPr/>
                <p:nvPr/>
              </p:nvSpPr>
              <p:spPr>
                <a:xfrm>
                  <a:off x="4088166" y="6174276"/>
                  <a:ext cx="748937" cy="45719"/>
                </a:xfrm>
                <a:prstGeom prst="rect">
                  <a:avLst/>
                </a:prstGeom>
                <a:solidFill>
                  <a:srgbClr val="87460A"/>
                </a:solid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49" name="Rectangle 348"/>
                <p:cNvSpPr/>
                <p:nvPr/>
              </p:nvSpPr>
              <p:spPr>
                <a:xfrm>
                  <a:off x="4088137"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0" name="Trapezoid 349"/>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1" name="Rectangle 350"/>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2" name="Rectangle 351"/>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3" name="Rectangle 352"/>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354" name="Picture 2" descr="http://tse2.mm.bing.net/th?id=OIP.M7430890571028c155c8edae50db7a1acH0&amp;pid=15.1&amp;P=0&amp;w=245&amp;h=164"/>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355" name="Group 354"/>
                <p:cNvGrpSpPr/>
                <p:nvPr/>
              </p:nvGrpSpPr>
              <p:grpSpPr>
                <a:xfrm>
                  <a:off x="4636232" y="6027311"/>
                  <a:ext cx="157160" cy="127207"/>
                  <a:chOff x="4691064" y="6400800"/>
                  <a:chExt cx="186176" cy="228714"/>
                </a:xfrm>
                <a:noFill/>
              </p:grpSpPr>
              <p:sp>
                <p:nvSpPr>
                  <p:cNvPr id="376" name="Rectangle 375"/>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7" name="Rectangle 376"/>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8" name="Rectangle 377"/>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9" name="Rectangle 378"/>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0" name="Rectangle 379"/>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1" name="Rectangle 380"/>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2" name="Rectangle 381"/>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3" name="Rectangle 382"/>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4" name="Rectangle 383"/>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5" name="Rectangle 384"/>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6" name="Rectangle 385"/>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7" name="Rectangle 386"/>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pic>
              <p:nvPicPr>
                <p:cNvPr id="356" name="Picture 3"/>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57" name="Group 356"/>
                <p:cNvGrpSpPr/>
                <p:nvPr/>
              </p:nvGrpSpPr>
              <p:grpSpPr>
                <a:xfrm>
                  <a:off x="4258025" y="6022016"/>
                  <a:ext cx="163662" cy="127207"/>
                  <a:chOff x="4691064" y="6400800"/>
                  <a:chExt cx="186176" cy="228714"/>
                </a:xfrm>
                <a:noFill/>
              </p:grpSpPr>
              <p:sp>
                <p:nvSpPr>
                  <p:cNvPr id="364" name="Rectangle 363"/>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5" name="Rectangle 364"/>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6" name="Rectangle 365"/>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7" name="Rectangle 366"/>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8" name="Rectangle 367"/>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9" name="Rectangle 368"/>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0" name="Rectangle 369"/>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1" name="Rectangle 370"/>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2" name="Rectangle 371"/>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3" name="Rectangle 372"/>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4" name="Rectangle 373"/>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5" name="Rectangle 374"/>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358" name="Rectangle 357"/>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59" name="Group 358"/>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361" name="Arc 360"/>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362" name="Arc 361"/>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363" name="Arc 362"/>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cxnSp>
              <p:nvCxnSpPr>
                <p:cNvPr id="360" name="Straight Connector 359"/>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grpSp>
            <p:nvGrpSpPr>
              <p:cNvPr id="389" name="Group 388"/>
              <p:cNvGrpSpPr/>
              <p:nvPr/>
            </p:nvGrpSpPr>
            <p:grpSpPr>
              <a:xfrm>
                <a:off x="1703681" y="4481689"/>
                <a:ext cx="1191919" cy="2070320"/>
                <a:chOff x="6019800" y="4882994"/>
                <a:chExt cx="714305" cy="1422619"/>
              </a:xfrm>
              <a:effectLst/>
            </p:grpSpPr>
            <p:sp>
              <p:nvSpPr>
                <p:cNvPr id="390" name="Rectangle 389"/>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1" name="Rectangle 390"/>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92" name="Group 391"/>
                <p:cNvGrpSpPr/>
                <p:nvPr/>
              </p:nvGrpSpPr>
              <p:grpSpPr>
                <a:xfrm>
                  <a:off x="6021894" y="5038376"/>
                  <a:ext cx="703149" cy="392227"/>
                  <a:chOff x="1474354" y="3428122"/>
                  <a:chExt cx="764055" cy="730555"/>
                </a:xfrm>
              </p:grpSpPr>
              <p:grpSp>
                <p:nvGrpSpPr>
                  <p:cNvPr id="441" name="Group 440"/>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47" name="Rectangle 44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8" name="Rectangle 44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9" name="Rectangle 44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0" name="Rectangle 44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42" name="Group 441"/>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43" name="Rectangle 44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4" name="Rectangle 44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5" name="Rectangle 44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6" name="Rectangle 44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393" name="Rectangle 392"/>
                <p:cNvSpPr/>
                <p:nvPr/>
              </p:nvSpPr>
              <p:spPr>
                <a:xfrm>
                  <a:off x="6023309" y="4882994"/>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Professional Building </a:t>
                  </a:r>
                </a:p>
              </p:txBody>
            </p:sp>
            <p:sp>
              <p:nvSpPr>
                <p:cNvPr id="394" name="Rectangle 393"/>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5" name="Rectangle 394"/>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6" name="Rectangle 395"/>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97" name="Group 396"/>
                <p:cNvGrpSpPr/>
                <p:nvPr/>
              </p:nvGrpSpPr>
              <p:grpSpPr>
                <a:xfrm>
                  <a:off x="6038349" y="5761921"/>
                  <a:ext cx="146772" cy="94938"/>
                  <a:chOff x="3117852" y="3657600"/>
                  <a:chExt cx="160014" cy="103503"/>
                </a:xfrm>
              </p:grpSpPr>
              <p:grpSp>
                <p:nvGrpSpPr>
                  <p:cNvPr id="435" name="Group 434"/>
                  <p:cNvGrpSpPr/>
                  <p:nvPr/>
                </p:nvGrpSpPr>
                <p:grpSpPr>
                  <a:xfrm>
                    <a:off x="3117852" y="3657600"/>
                    <a:ext cx="160014" cy="45719"/>
                    <a:chOff x="3117852" y="3657600"/>
                    <a:chExt cx="533400" cy="152402"/>
                  </a:xfrm>
                </p:grpSpPr>
                <p:sp>
                  <p:nvSpPr>
                    <p:cNvPr id="439" name="Rectangle 4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40" name="Rectangle 4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436" name="Group 435"/>
                  <p:cNvGrpSpPr/>
                  <p:nvPr/>
                </p:nvGrpSpPr>
                <p:grpSpPr>
                  <a:xfrm>
                    <a:off x="3117852" y="3715384"/>
                    <a:ext cx="160014" cy="45719"/>
                    <a:chOff x="3117852" y="3657600"/>
                    <a:chExt cx="533400" cy="152402"/>
                  </a:xfrm>
                </p:grpSpPr>
                <p:sp>
                  <p:nvSpPr>
                    <p:cNvPr id="437" name="Rectangle 43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38" name="Rectangle 43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sp>
              <p:nvSpPr>
                <p:cNvPr id="398" name="Rectangle 397"/>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99" name="Group 398"/>
                <p:cNvGrpSpPr/>
                <p:nvPr/>
              </p:nvGrpSpPr>
              <p:grpSpPr>
                <a:xfrm>
                  <a:off x="6023302" y="5470450"/>
                  <a:ext cx="703149" cy="390912"/>
                  <a:chOff x="1474354" y="3428122"/>
                  <a:chExt cx="764055" cy="730555"/>
                </a:xfrm>
              </p:grpSpPr>
              <p:grpSp>
                <p:nvGrpSpPr>
                  <p:cNvPr id="425" name="Group 424"/>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31" name="Rectangle 43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2" name="Rectangle 43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3" name="Rectangle 43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4" name="Rectangle 43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26" name="Group 425"/>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27" name="Rectangle 42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8" name="Rectangle 42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9" name="Rectangle 42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0" name="Rectangle 42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400" name="Rectangle 399"/>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1" name="Rectangle 400"/>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2" name="Rectangle 401"/>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03" name="Group 402"/>
                <p:cNvGrpSpPr/>
                <p:nvPr/>
              </p:nvGrpSpPr>
              <p:grpSpPr>
                <a:xfrm>
                  <a:off x="6038200" y="6190563"/>
                  <a:ext cx="146772" cy="94938"/>
                  <a:chOff x="3117852" y="3657600"/>
                  <a:chExt cx="160014" cy="103503"/>
                </a:xfrm>
              </p:grpSpPr>
              <p:grpSp>
                <p:nvGrpSpPr>
                  <p:cNvPr id="419" name="Group 418"/>
                  <p:cNvGrpSpPr/>
                  <p:nvPr/>
                </p:nvGrpSpPr>
                <p:grpSpPr>
                  <a:xfrm>
                    <a:off x="3117852" y="3657600"/>
                    <a:ext cx="160014" cy="45719"/>
                    <a:chOff x="3117852" y="3657600"/>
                    <a:chExt cx="533400" cy="152402"/>
                  </a:xfrm>
                </p:grpSpPr>
                <p:sp>
                  <p:nvSpPr>
                    <p:cNvPr id="423" name="Rectangle 42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24" name="Rectangle 42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420" name="Group 419"/>
                  <p:cNvGrpSpPr/>
                  <p:nvPr/>
                </p:nvGrpSpPr>
                <p:grpSpPr>
                  <a:xfrm>
                    <a:off x="3117852" y="3715384"/>
                    <a:ext cx="160014" cy="45719"/>
                    <a:chOff x="3117852" y="3657600"/>
                    <a:chExt cx="533400" cy="152402"/>
                  </a:xfrm>
                </p:grpSpPr>
                <p:sp>
                  <p:nvSpPr>
                    <p:cNvPr id="421" name="Rectangle 4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22" name="Rectangle 4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404" name="Group 403"/>
                <p:cNvGrpSpPr/>
                <p:nvPr/>
              </p:nvGrpSpPr>
              <p:grpSpPr>
                <a:xfrm>
                  <a:off x="6023153" y="5899092"/>
                  <a:ext cx="703149" cy="390912"/>
                  <a:chOff x="1474354" y="3428122"/>
                  <a:chExt cx="764055" cy="730555"/>
                </a:xfrm>
              </p:grpSpPr>
              <p:grpSp>
                <p:nvGrpSpPr>
                  <p:cNvPr id="409" name="Group 408"/>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15" name="Rectangle 41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6" name="Rectangle 41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7" name="Rectangle 41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8" name="Rectangle 41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10" name="Group 409"/>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11" name="Rectangle 41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2" name="Rectangle 41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3" name="Rectangle 41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4" name="Rectangle 41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405" name="Rectangle 404"/>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6" name="Rectangle 405"/>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7" name="Rectangle 406"/>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8" name="Rectangle 407"/>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spTree>
    <p:extLst>
      <p:ext uri="{BB962C8B-B14F-4D97-AF65-F5344CB8AC3E}">
        <p14:creationId xmlns:p14="http://schemas.microsoft.com/office/powerpoint/2010/main" val="2012218862"/>
      </p:ext>
    </p:extLst>
  </p:cSld>
  <p:clrMapOvr>
    <a:masterClrMapping/>
  </p:clrMapOvr>
  <mc:AlternateContent xmlns:mc="http://schemas.openxmlformats.org/markup-compatibility/2006" xmlns:p14="http://schemas.microsoft.com/office/powerpoint/2010/main">
    <mc:Choice Requires="p14">
      <p:transition spd="med" p14:dur="700" advTm="2804">
        <p:fade/>
      </p:transition>
    </mc:Choice>
    <mc:Fallback xmlns="">
      <p:transition spd="med" advTm="2804">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66861" y="228600"/>
            <a:ext cx="8977139" cy="697244"/>
          </a:xfrm>
        </p:spPr>
        <p:txBody>
          <a:bodyPr/>
          <a:lstStyle/>
          <a:p>
            <a:pPr marL="60325" lvl="1" indent="0"/>
            <a:r>
              <a:rPr lang="en-US" sz="3000" b="1" dirty="0">
                <a:solidFill>
                  <a:schemeClr val="tx1"/>
                </a:solidFill>
                <a:effectLst>
                  <a:outerShdw blurRad="38100" dist="38100" dir="2700000" algn="tl">
                    <a:srgbClr val="000000">
                      <a:alpha val="43137"/>
                    </a:srgbClr>
                  </a:outerShdw>
                </a:effectLst>
              </a:rPr>
              <a:t>Seamless, Hybrid Wireline/Wireless Services</a:t>
            </a:r>
          </a:p>
        </p:txBody>
      </p:sp>
      <p:sp>
        <p:nvSpPr>
          <p:cNvPr id="98" name="Content Placeholder 2"/>
          <p:cNvSpPr txBox="1">
            <a:spLocks/>
          </p:cNvSpPr>
          <p:nvPr/>
        </p:nvSpPr>
        <p:spPr>
          <a:xfrm>
            <a:off x="152400" y="1066800"/>
            <a:ext cx="8825971" cy="2565813"/>
          </a:xfrm>
          <a:prstGeom prst="rect">
            <a:avLst/>
          </a:prstGeom>
        </p:spPr>
        <p:txBody>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457200" lvl="2" indent="-284163">
              <a:spcBef>
                <a:spcPts val="0"/>
              </a:spcBef>
            </a:pPr>
            <a:r>
              <a:rPr sz="2400" dirty="0">
                <a:solidFill>
                  <a:prstClr val="black"/>
                </a:solidFill>
              </a:rPr>
              <a:t>Combines ultra-fast broadband &amp; 5G to create hyper-connectivity</a:t>
            </a:r>
          </a:p>
          <a:p>
            <a:pPr marL="457200" lvl="2" indent="-284163">
              <a:spcBef>
                <a:spcPts val="0"/>
              </a:spcBef>
            </a:pPr>
            <a:r>
              <a:rPr sz="2400" dirty="0">
                <a:solidFill>
                  <a:prstClr val="black"/>
                </a:solidFill>
              </a:rPr>
              <a:t>2 paths to user = protection, aggregation, reduced support costs</a:t>
            </a:r>
          </a:p>
          <a:p>
            <a:pPr marL="457200" lvl="2" indent="-284163">
              <a:spcBef>
                <a:spcPts val="0"/>
              </a:spcBef>
            </a:pPr>
            <a:r>
              <a:rPr sz="2400" dirty="0">
                <a:solidFill>
                  <a:prstClr val="black"/>
                </a:solidFill>
              </a:rPr>
              <a:t>Dropped/poor calls – a thing of the past </a:t>
            </a:r>
          </a:p>
          <a:p>
            <a:pPr marL="457200" lvl="2" indent="-284163">
              <a:spcBef>
                <a:spcPts val="0"/>
              </a:spcBef>
            </a:pPr>
            <a:r>
              <a:rPr sz="2400" dirty="0">
                <a:solidFill>
                  <a:prstClr val="black"/>
                </a:solidFill>
              </a:rPr>
              <a:t>Services from multiple providers</a:t>
            </a:r>
          </a:p>
          <a:p>
            <a:pPr marL="457200" lvl="2" indent="-284163">
              <a:spcBef>
                <a:spcPts val="0"/>
              </a:spcBef>
            </a:pPr>
            <a:r>
              <a:rPr sz="2400" dirty="0">
                <a:solidFill>
                  <a:prstClr val="black"/>
                </a:solidFill>
              </a:rPr>
              <a:t>New generation of devices</a:t>
            </a:r>
          </a:p>
          <a:p>
            <a:pPr marL="457200" lvl="2" indent="-284163">
              <a:spcBef>
                <a:spcPts val="0"/>
              </a:spcBef>
            </a:pPr>
            <a:r>
              <a:rPr sz="2400" dirty="0">
                <a:solidFill>
                  <a:prstClr val="black"/>
                </a:solidFill>
              </a:rPr>
              <a:t>Network becomes invisible</a:t>
            </a:r>
          </a:p>
        </p:txBody>
      </p:sp>
      <p:grpSp>
        <p:nvGrpSpPr>
          <p:cNvPr id="21" name="Group 20"/>
          <p:cNvGrpSpPr/>
          <p:nvPr/>
        </p:nvGrpSpPr>
        <p:grpSpPr>
          <a:xfrm>
            <a:off x="990600" y="1905000"/>
            <a:ext cx="7786601" cy="4591426"/>
            <a:chOff x="1322120" y="2114174"/>
            <a:chExt cx="7786601" cy="4591426"/>
          </a:xfrm>
        </p:grpSpPr>
        <p:cxnSp>
          <p:nvCxnSpPr>
            <p:cNvPr id="23" name="Straight Connector 22"/>
            <p:cNvCxnSpPr/>
            <p:nvPr/>
          </p:nvCxnSpPr>
          <p:spPr>
            <a:xfrm>
              <a:off x="7112381" y="3072435"/>
              <a:ext cx="0" cy="1785248"/>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98" name="Straight Connector 797"/>
            <p:cNvCxnSpPr/>
            <p:nvPr/>
          </p:nvCxnSpPr>
          <p:spPr>
            <a:xfrm>
              <a:off x="6935694" y="2362200"/>
              <a:ext cx="6304" cy="2441059"/>
            </a:xfrm>
            <a:prstGeom prst="line">
              <a:avLst/>
            </a:prstGeom>
            <a:noFill/>
            <a:ln w="28575">
              <a:prstDash val="dash"/>
            </a:ln>
          </p:spPr>
          <p:style>
            <a:lnRef idx="1">
              <a:schemeClr val="accent4"/>
            </a:lnRef>
            <a:fillRef idx="2">
              <a:schemeClr val="accent4"/>
            </a:fillRef>
            <a:effectRef idx="1">
              <a:schemeClr val="accent4"/>
            </a:effectRef>
            <a:fontRef idx="minor">
              <a:schemeClr val="dk1"/>
            </a:fontRef>
          </p:style>
        </p:cxnSp>
        <p:sp>
          <p:nvSpPr>
            <p:cNvPr id="18" name="Can 17"/>
            <p:cNvSpPr/>
            <p:nvPr/>
          </p:nvSpPr>
          <p:spPr>
            <a:xfrm>
              <a:off x="6803554" y="3219231"/>
              <a:ext cx="414885" cy="1841107"/>
            </a:xfrm>
            <a:prstGeom prst="can">
              <a:avLst/>
            </a:prstGeom>
            <a:gradFill>
              <a:gsLst>
                <a:gs pos="0">
                  <a:schemeClr val="accent4">
                    <a:tint val="50000"/>
                    <a:satMod val="300000"/>
                    <a:alpha val="55000"/>
                  </a:schemeClr>
                </a:gs>
                <a:gs pos="35000">
                  <a:schemeClr val="accent4">
                    <a:tint val="37000"/>
                    <a:satMod val="300000"/>
                    <a:alpha val="49000"/>
                  </a:schemeClr>
                </a:gs>
                <a:gs pos="100000">
                  <a:schemeClr val="accent4">
                    <a:tint val="15000"/>
                    <a:satMod val="350000"/>
                    <a:alpha val="37000"/>
                  </a:schemeClr>
                </a:gs>
              </a:gsLst>
            </a:gradFill>
          </p:spPr>
          <p:style>
            <a:lnRef idx="1">
              <a:schemeClr val="accent4"/>
            </a:lnRef>
            <a:fillRef idx="2">
              <a:schemeClr val="accent4"/>
            </a:fillRef>
            <a:effectRef idx="1">
              <a:schemeClr val="accent4"/>
            </a:effectRef>
            <a:fontRef idx="minor">
              <a:schemeClr val="dk1"/>
            </a:fontRef>
          </p:style>
          <p:txBody>
            <a:bodyPr rtlCol="0" anchor="ctr"/>
            <a:lstStyle/>
            <a:p>
              <a:pPr algn="ctr"/>
              <a:endParaRPr lang="en-US" dirty="0">
                <a:solidFill>
                  <a:prstClr val="black"/>
                </a:solidFill>
              </a:endParaRPr>
            </a:p>
          </p:txBody>
        </p:sp>
        <p:grpSp>
          <p:nvGrpSpPr>
            <p:cNvPr id="413" name="Group 412"/>
            <p:cNvGrpSpPr/>
            <p:nvPr/>
          </p:nvGrpSpPr>
          <p:grpSpPr>
            <a:xfrm>
              <a:off x="1817418" y="5257800"/>
              <a:ext cx="1078182" cy="1358311"/>
              <a:chOff x="5188450" y="4886637"/>
              <a:chExt cx="772524" cy="1349337"/>
            </a:xfrm>
          </p:grpSpPr>
          <p:sp>
            <p:nvSpPr>
              <p:cNvPr id="414" name="Rectangle 413"/>
              <p:cNvSpPr/>
              <p:nvPr/>
            </p:nvSpPr>
            <p:spPr>
              <a:xfrm>
                <a:off x="5188450" y="4886637"/>
                <a:ext cx="771302" cy="134404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5" name="Rectangle 414"/>
              <p:cNvSpPr/>
              <p:nvPr/>
            </p:nvSpPr>
            <p:spPr>
              <a:xfrm>
                <a:off x="5214938" y="5053008"/>
                <a:ext cx="260474" cy="106009"/>
              </a:xfrm>
              <a:prstGeom prst="rect">
                <a:avLst/>
              </a:prstGeom>
              <a:blipFill>
                <a:blip r:embed="rId3"/>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6" name="Rectangle 415"/>
              <p:cNvSpPr/>
              <p:nvPr/>
            </p:nvSpPr>
            <p:spPr>
              <a:xfrm>
                <a:off x="5652668" y="5060006"/>
                <a:ext cx="260474" cy="106009"/>
              </a:xfrm>
              <a:prstGeom prst="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17" name="Group 416"/>
              <p:cNvGrpSpPr/>
              <p:nvPr/>
            </p:nvGrpSpPr>
            <p:grpSpPr>
              <a:xfrm>
                <a:off x="5656607" y="5047426"/>
                <a:ext cx="263574" cy="204028"/>
                <a:chOff x="2270777" y="2910320"/>
                <a:chExt cx="862851" cy="860963"/>
              </a:xfrm>
              <a:effectLst>
                <a:outerShdw blurRad="50800" dist="38100" dir="2700000" algn="tl" rotWithShape="0">
                  <a:prstClr val="black">
                    <a:alpha val="40000"/>
                  </a:prstClr>
                </a:outerShdw>
              </a:effectLst>
            </p:grpSpPr>
            <p:sp>
              <p:nvSpPr>
                <p:cNvPr id="564" name="Rectangle 56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65" name="Rectangle 56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66" name="Rectangle 56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18" name="Rectangle 417"/>
              <p:cNvSpPr/>
              <p:nvPr/>
            </p:nvSpPr>
            <p:spPr>
              <a:xfrm>
                <a:off x="5303773" y="5047311"/>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9" name="Rectangle 418"/>
              <p:cNvSpPr/>
              <p:nvPr/>
            </p:nvSpPr>
            <p:spPr>
              <a:xfrm>
                <a:off x="5391074"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0" name="Rectangle 419"/>
              <p:cNvSpPr/>
              <p:nvPr/>
            </p:nvSpPr>
            <p:spPr>
              <a:xfrm>
                <a:off x="5217032"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1" name="Rectangle 420"/>
              <p:cNvSpPr/>
              <p:nvPr/>
            </p:nvSpPr>
            <p:spPr>
              <a:xfrm>
                <a:off x="5188450" y="4891928"/>
                <a:ext cx="772524" cy="1224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Multi-Dwelling</a:t>
                </a:r>
              </a:p>
            </p:txBody>
          </p:sp>
          <p:sp>
            <p:nvSpPr>
              <p:cNvPr id="422" name="Rectangle 421"/>
              <p:cNvSpPr/>
              <p:nvPr/>
            </p:nvSpPr>
            <p:spPr>
              <a:xfrm>
                <a:off x="5214938" y="5053007"/>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23" name="Group 422"/>
              <p:cNvGrpSpPr/>
              <p:nvPr/>
            </p:nvGrpSpPr>
            <p:grpSpPr>
              <a:xfrm>
                <a:off x="5233338" y="6120924"/>
                <a:ext cx="146772" cy="94938"/>
                <a:chOff x="3117852" y="3657600"/>
                <a:chExt cx="160014" cy="103503"/>
              </a:xfrm>
            </p:grpSpPr>
            <p:grpSp>
              <p:nvGrpSpPr>
                <p:cNvPr id="558" name="Group 557"/>
                <p:cNvGrpSpPr/>
                <p:nvPr/>
              </p:nvGrpSpPr>
              <p:grpSpPr>
                <a:xfrm>
                  <a:off x="3117852" y="3657600"/>
                  <a:ext cx="160014" cy="45719"/>
                  <a:chOff x="3117852" y="3657600"/>
                  <a:chExt cx="533400" cy="152402"/>
                </a:xfrm>
              </p:grpSpPr>
              <p:sp>
                <p:nvSpPr>
                  <p:cNvPr id="562" name="Rectangle 5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563" name="Rectangle 5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559" name="Group 558"/>
                <p:cNvGrpSpPr/>
                <p:nvPr/>
              </p:nvGrpSpPr>
              <p:grpSpPr>
                <a:xfrm>
                  <a:off x="3117852" y="3715384"/>
                  <a:ext cx="160014" cy="45719"/>
                  <a:chOff x="3117852" y="3657600"/>
                  <a:chExt cx="533400" cy="152402"/>
                </a:xfrm>
              </p:grpSpPr>
              <p:sp>
                <p:nvSpPr>
                  <p:cNvPr id="560" name="Rectangle 5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561" name="Rectangle 5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424" name="Group 423"/>
              <p:cNvGrpSpPr/>
              <p:nvPr/>
            </p:nvGrpSpPr>
            <p:grpSpPr>
              <a:xfrm>
                <a:off x="5218291" y="6010943"/>
                <a:ext cx="703149" cy="209422"/>
                <a:chOff x="1474354" y="3428122"/>
                <a:chExt cx="764055" cy="730555"/>
              </a:xfrm>
            </p:grpSpPr>
            <p:grpSp>
              <p:nvGrpSpPr>
                <p:cNvPr id="548" name="Group 547"/>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554" name="Rectangle 55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5" name="Rectangle 55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6" name="Rectangle 55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7" name="Rectangle 55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549" name="Group 548"/>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550" name="Rectangle 549"/>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1" name="Rectangle 550"/>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2" name="Rectangle 551"/>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3" name="Rectangle 552"/>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425" name="Rectangle 424"/>
              <p:cNvSpPr/>
              <p:nvPr/>
            </p:nvSpPr>
            <p:spPr>
              <a:xfrm>
                <a:off x="5219551" y="6010943"/>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6" name="Rectangle 425"/>
              <p:cNvSpPr/>
              <p:nvPr/>
            </p:nvSpPr>
            <p:spPr>
              <a:xfrm>
                <a:off x="5216197" y="6055572"/>
                <a:ext cx="710471" cy="18040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7" name="Rectangle 426"/>
              <p:cNvSpPr/>
              <p:nvPr/>
            </p:nvSpPr>
            <p:spPr>
              <a:xfrm>
                <a:off x="5482451" y="6053607"/>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8" name="Rectangle 427"/>
              <p:cNvSpPr/>
              <p:nvPr/>
            </p:nvSpPr>
            <p:spPr>
              <a:xfrm>
                <a:off x="5301883"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9" name="Rectangle 428"/>
              <p:cNvSpPr/>
              <p:nvPr/>
            </p:nvSpPr>
            <p:spPr>
              <a:xfrm>
                <a:off x="5388371"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0" name="Rectangle 429"/>
              <p:cNvSpPr/>
              <p:nvPr/>
            </p:nvSpPr>
            <p:spPr>
              <a:xfrm>
                <a:off x="5833298"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1" name="Rectangle 430"/>
              <p:cNvSpPr/>
              <p:nvPr/>
            </p:nvSpPr>
            <p:spPr>
              <a:xfrm>
                <a:off x="5659126"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2" name="Rectangle 431"/>
              <p:cNvSpPr/>
              <p:nvPr/>
            </p:nvSpPr>
            <p:spPr>
              <a:xfrm>
                <a:off x="5745614"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33" name="Group 432"/>
              <p:cNvGrpSpPr/>
              <p:nvPr/>
            </p:nvGrpSpPr>
            <p:grpSpPr>
              <a:xfrm>
                <a:off x="5214938" y="5159017"/>
                <a:ext cx="267513" cy="47118"/>
                <a:chOff x="5214938" y="5159017"/>
                <a:chExt cx="705243" cy="50464"/>
              </a:xfrm>
            </p:grpSpPr>
            <p:sp>
              <p:nvSpPr>
                <p:cNvPr id="544" name="Rectangle 54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45" name="Straight Connector 544"/>
                <p:cNvCxnSpPr>
                  <a:stCxn id="54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6" name="Rectangle 54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47" name="Rectangle 54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34" name="Group 433"/>
              <p:cNvGrpSpPr/>
              <p:nvPr/>
            </p:nvGrpSpPr>
            <p:grpSpPr>
              <a:xfrm>
                <a:off x="5652668" y="5162516"/>
                <a:ext cx="267513" cy="47118"/>
                <a:chOff x="5214938" y="5159017"/>
                <a:chExt cx="705243" cy="50464"/>
              </a:xfrm>
            </p:grpSpPr>
            <p:sp>
              <p:nvSpPr>
                <p:cNvPr id="540" name="Rectangle 53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41" name="Straight Connector 540"/>
                <p:cNvCxnSpPr>
                  <a:stCxn id="54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42" name="Rectangle 54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43" name="Rectangle 54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35" name="Rectangle 434"/>
              <p:cNvSpPr/>
              <p:nvPr/>
            </p:nvSpPr>
            <p:spPr>
              <a:xfrm>
                <a:off x="5217332" y="525072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6" name="Rectangle 435"/>
              <p:cNvSpPr/>
              <p:nvPr/>
            </p:nvSpPr>
            <p:spPr>
              <a:xfrm>
                <a:off x="5655062" y="5257724"/>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37" name="Group 436"/>
              <p:cNvGrpSpPr/>
              <p:nvPr/>
            </p:nvGrpSpPr>
            <p:grpSpPr>
              <a:xfrm>
                <a:off x="5659001" y="5245144"/>
                <a:ext cx="263574" cy="162208"/>
                <a:chOff x="2270777" y="2910320"/>
                <a:chExt cx="862851" cy="860963"/>
              </a:xfrm>
              <a:effectLst>
                <a:outerShdw blurRad="50800" dist="38100" dir="2700000" algn="tl" rotWithShape="0">
                  <a:prstClr val="black">
                    <a:alpha val="40000"/>
                  </a:prstClr>
                </a:outerShdw>
              </a:effectLst>
            </p:grpSpPr>
            <p:sp>
              <p:nvSpPr>
                <p:cNvPr id="537" name="Rectangle 53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8" name="Rectangle 53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9" name="Rectangle 53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38" name="Rectangle 437"/>
              <p:cNvSpPr/>
              <p:nvPr/>
            </p:nvSpPr>
            <p:spPr>
              <a:xfrm>
                <a:off x="5306167" y="524502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9" name="Rectangle 438"/>
              <p:cNvSpPr/>
              <p:nvPr/>
            </p:nvSpPr>
            <p:spPr>
              <a:xfrm>
                <a:off x="5393468"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0" name="Rectangle 439"/>
              <p:cNvSpPr/>
              <p:nvPr/>
            </p:nvSpPr>
            <p:spPr>
              <a:xfrm>
                <a:off x="5219426"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1" name="Rectangle 440"/>
              <p:cNvSpPr/>
              <p:nvPr/>
            </p:nvSpPr>
            <p:spPr>
              <a:xfrm>
                <a:off x="5219747" y="5403853"/>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2" name="Rectangle 441"/>
              <p:cNvSpPr/>
              <p:nvPr/>
            </p:nvSpPr>
            <p:spPr>
              <a:xfrm>
                <a:off x="5217332" y="525072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3" name="Rectangle 442"/>
              <p:cNvSpPr/>
              <p:nvPr/>
            </p:nvSpPr>
            <p:spPr>
              <a:xfrm>
                <a:off x="5304277"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4" name="Rectangle 443"/>
              <p:cNvSpPr/>
              <p:nvPr/>
            </p:nvSpPr>
            <p:spPr>
              <a:xfrm>
                <a:off x="5390765"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5" name="Rectangle 444"/>
              <p:cNvSpPr/>
              <p:nvPr/>
            </p:nvSpPr>
            <p:spPr>
              <a:xfrm>
                <a:off x="5835692"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6" name="Rectangle 445"/>
              <p:cNvSpPr/>
              <p:nvPr/>
            </p:nvSpPr>
            <p:spPr>
              <a:xfrm>
                <a:off x="5661520"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47" name="Rectangle 446"/>
              <p:cNvSpPr/>
              <p:nvPr/>
            </p:nvSpPr>
            <p:spPr>
              <a:xfrm>
                <a:off x="5748008"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48" name="Group 447"/>
              <p:cNvGrpSpPr/>
              <p:nvPr/>
            </p:nvGrpSpPr>
            <p:grpSpPr>
              <a:xfrm>
                <a:off x="5217332" y="5356735"/>
                <a:ext cx="267513" cy="47118"/>
                <a:chOff x="5214938" y="5159017"/>
                <a:chExt cx="705243" cy="50464"/>
              </a:xfrm>
            </p:grpSpPr>
            <p:sp>
              <p:nvSpPr>
                <p:cNvPr id="533" name="Rectangle 532"/>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34" name="Straight Connector 533"/>
                <p:cNvCxnSpPr>
                  <a:stCxn id="533"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5" name="Rectangle 534"/>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6" name="Rectangle 535"/>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49" name="Group 448"/>
              <p:cNvGrpSpPr/>
              <p:nvPr/>
            </p:nvGrpSpPr>
            <p:grpSpPr>
              <a:xfrm>
                <a:off x="5655062" y="5360234"/>
                <a:ext cx="267513" cy="47118"/>
                <a:chOff x="5214938" y="5159017"/>
                <a:chExt cx="705243" cy="50464"/>
              </a:xfrm>
            </p:grpSpPr>
            <p:sp>
              <p:nvSpPr>
                <p:cNvPr id="529" name="Rectangle 528"/>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30" name="Straight Connector 529"/>
                <p:cNvCxnSpPr>
                  <a:stCxn id="529"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1" name="Rectangle 530"/>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2" name="Rectangle 531"/>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50" name="Rectangle 449"/>
              <p:cNvSpPr/>
              <p:nvPr/>
            </p:nvSpPr>
            <p:spPr>
              <a:xfrm>
                <a:off x="5217364" y="5205734"/>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1" name="Rectangle 450"/>
              <p:cNvSpPr/>
              <p:nvPr/>
            </p:nvSpPr>
            <p:spPr>
              <a:xfrm>
                <a:off x="5219583" y="5448221"/>
                <a:ext cx="260474" cy="106009"/>
              </a:xfrm>
              <a:prstGeom prst="rect">
                <a:avLst/>
              </a:prstGeom>
              <a:blipFill>
                <a:blip r:embed="rId7"/>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2" name="Rectangle 451"/>
              <p:cNvSpPr/>
              <p:nvPr/>
            </p:nvSpPr>
            <p:spPr>
              <a:xfrm>
                <a:off x="5657313" y="5455219"/>
                <a:ext cx="260474" cy="106009"/>
              </a:xfrm>
              <a:prstGeom prst="rect">
                <a:avLst/>
              </a:prstGeom>
              <a:blipFill>
                <a:blip r:embed="rId8"/>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53" name="Group 452"/>
              <p:cNvGrpSpPr/>
              <p:nvPr/>
            </p:nvGrpSpPr>
            <p:grpSpPr>
              <a:xfrm>
                <a:off x="5661252" y="5442639"/>
                <a:ext cx="263574" cy="204028"/>
                <a:chOff x="2270777" y="2910320"/>
                <a:chExt cx="862851" cy="860963"/>
              </a:xfrm>
              <a:effectLst>
                <a:outerShdw blurRad="50800" dist="38100" dir="2700000" algn="tl" rotWithShape="0">
                  <a:prstClr val="black">
                    <a:alpha val="40000"/>
                  </a:prstClr>
                </a:outerShdw>
              </a:effectLst>
            </p:grpSpPr>
            <p:sp>
              <p:nvSpPr>
                <p:cNvPr id="526" name="Rectangle 52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7" name="Rectangle 52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8" name="Rectangle 52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54" name="Rectangle 453"/>
              <p:cNvSpPr/>
              <p:nvPr/>
            </p:nvSpPr>
            <p:spPr>
              <a:xfrm>
                <a:off x="5308418" y="5442524"/>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5" name="Rectangle 454"/>
              <p:cNvSpPr/>
              <p:nvPr/>
            </p:nvSpPr>
            <p:spPr>
              <a:xfrm>
                <a:off x="5395719"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6" name="Rectangle 455"/>
              <p:cNvSpPr/>
              <p:nvPr/>
            </p:nvSpPr>
            <p:spPr>
              <a:xfrm>
                <a:off x="5221677"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7" name="Rectangle 456"/>
              <p:cNvSpPr/>
              <p:nvPr/>
            </p:nvSpPr>
            <p:spPr>
              <a:xfrm>
                <a:off x="5219583" y="5448220"/>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8" name="Rectangle 457"/>
              <p:cNvSpPr/>
              <p:nvPr/>
            </p:nvSpPr>
            <p:spPr>
              <a:xfrm>
                <a:off x="5306528"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59" name="Rectangle 458"/>
              <p:cNvSpPr/>
              <p:nvPr/>
            </p:nvSpPr>
            <p:spPr>
              <a:xfrm>
                <a:off x="5393016"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0" name="Rectangle 459"/>
              <p:cNvSpPr/>
              <p:nvPr/>
            </p:nvSpPr>
            <p:spPr>
              <a:xfrm>
                <a:off x="5837943"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1" name="Rectangle 460"/>
              <p:cNvSpPr/>
              <p:nvPr/>
            </p:nvSpPr>
            <p:spPr>
              <a:xfrm>
                <a:off x="5663771"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2" name="Rectangle 461"/>
              <p:cNvSpPr/>
              <p:nvPr/>
            </p:nvSpPr>
            <p:spPr>
              <a:xfrm>
                <a:off x="5750259"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63" name="Group 462"/>
              <p:cNvGrpSpPr/>
              <p:nvPr/>
            </p:nvGrpSpPr>
            <p:grpSpPr>
              <a:xfrm>
                <a:off x="5219583" y="5554230"/>
                <a:ext cx="267513" cy="47118"/>
                <a:chOff x="5214938" y="5159017"/>
                <a:chExt cx="705243" cy="50464"/>
              </a:xfrm>
            </p:grpSpPr>
            <p:sp>
              <p:nvSpPr>
                <p:cNvPr id="522" name="Rectangle 521"/>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23" name="Straight Connector 522"/>
                <p:cNvCxnSpPr>
                  <a:stCxn id="522"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4" name="Rectangle 523"/>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5" name="Rectangle 524"/>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64" name="Group 463"/>
              <p:cNvGrpSpPr/>
              <p:nvPr/>
            </p:nvGrpSpPr>
            <p:grpSpPr>
              <a:xfrm>
                <a:off x="5657313" y="5557729"/>
                <a:ext cx="267513" cy="47118"/>
                <a:chOff x="5214938" y="5159017"/>
                <a:chExt cx="705243" cy="50464"/>
              </a:xfrm>
            </p:grpSpPr>
            <p:sp>
              <p:nvSpPr>
                <p:cNvPr id="518" name="Rectangle 51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19" name="Straight Connector 518"/>
                <p:cNvCxnSpPr>
                  <a:stCxn id="51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20" name="Rectangle 51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1" name="Rectangle 52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65" name="Rectangle 464"/>
              <p:cNvSpPr/>
              <p:nvPr/>
            </p:nvSpPr>
            <p:spPr>
              <a:xfrm>
                <a:off x="5221977" y="5645939"/>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6" name="Rectangle 465"/>
              <p:cNvSpPr/>
              <p:nvPr/>
            </p:nvSpPr>
            <p:spPr>
              <a:xfrm>
                <a:off x="5659707" y="5652937"/>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67" name="Group 466"/>
              <p:cNvGrpSpPr/>
              <p:nvPr/>
            </p:nvGrpSpPr>
            <p:grpSpPr>
              <a:xfrm>
                <a:off x="5663646" y="5640357"/>
                <a:ext cx="263574" cy="162208"/>
                <a:chOff x="2270777" y="2910320"/>
                <a:chExt cx="862851" cy="860963"/>
              </a:xfrm>
              <a:effectLst>
                <a:outerShdw blurRad="50800" dist="38100" dir="2700000" algn="tl" rotWithShape="0">
                  <a:prstClr val="black">
                    <a:alpha val="40000"/>
                  </a:prstClr>
                </a:outerShdw>
              </a:effectLst>
            </p:grpSpPr>
            <p:sp>
              <p:nvSpPr>
                <p:cNvPr id="515" name="Rectangle 51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16" name="Rectangle 51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17" name="Rectangle 51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68" name="Rectangle 467"/>
              <p:cNvSpPr/>
              <p:nvPr/>
            </p:nvSpPr>
            <p:spPr>
              <a:xfrm>
                <a:off x="5310812" y="5640242"/>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9" name="Rectangle 468"/>
              <p:cNvSpPr/>
              <p:nvPr/>
            </p:nvSpPr>
            <p:spPr>
              <a:xfrm>
                <a:off x="5398113"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0" name="Rectangle 469"/>
              <p:cNvSpPr/>
              <p:nvPr/>
            </p:nvSpPr>
            <p:spPr>
              <a:xfrm>
                <a:off x="5224071"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1" name="Rectangle 470"/>
              <p:cNvSpPr/>
              <p:nvPr/>
            </p:nvSpPr>
            <p:spPr>
              <a:xfrm>
                <a:off x="5224392" y="5799066"/>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2" name="Rectangle 471"/>
              <p:cNvSpPr/>
              <p:nvPr/>
            </p:nvSpPr>
            <p:spPr>
              <a:xfrm>
                <a:off x="5221977" y="5645938"/>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3" name="Rectangle 472"/>
              <p:cNvSpPr/>
              <p:nvPr/>
            </p:nvSpPr>
            <p:spPr>
              <a:xfrm>
                <a:off x="5308922"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4" name="Rectangle 473"/>
              <p:cNvSpPr/>
              <p:nvPr/>
            </p:nvSpPr>
            <p:spPr>
              <a:xfrm>
                <a:off x="5395410"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5" name="Rectangle 474"/>
              <p:cNvSpPr/>
              <p:nvPr/>
            </p:nvSpPr>
            <p:spPr>
              <a:xfrm>
                <a:off x="5840337"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6" name="Rectangle 475"/>
              <p:cNvSpPr/>
              <p:nvPr/>
            </p:nvSpPr>
            <p:spPr>
              <a:xfrm>
                <a:off x="5666165"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7" name="Rectangle 476"/>
              <p:cNvSpPr/>
              <p:nvPr/>
            </p:nvSpPr>
            <p:spPr>
              <a:xfrm>
                <a:off x="5752653"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78" name="Group 477"/>
              <p:cNvGrpSpPr/>
              <p:nvPr/>
            </p:nvGrpSpPr>
            <p:grpSpPr>
              <a:xfrm>
                <a:off x="5221977" y="5751948"/>
                <a:ext cx="267513" cy="47118"/>
                <a:chOff x="5214938" y="5159017"/>
                <a:chExt cx="705243" cy="50464"/>
              </a:xfrm>
            </p:grpSpPr>
            <p:sp>
              <p:nvSpPr>
                <p:cNvPr id="511" name="Rectangle 51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12" name="Straight Connector 511"/>
                <p:cNvCxnSpPr>
                  <a:stCxn id="51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Rectangle 51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14" name="Rectangle 51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79" name="Group 478"/>
              <p:cNvGrpSpPr/>
              <p:nvPr/>
            </p:nvGrpSpPr>
            <p:grpSpPr>
              <a:xfrm>
                <a:off x="5659707" y="5755447"/>
                <a:ext cx="267513" cy="47118"/>
                <a:chOff x="5214938" y="5159017"/>
                <a:chExt cx="705243" cy="50464"/>
              </a:xfrm>
            </p:grpSpPr>
            <p:sp>
              <p:nvSpPr>
                <p:cNvPr id="507" name="Rectangle 506"/>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08" name="Straight Connector 507"/>
                <p:cNvCxnSpPr>
                  <a:stCxn id="507"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9" name="Rectangle 508"/>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10" name="Rectangle 509"/>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80" name="Rectangle 479"/>
              <p:cNvSpPr/>
              <p:nvPr/>
            </p:nvSpPr>
            <p:spPr>
              <a:xfrm>
                <a:off x="5222009" y="5600947"/>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1" name="Rectangle 480"/>
              <p:cNvSpPr/>
              <p:nvPr/>
            </p:nvSpPr>
            <p:spPr>
              <a:xfrm>
                <a:off x="5217332" y="585109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2" name="Rectangle 481"/>
              <p:cNvSpPr/>
              <p:nvPr/>
            </p:nvSpPr>
            <p:spPr>
              <a:xfrm>
                <a:off x="5655062" y="5858094"/>
                <a:ext cx="260474" cy="106009"/>
              </a:xfrm>
              <a:prstGeom prst="rect">
                <a:avLst/>
              </a:prstGeom>
              <a:blipFill>
                <a:blip r:embed="rId9"/>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83" name="Group 482"/>
              <p:cNvGrpSpPr/>
              <p:nvPr/>
            </p:nvGrpSpPr>
            <p:grpSpPr>
              <a:xfrm>
                <a:off x="5659001" y="5845514"/>
                <a:ext cx="263574" cy="162208"/>
                <a:chOff x="2270777" y="2910320"/>
                <a:chExt cx="862851" cy="860963"/>
              </a:xfrm>
              <a:effectLst>
                <a:outerShdw blurRad="50800" dist="38100" dir="2700000" algn="tl" rotWithShape="0">
                  <a:prstClr val="black">
                    <a:alpha val="40000"/>
                  </a:prstClr>
                </a:outerShdw>
              </a:effectLst>
            </p:grpSpPr>
            <p:sp>
              <p:nvSpPr>
                <p:cNvPr id="504" name="Rectangle 50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05" name="Rectangle 50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06" name="Rectangle 50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84" name="Rectangle 483"/>
              <p:cNvSpPr/>
              <p:nvPr/>
            </p:nvSpPr>
            <p:spPr>
              <a:xfrm>
                <a:off x="5306167" y="584539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5" name="Rectangle 484"/>
              <p:cNvSpPr/>
              <p:nvPr/>
            </p:nvSpPr>
            <p:spPr>
              <a:xfrm>
                <a:off x="5393468"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6" name="Rectangle 485"/>
              <p:cNvSpPr/>
              <p:nvPr/>
            </p:nvSpPr>
            <p:spPr>
              <a:xfrm>
                <a:off x="5219426"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7" name="Rectangle 486"/>
              <p:cNvSpPr/>
              <p:nvPr/>
            </p:nvSpPr>
            <p:spPr>
              <a:xfrm>
                <a:off x="5217332" y="585109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8" name="Rectangle 487"/>
              <p:cNvSpPr/>
              <p:nvPr/>
            </p:nvSpPr>
            <p:spPr>
              <a:xfrm>
                <a:off x="5304277"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9" name="Rectangle 488"/>
              <p:cNvSpPr/>
              <p:nvPr/>
            </p:nvSpPr>
            <p:spPr>
              <a:xfrm>
                <a:off x="5390765"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90" name="Rectangle 489"/>
              <p:cNvSpPr/>
              <p:nvPr/>
            </p:nvSpPr>
            <p:spPr>
              <a:xfrm>
                <a:off x="5835692"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91" name="Rectangle 490"/>
              <p:cNvSpPr/>
              <p:nvPr/>
            </p:nvSpPr>
            <p:spPr>
              <a:xfrm>
                <a:off x="5661520"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92" name="Rectangle 491"/>
              <p:cNvSpPr/>
              <p:nvPr/>
            </p:nvSpPr>
            <p:spPr>
              <a:xfrm>
                <a:off x="5748008"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93" name="Group 492"/>
              <p:cNvGrpSpPr/>
              <p:nvPr/>
            </p:nvGrpSpPr>
            <p:grpSpPr>
              <a:xfrm>
                <a:off x="5217332" y="5957105"/>
                <a:ext cx="267513" cy="47118"/>
                <a:chOff x="5214938" y="5159017"/>
                <a:chExt cx="705243" cy="50464"/>
              </a:xfrm>
            </p:grpSpPr>
            <p:sp>
              <p:nvSpPr>
                <p:cNvPr id="500" name="Rectangle 49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501" name="Straight Connector 500"/>
                <p:cNvCxnSpPr>
                  <a:stCxn id="50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02" name="Rectangle 50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03" name="Rectangle 50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94" name="Group 493"/>
              <p:cNvGrpSpPr/>
              <p:nvPr/>
            </p:nvGrpSpPr>
            <p:grpSpPr>
              <a:xfrm>
                <a:off x="5655062" y="5960604"/>
                <a:ext cx="267513" cy="47118"/>
                <a:chOff x="5214938" y="5159017"/>
                <a:chExt cx="705243" cy="50464"/>
              </a:xfrm>
            </p:grpSpPr>
            <p:sp>
              <p:nvSpPr>
                <p:cNvPr id="496" name="Rectangle 495"/>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497" name="Straight Connector 496"/>
                <p:cNvCxnSpPr>
                  <a:stCxn id="496"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8" name="Rectangle 497"/>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99" name="Rectangle 498"/>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95" name="Rectangle 494"/>
              <p:cNvSpPr/>
              <p:nvPr/>
            </p:nvSpPr>
            <p:spPr>
              <a:xfrm>
                <a:off x="5217364" y="5015979"/>
                <a:ext cx="704076" cy="99502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567" name="Group 566"/>
            <p:cNvGrpSpPr/>
            <p:nvPr/>
          </p:nvGrpSpPr>
          <p:grpSpPr>
            <a:xfrm>
              <a:off x="1941374" y="6073031"/>
              <a:ext cx="1154537" cy="556369"/>
              <a:chOff x="4058393" y="5824159"/>
              <a:chExt cx="821410" cy="395836"/>
            </a:xfrm>
          </p:grpSpPr>
          <p:sp>
            <p:nvSpPr>
              <p:cNvPr id="568" name="Rectangle 567"/>
              <p:cNvSpPr/>
              <p:nvPr/>
            </p:nvSpPr>
            <p:spPr>
              <a:xfrm>
                <a:off x="4088166" y="6174276"/>
                <a:ext cx="748937" cy="45719"/>
              </a:xfrm>
              <a:prstGeom prst="rect">
                <a:avLst/>
              </a:prstGeom>
              <a:solidFill>
                <a:srgbClr val="87460A"/>
              </a:solid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69" name="Rectangle 568"/>
              <p:cNvSpPr/>
              <p:nvPr/>
            </p:nvSpPr>
            <p:spPr>
              <a:xfrm>
                <a:off x="4088137"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0" name="Trapezoid 569"/>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1" name="Rectangle 570"/>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2" name="Rectangle 571"/>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3" name="Rectangle 572"/>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574" name="Picture 2" descr="http://tse2.mm.bing.net/th?id=OIP.M7430890571028c155c8edae50db7a1acH0&amp;pid=15.1&amp;P=0&amp;w=245&amp;h=16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ln>
                <a:headEnd type="none" w="med" len="med"/>
                <a:tailEnd type="none" w="med" len="med"/>
              </a:ln>
              <a:extLst>
                <a:ext uri="{909E8E84-426E-40DD-AFC4-6F175D3DCCD1}">
                  <a14:hiddenFill xmlns:a14="http://schemas.microsoft.com/office/drawing/2010/main">
                    <a:solidFill>
                      <a:srgbClr val="FFFFFF"/>
                    </a:solidFill>
                  </a14:hiddenFill>
                </a:ext>
              </a:extLst>
            </p:spPr>
          </p:pic>
          <p:grpSp>
            <p:nvGrpSpPr>
              <p:cNvPr id="575" name="Group 574"/>
              <p:cNvGrpSpPr/>
              <p:nvPr/>
            </p:nvGrpSpPr>
            <p:grpSpPr>
              <a:xfrm>
                <a:off x="4636232" y="6027311"/>
                <a:ext cx="157160" cy="127207"/>
                <a:chOff x="4691064" y="6400800"/>
                <a:chExt cx="186176" cy="228714"/>
              </a:xfrm>
              <a:noFill/>
            </p:grpSpPr>
            <p:sp>
              <p:nvSpPr>
                <p:cNvPr id="596" name="Rectangle 595"/>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7" name="Rectangle 596"/>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8" name="Rectangle 597"/>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9" name="Rectangle 598"/>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0" name="Rectangle 599"/>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1" name="Rectangle 600"/>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2" name="Rectangle 601"/>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3" name="Rectangle 602"/>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4" name="Rectangle 603"/>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5" name="Rectangle 604"/>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6" name="Rectangle 605"/>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7" name="Rectangle 606"/>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pic>
            <p:nvPicPr>
              <p:cNvPr id="576" name="Picture 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ln>
                <a:headEnd type="none" w="med" len="med"/>
                <a:tailEnd type="none" w="med" len="med"/>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577" name="Group 576"/>
              <p:cNvGrpSpPr/>
              <p:nvPr/>
            </p:nvGrpSpPr>
            <p:grpSpPr>
              <a:xfrm>
                <a:off x="4258025" y="6022016"/>
                <a:ext cx="163662" cy="127207"/>
                <a:chOff x="4691064" y="6400800"/>
                <a:chExt cx="186176" cy="228714"/>
              </a:xfrm>
              <a:noFill/>
            </p:grpSpPr>
            <p:sp>
              <p:nvSpPr>
                <p:cNvPr id="584" name="Rectangle 583"/>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85" name="Rectangle 584"/>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86" name="Rectangle 585"/>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87" name="Rectangle 586"/>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88" name="Rectangle 587"/>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89" name="Rectangle 588"/>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0" name="Rectangle 589"/>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1" name="Rectangle 590"/>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2" name="Rectangle 591"/>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3" name="Rectangle 592"/>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4" name="Rectangle 593"/>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95" name="Rectangle 594"/>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578" name="Rectangle 577"/>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579" name="Group 578"/>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581" name="Arc 580"/>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582" name="Arc 581"/>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583" name="Arc 582"/>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cxnSp>
            <p:nvCxnSpPr>
              <p:cNvPr id="580" name="Straight Connector 579"/>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5" name="Cloud 2"/>
            <p:cNvSpPr/>
            <p:nvPr/>
          </p:nvSpPr>
          <p:spPr>
            <a:xfrm>
              <a:off x="7315200" y="4652261"/>
              <a:ext cx="1217381" cy="691252"/>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endParaRPr lang="en-US" sz="1000" b="1" dirty="0">
                <a:solidFill>
                  <a:srgbClr val="FFFF00"/>
                </a:solidFill>
                <a:effectLst>
                  <a:outerShdw blurRad="38100" dist="38100" dir="2700000" algn="tl">
                    <a:srgbClr val="000000">
                      <a:alpha val="43137"/>
                    </a:srgbClr>
                  </a:outerShdw>
                </a:effectLst>
              </a:endParaRPr>
            </a:p>
            <a:p>
              <a:pPr algn="ctr">
                <a:lnSpc>
                  <a:spcPct val="80000"/>
                </a:lnSpc>
              </a:pPr>
              <a:r>
                <a:rPr lang="en-US" sz="1100" b="1" dirty="0">
                  <a:solidFill>
                    <a:srgbClr val="FFFF00"/>
                  </a:solidFill>
                  <a:effectLst>
                    <a:outerShdw blurRad="38100" dist="38100" dir="2700000" algn="tl">
                      <a:srgbClr val="000000">
                        <a:alpha val="43137"/>
                      </a:srgbClr>
                    </a:outerShdw>
                  </a:effectLst>
                </a:rPr>
                <a:t>Distributed</a:t>
              </a:r>
              <a:r>
                <a:rPr lang="en-US" sz="1100" b="1" dirty="0">
                  <a:solidFill>
                    <a:srgbClr val="1F497D"/>
                  </a:solidFill>
                </a:rPr>
                <a:t> </a:t>
              </a:r>
              <a:br>
                <a:rPr lang="en-US" sz="1100" b="1" dirty="0">
                  <a:solidFill>
                    <a:srgbClr val="1F497D"/>
                  </a:solidFill>
                </a:rPr>
              </a:br>
              <a:r>
                <a:rPr lang="en-US" sz="1100" b="1" dirty="0">
                  <a:solidFill>
                    <a:prstClr val="white"/>
                  </a:solidFill>
                </a:rPr>
                <a:t>“Data Center”</a:t>
              </a:r>
            </a:p>
          </p:txBody>
        </p:sp>
        <p:sp>
          <p:nvSpPr>
            <p:cNvPr id="6" name="Rounded Rectangle 5"/>
            <p:cNvSpPr/>
            <p:nvPr/>
          </p:nvSpPr>
          <p:spPr>
            <a:xfrm>
              <a:off x="5363387" y="6467920"/>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 name="Rounded Rectangle 6"/>
            <p:cNvSpPr/>
            <p:nvPr/>
          </p:nvSpPr>
          <p:spPr>
            <a:xfrm>
              <a:off x="5351057" y="6171014"/>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 name="Rounded Rectangle 7"/>
            <p:cNvSpPr/>
            <p:nvPr/>
          </p:nvSpPr>
          <p:spPr>
            <a:xfrm>
              <a:off x="5470015" y="6186478"/>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Rounded Rectangle 8"/>
            <p:cNvSpPr/>
            <p:nvPr/>
          </p:nvSpPr>
          <p:spPr>
            <a:xfrm>
              <a:off x="5414678" y="5901534"/>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Rectangle 9"/>
            <p:cNvSpPr/>
            <p:nvPr/>
          </p:nvSpPr>
          <p:spPr>
            <a:xfrm>
              <a:off x="4813076" y="5870196"/>
              <a:ext cx="172116" cy="71339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11" name="Oval 10"/>
            <p:cNvSpPr/>
            <p:nvPr/>
          </p:nvSpPr>
          <p:spPr>
            <a:xfrm>
              <a:off x="4475176" y="6370221"/>
              <a:ext cx="244325" cy="216897"/>
            </a:xfrm>
            <a:prstGeom prst="ellipse">
              <a:avLst/>
            </a:prstGeom>
            <a:pattFill prst="ltHorz">
              <a:fgClr>
                <a:schemeClr val="tx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Rectangle 11"/>
            <p:cNvSpPr/>
            <p:nvPr/>
          </p:nvSpPr>
          <p:spPr>
            <a:xfrm>
              <a:off x="5003492" y="5870197"/>
              <a:ext cx="272235" cy="713397"/>
            </a:xfrm>
            <a:prstGeom prst="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13" name="TextBox 12"/>
            <p:cNvSpPr txBox="1"/>
            <p:nvPr/>
          </p:nvSpPr>
          <p:spPr>
            <a:xfrm>
              <a:off x="3742200" y="5411261"/>
              <a:ext cx="1465951" cy="861774"/>
            </a:xfrm>
            <a:prstGeom prst="rect">
              <a:avLst/>
            </a:prstGeom>
            <a:noFill/>
          </p:spPr>
          <p:txBody>
            <a:bodyPr wrap="square" rtlCol="0">
              <a:spAutoFit/>
            </a:bodyPr>
            <a:lstStyle/>
            <a:p>
              <a:r>
                <a:rPr lang="en-US" sz="1400" b="1" dirty="0">
                  <a:solidFill>
                    <a:srgbClr val="1F497D"/>
                  </a:solidFill>
                </a:rPr>
                <a:t>IoT: </a:t>
              </a:r>
              <a:r>
                <a:rPr lang="en-US" sz="1200" b="1" dirty="0">
                  <a:solidFill>
                    <a:prstClr val="black"/>
                  </a:solidFill>
                </a:rPr>
                <a:t>Security Safety, Energy, Appliances, Water, Audio, Printer</a:t>
              </a:r>
            </a:p>
          </p:txBody>
        </p:sp>
        <p:sp>
          <p:nvSpPr>
            <p:cNvPr id="42" name="Rectangle 41"/>
            <p:cNvSpPr/>
            <p:nvPr/>
          </p:nvSpPr>
          <p:spPr>
            <a:xfrm rot="16200000" flipH="1">
              <a:off x="6666601" y="4949707"/>
              <a:ext cx="396970" cy="366238"/>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43" name="Rectangle 42"/>
            <p:cNvSpPr/>
            <p:nvPr/>
          </p:nvSpPr>
          <p:spPr>
            <a:xfrm rot="16200000" flipH="1">
              <a:off x="7011032" y="5105710"/>
              <a:ext cx="132301" cy="762646"/>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44" name="TextBox 43"/>
            <p:cNvSpPr txBox="1"/>
            <p:nvPr/>
          </p:nvSpPr>
          <p:spPr>
            <a:xfrm>
              <a:off x="5170583" y="5361801"/>
              <a:ext cx="1479146" cy="276999"/>
            </a:xfrm>
            <a:prstGeom prst="rect">
              <a:avLst/>
            </a:prstGeom>
            <a:noFill/>
          </p:spPr>
          <p:txBody>
            <a:bodyPr wrap="square" rtlCol="0">
              <a:spAutoFit/>
            </a:bodyPr>
            <a:lstStyle/>
            <a:p>
              <a:pPr algn="r"/>
              <a:r>
                <a:rPr lang="en-US" sz="1200" b="1" dirty="0">
                  <a:solidFill>
                    <a:prstClr val="black"/>
                  </a:solidFill>
                </a:rPr>
                <a:t>Premises Network</a:t>
              </a:r>
            </a:p>
          </p:txBody>
        </p:sp>
        <p:grpSp>
          <p:nvGrpSpPr>
            <p:cNvPr id="45" name="Group 44"/>
            <p:cNvGrpSpPr/>
            <p:nvPr/>
          </p:nvGrpSpPr>
          <p:grpSpPr>
            <a:xfrm>
              <a:off x="6430292" y="5216672"/>
              <a:ext cx="1331230" cy="632339"/>
              <a:chOff x="6858000" y="4834886"/>
              <a:chExt cx="1371599" cy="651514"/>
            </a:xfrm>
          </p:grpSpPr>
          <p:grpSp>
            <p:nvGrpSpPr>
              <p:cNvPr id="46" name="Group 45"/>
              <p:cNvGrpSpPr/>
              <p:nvPr/>
            </p:nvGrpSpPr>
            <p:grpSpPr>
              <a:xfrm rot="5400000">
                <a:off x="7599043" y="4855843"/>
                <a:ext cx="609600" cy="651513"/>
                <a:chOff x="2514600" y="4724399"/>
                <a:chExt cx="609600" cy="651513"/>
              </a:xfrm>
            </p:grpSpPr>
            <p:sp>
              <p:nvSpPr>
                <p:cNvPr id="51" name="Arc 50"/>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52" name="Arc 51"/>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53" name="Arc 52"/>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47" name="Group 46"/>
              <p:cNvGrpSpPr/>
              <p:nvPr/>
            </p:nvGrpSpPr>
            <p:grpSpPr>
              <a:xfrm rot="10800000">
                <a:off x="6858000" y="4834886"/>
                <a:ext cx="609600" cy="651513"/>
                <a:chOff x="2514600" y="4724399"/>
                <a:chExt cx="609600" cy="651513"/>
              </a:xfrm>
            </p:grpSpPr>
            <p:sp>
              <p:nvSpPr>
                <p:cNvPr id="48" name="Arc 4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49" name="Arc 4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50" name="Arc 4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sp>
          <p:nvSpPr>
            <p:cNvPr id="54" name="Rounded Rectangle 53"/>
            <p:cNvSpPr/>
            <p:nvPr/>
          </p:nvSpPr>
          <p:spPr>
            <a:xfrm>
              <a:off x="1322120" y="4652261"/>
              <a:ext cx="7449593" cy="2053339"/>
            </a:xfrm>
            <a:prstGeom prst="roundRect">
              <a:avLst>
                <a:gd name="adj" fmla="val 8311"/>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5" name="Rectangle 54"/>
            <p:cNvSpPr/>
            <p:nvPr/>
          </p:nvSpPr>
          <p:spPr>
            <a:xfrm rot="16200000" flipH="1">
              <a:off x="6745973" y="4921996"/>
              <a:ext cx="44376" cy="123434"/>
            </a:xfrm>
            <a:prstGeom prst="rect">
              <a:avLst/>
            </a:prstGeom>
            <a:solidFill>
              <a:schemeClr val="tx1">
                <a:lumMod val="75000"/>
                <a:lumOff val="25000"/>
              </a:schemeClr>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nvGrpSpPr>
            <p:cNvPr id="56" name="Group 55"/>
            <p:cNvGrpSpPr/>
            <p:nvPr/>
          </p:nvGrpSpPr>
          <p:grpSpPr>
            <a:xfrm>
              <a:off x="7094298" y="4934343"/>
              <a:ext cx="327241" cy="147914"/>
              <a:chOff x="7130435" y="4315392"/>
              <a:chExt cx="337165" cy="152399"/>
            </a:xfrm>
          </p:grpSpPr>
          <p:sp>
            <p:nvSpPr>
              <p:cNvPr id="57" name="Rectangle 56"/>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58" name="Rectangle 57"/>
              <p:cNvSpPr/>
              <p:nvPr/>
            </p:nvSpPr>
            <p:spPr>
              <a:xfrm rot="16200000" flipH="1">
                <a:off x="7198282" y="4307920"/>
                <a:ext cx="45719" cy="116682"/>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grpSp>
          <p:nvGrpSpPr>
            <p:cNvPr id="59" name="Group 58"/>
            <p:cNvGrpSpPr/>
            <p:nvPr/>
          </p:nvGrpSpPr>
          <p:grpSpPr>
            <a:xfrm>
              <a:off x="7094298" y="5183400"/>
              <a:ext cx="327241" cy="147914"/>
              <a:chOff x="7130435" y="4315392"/>
              <a:chExt cx="337165" cy="152399"/>
            </a:xfrm>
          </p:grpSpPr>
          <p:sp>
            <p:nvSpPr>
              <p:cNvPr id="60" name="Rectangle 59"/>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61" name="Rectangle 60"/>
              <p:cNvSpPr/>
              <p:nvPr/>
            </p:nvSpPr>
            <p:spPr>
              <a:xfrm rot="16200000" flipH="1">
                <a:off x="7198282" y="4307920"/>
                <a:ext cx="45719" cy="116682"/>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cxnSp>
          <p:nvCxnSpPr>
            <p:cNvPr id="67" name="Straight Connector 66"/>
            <p:cNvCxnSpPr/>
            <p:nvPr/>
          </p:nvCxnSpPr>
          <p:spPr>
            <a:xfrm flipH="1">
              <a:off x="7382430" y="3839789"/>
              <a:ext cx="954922" cy="942663"/>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68" name="Group 67"/>
            <p:cNvGrpSpPr/>
            <p:nvPr/>
          </p:nvGrpSpPr>
          <p:grpSpPr>
            <a:xfrm>
              <a:off x="7086600" y="4473062"/>
              <a:ext cx="591658" cy="632338"/>
              <a:chOff x="2514600" y="4724399"/>
              <a:chExt cx="609600" cy="651513"/>
            </a:xfrm>
          </p:grpSpPr>
          <p:sp>
            <p:nvSpPr>
              <p:cNvPr id="69" name="Arc 68"/>
              <p:cNvSpPr/>
              <p:nvPr/>
            </p:nvSpPr>
            <p:spPr>
              <a:xfrm>
                <a:off x="2667000" y="4876800"/>
                <a:ext cx="304800" cy="332742"/>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0" name="Arc 69"/>
              <p:cNvSpPr/>
              <p:nvPr/>
            </p:nvSpPr>
            <p:spPr>
              <a:xfrm>
                <a:off x="2590327" y="4800368"/>
                <a:ext cx="458147" cy="500147"/>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1" name="Arc 70"/>
              <p:cNvSpPr/>
              <p:nvPr/>
            </p:nvSpPr>
            <p:spPr>
              <a:xfrm>
                <a:off x="2514600" y="4724399"/>
                <a:ext cx="609600" cy="651513"/>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sp>
          <p:nvSpPr>
            <p:cNvPr id="91" name="Freeform 90"/>
            <p:cNvSpPr/>
            <p:nvPr/>
          </p:nvSpPr>
          <p:spPr>
            <a:xfrm>
              <a:off x="6797884" y="5413358"/>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rgbClr val="FFFF00"/>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3" name="Freeform 92"/>
            <p:cNvSpPr/>
            <p:nvPr/>
          </p:nvSpPr>
          <p:spPr>
            <a:xfrm>
              <a:off x="6788039" y="5509540"/>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chemeClr val="tx1"/>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94" name="Rectangle 93"/>
            <p:cNvSpPr/>
            <p:nvPr/>
          </p:nvSpPr>
          <p:spPr>
            <a:xfrm>
              <a:off x="4495800" y="4930072"/>
              <a:ext cx="2192740" cy="461665"/>
            </a:xfrm>
            <a:prstGeom prst="rect">
              <a:avLst/>
            </a:prstGeom>
          </p:spPr>
          <p:txBody>
            <a:bodyPr wrap="square">
              <a:spAutoFit/>
            </a:bodyPr>
            <a:lstStyle/>
            <a:p>
              <a:pPr algn="r"/>
              <a:r>
                <a:rPr lang="en-US" sz="1200" b="1" dirty="0">
                  <a:solidFill>
                    <a:prstClr val="black"/>
                  </a:solidFill>
                </a:rPr>
                <a:t>Compute-Storage/Control</a:t>
              </a:r>
              <a:br>
                <a:rPr lang="en-US" sz="1200" b="1" dirty="0">
                  <a:solidFill>
                    <a:prstClr val="black"/>
                  </a:solidFill>
                </a:rPr>
              </a:br>
              <a:r>
                <a:rPr lang="en-US" sz="1200" b="1" dirty="0">
                  <a:solidFill>
                    <a:prstClr val="black"/>
                  </a:solidFill>
                </a:rPr>
                <a:t>STB/“Store”/Software/Content</a:t>
              </a:r>
              <a:endParaRPr lang="en-US" sz="1200" dirty="0">
                <a:solidFill>
                  <a:prstClr val="black"/>
                </a:solidFill>
              </a:endParaRPr>
            </a:p>
          </p:txBody>
        </p:sp>
        <p:sp>
          <p:nvSpPr>
            <p:cNvPr id="95" name="TextBox 94"/>
            <p:cNvSpPr txBox="1"/>
            <p:nvPr/>
          </p:nvSpPr>
          <p:spPr>
            <a:xfrm>
              <a:off x="1322121" y="4723349"/>
              <a:ext cx="1497279" cy="476349"/>
            </a:xfrm>
            <a:prstGeom prst="rect">
              <a:avLst/>
            </a:prstGeom>
            <a:noFill/>
          </p:spPr>
          <p:txBody>
            <a:bodyPr wrap="square" rtlCol="0">
              <a:noAutofit/>
            </a:bodyPr>
            <a:lstStyle/>
            <a:p>
              <a:pPr>
                <a:lnSpc>
                  <a:spcPct val="93000"/>
                </a:lnSpc>
              </a:pPr>
              <a:r>
                <a:rPr lang="en-US" sz="1400" b="1" dirty="0">
                  <a:solidFill>
                    <a:srgbClr val="1F497D"/>
                  </a:solidFill>
                </a:rPr>
                <a:t>Single and Multi-Tenant Locations</a:t>
              </a:r>
            </a:p>
          </p:txBody>
        </p:sp>
        <p:grpSp>
          <p:nvGrpSpPr>
            <p:cNvPr id="101" name="Group 100"/>
            <p:cNvGrpSpPr/>
            <p:nvPr/>
          </p:nvGrpSpPr>
          <p:grpSpPr>
            <a:xfrm>
              <a:off x="5579244" y="5668845"/>
              <a:ext cx="3488556" cy="708329"/>
              <a:chOff x="5506325" y="5229037"/>
              <a:chExt cx="3594344" cy="729809"/>
            </a:xfrm>
          </p:grpSpPr>
          <p:sp>
            <p:nvSpPr>
              <p:cNvPr id="102" name="TextBox 101"/>
              <p:cNvSpPr txBox="1"/>
              <p:nvPr/>
            </p:nvSpPr>
            <p:spPr>
              <a:xfrm>
                <a:off x="5506325" y="5229037"/>
                <a:ext cx="3594344" cy="317110"/>
              </a:xfrm>
              <a:prstGeom prst="rect">
                <a:avLst/>
              </a:prstGeom>
              <a:noFill/>
            </p:spPr>
            <p:txBody>
              <a:bodyPr wrap="square" rtlCol="0">
                <a:spAutoFit/>
              </a:bodyPr>
              <a:lstStyle/>
              <a:p>
                <a:r>
                  <a:rPr lang="en-US" sz="1400" b="1" dirty="0">
                    <a:solidFill>
                      <a:srgbClr val="1F497D"/>
                    </a:solidFill>
                  </a:rPr>
                  <a:t>UIs:</a:t>
                </a:r>
                <a:r>
                  <a:rPr lang="en-US" sz="1400" b="1" dirty="0">
                    <a:solidFill>
                      <a:prstClr val="black"/>
                    </a:solidFill>
                  </a:rPr>
                  <a:t>  </a:t>
                </a:r>
                <a:r>
                  <a:rPr lang="en-US" sz="1200" b="1" dirty="0">
                    <a:solidFill>
                      <a:prstClr val="black"/>
                    </a:solidFill>
                  </a:rPr>
                  <a:t>TV, Laptop, Game,</a:t>
                </a:r>
                <a:r>
                  <a:rPr lang="en-US" sz="1400" b="1" dirty="0">
                    <a:solidFill>
                      <a:prstClr val="black"/>
                    </a:solidFill>
                  </a:rPr>
                  <a:t> </a:t>
                </a:r>
                <a:r>
                  <a:rPr lang="en-US" sz="1200" b="1" dirty="0">
                    <a:solidFill>
                      <a:prstClr val="black"/>
                    </a:solidFill>
                  </a:rPr>
                  <a:t>Tablet, Phone</a:t>
                </a:r>
              </a:p>
            </p:txBody>
          </p:sp>
          <p:grpSp>
            <p:nvGrpSpPr>
              <p:cNvPr id="103" name="Group 102"/>
              <p:cNvGrpSpPr/>
              <p:nvPr/>
            </p:nvGrpSpPr>
            <p:grpSpPr>
              <a:xfrm>
                <a:off x="5598924" y="5535432"/>
                <a:ext cx="1779539" cy="423414"/>
                <a:chOff x="5598924" y="5535432"/>
                <a:chExt cx="1779539" cy="423414"/>
              </a:xfrm>
            </p:grpSpPr>
            <p:sp>
              <p:nvSpPr>
                <p:cNvPr id="104" name="Rectangle 103"/>
                <p:cNvSpPr/>
                <p:nvPr/>
              </p:nvSpPr>
              <p:spPr>
                <a:xfrm rot="16200000" flipH="1">
                  <a:off x="6765282" y="5345664"/>
                  <a:ext cx="423414" cy="802949"/>
                </a:xfrm>
                <a:prstGeom prst="rect">
                  <a:avLst/>
                </a:prstGeom>
                <a:blipFill dpi="0" rotWithShape="1">
                  <a:blip r:embed="rId12" cstate="print">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106" name="Moon 105"/>
                <p:cNvSpPr/>
                <p:nvPr/>
              </p:nvSpPr>
              <p:spPr>
                <a:xfrm>
                  <a:off x="5598924" y="5629360"/>
                  <a:ext cx="204147" cy="305057"/>
                </a:xfrm>
                <a:prstGeom prst="moon">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7" name="Rounded Rectangle 106"/>
                <p:cNvSpPr/>
                <p:nvPr/>
              </p:nvSpPr>
              <p:spPr>
                <a:xfrm>
                  <a:off x="6408493" y="5582062"/>
                  <a:ext cx="90495" cy="241426"/>
                </a:xfrm>
                <a:prstGeom prst="roundRect">
                  <a:avLst/>
                </a:prstGeom>
                <a:gradFill>
                  <a:gsLst>
                    <a:gs pos="3226">
                      <a:schemeClr val="bg1">
                        <a:lumMod val="50000"/>
                      </a:schemeClr>
                    </a:gs>
                    <a:gs pos="80000">
                      <a:schemeClr val="bg1">
                        <a:lumMod val="50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109" name="Group 108"/>
            <p:cNvGrpSpPr/>
            <p:nvPr/>
          </p:nvGrpSpPr>
          <p:grpSpPr>
            <a:xfrm>
              <a:off x="5715286" y="6205302"/>
              <a:ext cx="704166" cy="344241"/>
              <a:chOff x="12455197" y="2704275"/>
              <a:chExt cx="2473370" cy="1209140"/>
            </a:xfrm>
          </p:grpSpPr>
          <p:grpSp>
            <p:nvGrpSpPr>
              <p:cNvPr id="110" name="Group 109"/>
              <p:cNvGrpSpPr/>
              <p:nvPr/>
            </p:nvGrpSpPr>
            <p:grpSpPr>
              <a:xfrm>
                <a:off x="12455197" y="2704275"/>
                <a:ext cx="2473370" cy="1209140"/>
                <a:chOff x="12455197" y="2704275"/>
                <a:chExt cx="2473370" cy="1209140"/>
              </a:xfrm>
            </p:grpSpPr>
            <p:sp>
              <p:nvSpPr>
                <p:cNvPr id="114" name="Rectangle 113"/>
                <p:cNvSpPr/>
                <p:nvPr/>
              </p:nvSpPr>
              <p:spPr>
                <a:xfrm rot="16200000" flipH="1">
                  <a:off x="13474011" y="2254119"/>
                  <a:ext cx="1004399" cy="1904712"/>
                </a:xfrm>
                <a:prstGeom prst="rect">
                  <a:avLst/>
                </a:prstGeom>
                <a:blipFill dpi="0" rotWithShape="1">
                  <a:blip r:embed="rId13" cstate="print">
                    <a:extLst>
                      <a:ext uri="{28A0092B-C50C-407E-A947-70E740481C1C}">
                        <a14:useLocalDpi xmlns:a14="http://schemas.microsoft.com/office/drawing/2010/main" val="0"/>
                      </a:ext>
                    </a:extLst>
                  </a:blip>
                  <a:srcRect/>
                  <a:stretch>
                    <a:fillRect/>
                  </a:stretch>
                </a:blip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sp>
              <p:nvSpPr>
                <p:cNvPr id="115" name="Parallelogram 114"/>
                <p:cNvSpPr/>
                <p:nvPr/>
              </p:nvSpPr>
              <p:spPr>
                <a:xfrm>
                  <a:off x="12455197" y="3710689"/>
                  <a:ext cx="2438113" cy="202726"/>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11" name="Rectangle 110"/>
              <p:cNvSpPr/>
              <p:nvPr/>
            </p:nvSpPr>
            <p:spPr>
              <a:xfrm>
                <a:off x="13328650" y="3048000"/>
                <a:ext cx="118417" cy="111618"/>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2" name="Rectangle 111"/>
              <p:cNvSpPr/>
              <p:nvPr/>
            </p:nvSpPr>
            <p:spPr>
              <a:xfrm>
                <a:off x="13564690" y="3048000"/>
                <a:ext cx="118417" cy="111618"/>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3" name="Rectangle 112"/>
              <p:cNvSpPr/>
              <p:nvPr/>
            </p:nvSpPr>
            <p:spPr>
              <a:xfrm>
                <a:off x="13804704" y="3228728"/>
                <a:ext cx="118417" cy="111618"/>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16" name="Group 115"/>
            <p:cNvGrpSpPr/>
            <p:nvPr/>
          </p:nvGrpSpPr>
          <p:grpSpPr>
            <a:xfrm>
              <a:off x="7543800" y="6019800"/>
              <a:ext cx="770216" cy="413610"/>
              <a:chOff x="-1457511" y="4307847"/>
              <a:chExt cx="3346532" cy="1797100"/>
            </a:xfrm>
            <a:effectLst>
              <a:outerShdw blurRad="50800" dist="38100" dir="2700000" algn="tl" rotWithShape="0">
                <a:prstClr val="black">
                  <a:alpha val="40000"/>
                </a:prstClr>
              </a:outerShdw>
            </a:effectLst>
          </p:grpSpPr>
          <p:sp>
            <p:nvSpPr>
              <p:cNvPr id="117" name="Rounded Rectangle 116"/>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8" name="Rectangle 117"/>
              <p:cNvSpPr/>
              <p:nvPr/>
            </p:nvSpPr>
            <p:spPr>
              <a:xfrm>
                <a:off x="-1195847" y="4317176"/>
                <a:ext cx="2789695" cy="1787771"/>
              </a:xfrm>
              <a:prstGeom prst="rect">
                <a:avLst/>
              </a:prstGeom>
              <a:blipFill dpi="0" rotWithShape="1">
                <a:blip r:embed="rId14" cstate="print">
                  <a:extLst>
                    <a:ext uri="{28A0092B-C50C-407E-A947-70E740481C1C}">
                      <a14:useLocalDpi xmlns:a14="http://schemas.microsoft.com/office/drawing/2010/main" val="0"/>
                    </a:ext>
                  </a:extLst>
                </a:blip>
                <a:srcRect/>
                <a:stretch>
                  <a:fillRect/>
                </a:stretch>
              </a:blip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19" name="Group 118"/>
              <p:cNvGrpSpPr/>
              <p:nvPr/>
            </p:nvGrpSpPr>
            <p:grpSpPr>
              <a:xfrm>
                <a:off x="-844550" y="4559711"/>
                <a:ext cx="230133" cy="1231489"/>
                <a:chOff x="-844550" y="4559711"/>
                <a:chExt cx="230133" cy="1231489"/>
              </a:xfrm>
            </p:grpSpPr>
            <p:sp>
              <p:nvSpPr>
                <p:cNvPr id="135" name="Rectangle 13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6" name="Rectangle 13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7" name="Rectangle 136"/>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8" name="Rectangle 13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0" name="Group 119"/>
              <p:cNvGrpSpPr/>
              <p:nvPr/>
            </p:nvGrpSpPr>
            <p:grpSpPr>
              <a:xfrm>
                <a:off x="-388883" y="4559711"/>
                <a:ext cx="230133" cy="1231489"/>
                <a:chOff x="-388883" y="4572000"/>
                <a:chExt cx="230133" cy="1231489"/>
              </a:xfrm>
            </p:grpSpPr>
            <p:sp>
              <p:nvSpPr>
                <p:cNvPr id="131" name="Rectangle 13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2" name="Rectangle 13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3" name="Rectangle 132"/>
                <p:cNvSpPr/>
                <p:nvPr/>
              </p:nvSpPr>
              <p:spPr>
                <a:xfrm>
                  <a:off x="-387350" y="5588014"/>
                  <a:ext cx="228600" cy="215475"/>
                </a:xfrm>
                <a:prstGeom prst="rect">
                  <a:avLst/>
                </a:prstGeom>
                <a:blipFill>
                  <a:blip r:embed="rId1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4" name="Rectangle 13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1" name="Group 120"/>
              <p:cNvGrpSpPr/>
              <p:nvPr/>
            </p:nvGrpSpPr>
            <p:grpSpPr>
              <a:xfrm>
                <a:off x="74458" y="4590408"/>
                <a:ext cx="230133" cy="1231489"/>
                <a:chOff x="-844550" y="4559711"/>
                <a:chExt cx="230133" cy="1231489"/>
              </a:xfrm>
            </p:grpSpPr>
            <p:sp>
              <p:nvSpPr>
                <p:cNvPr id="127" name="Rectangle 12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8" name="Rectangle 12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9" name="Rectangle 12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0" name="Rectangle 12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22" name="Group 121"/>
              <p:cNvGrpSpPr/>
              <p:nvPr/>
            </p:nvGrpSpPr>
            <p:grpSpPr>
              <a:xfrm>
                <a:off x="530125" y="4590408"/>
                <a:ext cx="230133" cy="1231489"/>
                <a:chOff x="-388883" y="4572000"/>
                <a:chExt cx="230133" cy="1231489"/>
              </a:xfrm>
            </p:grpSpPr>
            <p:sp>
              <p:nvSpPr>
                <p:cNvPr id="123" name="Rectangle 12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4" name="Rectangle 12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5" name="Rectangle 124"/>
                <p:cNvSpPr/>
                <p:nvPr/>
              </p:nvSpPr>
              <p:spPr>
                <a:xfrm>
                  <a:off x="-387350" y="5588014"/>
                  <a:ext cx="228600" cy="215475"/>
                </a:xfrm>
                <a:prstGeom prst="rect">
                  <a:avLst/>
                </a:prstGeom>
                <a:blipFill>
                  <a:blip r:embed="rId1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6" name="Rectangle 12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139" name="Group 138"/>
            <p:cNvGrpSpPr/>
            <p:nvPr/>
          </p:nvGrpSpPr>
          <p:grpSpPr>
            <a:xfrm rot="5400000">
              <a:off x="8304124" y="6125147"/>
              <a:ext cx="445923" cy="239461"/>
              <a:chOff x="-1457505" y="4307841"/>
              <a:chExt cx="3346532" cy="1797103"/>
            </a:xfrm>
            <a:effectLst>
              <a:outerShdw blurRad="50800" dist="38100" dir="2700000" algn="tl" rotWithShape="0">
                <a:prstClr val="black">
                  <a:alpha val="40000"/>
                </a:prstClr>
              </a:outerShdw>
            </a:effectLst>
          </p:grpSpPr>
          <p:sp>
            <p:nvSpPr>
              <p:cNvPr id="140" name="Rounded Rectangle 139"/>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1" name="Rectangle 140"/>
              <p:cNvSpPr/>
              <p:nvPr/>
            </p:nvSpPr>
            <p:spPr>
              <a:xfrm>
                <a:off x="-1195847" y="4317176"/>
                <a:ext cx="2789697" cy="1787768"/>
              </a:xfrm>
              <a:prstGeom prst="rect">
                <a:avLst/>
              </a:prstGeom>
              <a:blipFill dpi="0" rotWithShape="1">
                <a:blip r:embed="rId16"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42" name="Group 141"/>
              <p:cNvGrpSpPr/>
              <p:nvPr/>
            </p:nvGrpSpPr>
            <p:grpSpPr>
              <a:xfrm>
                <a:off x="-844550" y="4559711"/>
                <a:ext cx="230133" cy="1231489"/>
                <a:chOff x="-844550" y="4559711"/>
                <a:chExt cx="230133" cy="1231489"/>
              </a:xfrm>
            </p:grpSpPr>
            <p:sp>
              <p:nvSpPr>
                <p:cNvPr id="158" name="Rectangle 157"/>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9" name="Rectangle 158"/>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0" name="Rectangle 159"/>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1" name="Rectangle 160"/>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3" name="Group 142"/>
              <p:cNvGrpSpPr/>
              <p:nvPr/>
            </p:nvGrpSpPr>
            <p:grpSpPr>
              <a:xfrm>
                <a:off x="-388883" y="4559711"/>
                <a:ext cx="230133" cy="1231489"/>
                <a:chOff x="-388883" y="4572000"/>
                <a:chExt cx="230133" cy="1231489"/>
              </a:xfrm>
            </p:grpSpPr>
            <p:sp>
              <p:nvSpPr>
                <p:cNvPr id="154" name="Rectangle 153"/>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5" name="Rectangle 154"/>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6" name="Rectangle 155"/>
                <p:cNvSpPr/>
                <p:nvPr/>
              </p:nvSpPr>
              <p:spPr>
                <a:xfrm>
                  <a:off x="-387350" y="5588014"/>
                  <a:ext cx="228600" cy="215475"/>
                </a:xfrm>
                <a:prstGeom prst="rect">
                  <a:avLst/>
                </a:prstGeom>
                <a:blipFill>
                  <a:blip r:embed="rId1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7" name="Rectangle 156"/>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4" name="Group 143"/>
              <p:cNvGrpSpPr/>
              <p:nvPr/>
            </p:nvGrpSpPr>
            <p:grpSpPr>
              <a:xfrm>
                <a:off x="74458" y="4590408"/>
                <a:ext cx="230133" cy="1231489"/>
                <a:chOff x="-844550" y="4559711"/>
                <a:chExt cx="230133" cy="1231489"/>
              </a:xfrm>
            </p:grpSpPr>
            <p:sp>
              <p:nvSpPr>
                <p:cNvPr id="150" name="Rectangle 149"/>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1" name="Rectangle 150"/>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2" name="Rectangle 151"/>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3" name="Rectangle 152"/>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5" name="Group 144"/>
              <p:cNvGrpSpPr/>
              <p:nvPr/>
            </p:nvGrpSpPr>
            <p:grpSpPr>
              <a:xfrm>
                <a:off x="530125" y="4590408"/>
                <a:ext cx="230133" cy="1231489"/>
                <a:chOff x="-388883" y="4572000"/>
                <a:chExt cx="230133" cy="1231489"/>
              </a:xfrm>
            </p:grpSpPr>
            <p:sp>
              <p:nvSpPr>
                <p:cNvPr id="146" name="Rectangle 145"/>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7" name="Rectangle 146"/>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8" name="Rectangle 147"/>
                <p:cNvSpPr/>
                <p:nvPr/>
              </p:nvSpPr>
              <p:spPr>
                <a:xfrm>
                  <a:off x="-387350" y="5588014"/>
                  <a:ext cx="228600" cy="215475"/>
                </a:xfrm>
                <a:prstGeom prst="rect">
                  <a:avLst/>
                </a:prstGeom>
                <a:blipFill>
                  <a:blip r:embed="rId15"/>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9" name="Rectangle 148"/>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168" name="Group 167"/>
            <p:cNvGrpSpPr/>
            <p:nvPr/>
          </p:nvGrpSpPr>
          <p:grpSpPr>
            <a:xfrm>
              <a:off x="6696181" y="6210058"/>
              <a:ext cx="623211" cy="306649"/>
              <a:chOff x="-2535633" y="4852891"/>
              <a:chExt cx="1711044" cy="873802"/>
            </a:xfrm>
          </p:grpSpPr>
          <p:sp>
            <p:nvSpPr>
              <p:cNvPr id="166"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7"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63" name="Rectangle 162"/>
            <p:cNvSpPr/>
            <p:nvPr/>
          </p:nvSpPr>
          <p:spPr>
            <a:xfrm>
              <a:off x="6619291" y="5921623"/>
              <a:ext cx="776991" cy="459524"/>
            </a:xfrm>
            <a:prstGeom prst="rect">
              <a:avLst/>
            </a:prstGeom>
            <a:blipFill dpi="0" rotWithShape="1">
              <a:blip r:embed="rId17">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grpSp>
          <p:nvGrpSpPr>
            <p:cNvPr id="193" name="Group 192"/>
            <p:cNvGrpSpPr/>
            <p:nvPr/>
          </p:nvGrpSpPr>
          <p:grpSpPr>
            <a:xfrm>
              <a:off x="7924800" y="5692262"/>
              <a:ext cx="591658" cy="632338"/>
              <a:chOff x="2514600" y="4724399"/>
              <a:chExt cx="609600" cy="651513"/>
            </a:xfrm>
          </p:grpSpPr>
          <p:sp>
            <p:nvSpPr>
              <p:cNvPr id="194" name="Arc 193"/>
              <p:cNvSpPr/>
              <p:nvPr/>
            </p:nvSpPr>
            <p:spPr>
              <a:xfrm>
                <a:off x="2667000" y="4876800"/>
                <a:ext cx="304800" cy="332742"/>
              </a:xfrm>
              <a:prstGeom prst="arc">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95" name="Arc 194"/>
              <p:cNvSpPr/>
              <p:nvPr/>
            </p:nvSpPr>
            <p:spPr>
              <a:xfrm>
                <a:off x="2590327" y="4800368"/>
                <a:ext cx="458147" cy="500147"/>
              </a:xfrm>
              <a:prstGeom prst="arc">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96" name="Arc 195"/>
              <p:cNvSpPr/>
              <p:nvPr/>
            </p:nvSpPr>
            <p:spPr>
              <a:xfrm>
                <a:off x="2514600" y="4724399"/>
                <a:ext cx="609600" cy="651513"/>
              </a:xfrm>
              <a:prstGeom prst="arc">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351" name="Group 350"/>
            <p:cNvGrpSpPr/>
            <p:nvPr/>
          </p:nvGrpSpPr>
          <p:grpSpPr>
            <a:xfrm>
              <a:off x="2752907" y="4724400"/>
              <a:ext cx="980893" cy="1953559"/>
              <a:chOff x="6019800" y="4882994"/>
              <a:chExt cx="714305" cy="1422619"/>
            </a:xfrm>
            <a:effectLst/>
          </p:grpSpPr>
          <p:sp>
            <p:nvSpPr>
              <p:cNvPr id="352" name="Rectangle 351"/>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3" name="Rectangle 352"/>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54" name="Group 353"/>
              <p:cNvGrpSpPr/>
              <p:nvPr/>
            </p:nvGrpSpPr>
            <p:grpSpPr>
              <a:xfrm>
                <a:off x="6021894" y="5038376"/>
                <a:ext cx="703149" cy="392227"/>
                <a:chOff x="1474354" y="3428122"/>
                <a:chExt cx="764055" cy="730555"/>
              </a:xfrm>
            </p:grpSpPr>
            <p:grpSp>
              <p:nvGrpSpPr>
                <p:cNvPr id="403" name="Group 402"/>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409" name="Rectangle 40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0" name="Rectangle 40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1" name="Rectangle 41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12" name="Rectangle 41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04" name="Group 403"/>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405" name="Rectangle 40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6" name="Rectangle 40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7" name="Rectangle 40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08" name="Rectangle 40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355" name="Rectangle 354"/>
              <p:cNvSpPr/>
              <p:nvPr/>
            </p:nvSpPr>
            <p:spPr>
              <a:xfrm>
                <a:off x="6023309" y="4882994"/>
                <a:ext cx="705243" cy="122464"/>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Professional Bldg </a:t>
                </a:r>
              </a:p>
            </p:txBody>
          </p:sp>
          <p:sp>
            <p:nvSpPr>
              <p:cNvPr id="356" name="Rectangle 355"/>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7" name="Rectangle 356"/>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8" name="Rectangle 357"/>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59" name="Group 358"/>
              <p:cNvGrpSpPr/>
              <p:nvPr/>
            </p:nvGrpSpPr>
            <p:grpSpPr>
              <a:xfrm>
                <a:off x="6038349" y="5761921"/>
                <a:ext cx="146772" cy="94938"/>
                <a:chOff x="3117852" y="3657600"/>
                <a:chExt cx="160014" cy="103503"/>
              </a:xfrm>
            </p:grpSpPr>
            <p:grpSp>
              <p:nvGrpSpPr>
                <p:cNvPr id="397" name="Group 396"/>
                <p:cNvGrpSpPr/>
                <p:nvPr/>
              </p:nvGrpSpPr>
              <p:grpSpPr>
                <a:xfrm>
                  <a:off x="3117852" y="3657600"/>
                  <a:ext cx="160014" cy="45719"/>
                  <a:chOff x="3117852" y="3657600"/>
                  <a:chExt cx="533400" cy="152402"/>
                </a:xfrm>
              </p:grpSpPr>
              <p:sp>
                <p:nvSpPr>
                  <p:cNvPr id="401" name="Rectangle 40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02" name="Rectangle 40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98" name="Group 397"/>
                <p:cNvGrpSpPr/>
                <p:nvPr/>
              </p:nvGrpSpPr>
              <p:grpSpPr>
                <a:xfrm>
                  <a:off x="3117852" y="3715384"/>
                  <a:ext cx="160014" cy="45719"/>
                  <a:chOff x="3117852" y="3657600"/>
                  <a:chExt cx="533400" cy="152402"/>
                </a:xfrm>
              </p:grpSpPr>
              <p:sp>
                <p:nvSpPr>
                  <p:cNvPr id="399" name="Rectangle 3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400" name="Rectangle 3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sp>
            <p:nvSpPr>
              <p:cNvPr id="360" name="Rectangle 359"/>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61" name="Group 360"/>
              <p:cNvGrpSpPr/>
              <p:nvPr/>
            </p:nvGrpSpPr>
            <p:grpSpPr>
              <a:xfrm>
                <a:off x="6023302" y="5470450"/>
                <a:ext cx="703149" cy="390912"/>
                <a:chOff x="1474354" y="3428122"/>
                <a:chExt cx="764055" cy="730555"/>
              </a:xfrm>
            </p:grpSpPr>
            <p:grpSp>
              <p:nvGrpSpPr>
                <p:cNvPr id="387" name="Group 386"/>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93" name="Rectangle 39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4" name="Rectangle 39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5" name="Rectangle 39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6" name="Rectangle 39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388" name="Group 387"/>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89" name="Rectangle 38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0" name="Rectangle 38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1" name="Rectangle 39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92" name="Rectangle 39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362" name="Rectangle 361"/>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3" name="Rectangle 362"/>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4" name="Rectangle 363"/>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65" name="Group 364"/>
              <p:cNvGrpSpPr/>
              <p:nvPr/>
            </p:nvGrpSpPr>
            <p:grpSpPr>
              <a:xfrm>
                <a:off x="6038200" y="6190563"/>
                <a:ext cx="146772" cy="94938"/>
                <a:chOff x="3117852" y="3657600"/>
                <a:chExt cx="160014" cy="103503"/>
              </a:xfrm>
            </p:grpSpPr>
            <p:grpSp>
              <p:nvGrpSpPr>
                <p:cNvPr id="381" name="Group 380"/>
                <p:cNvGrpSpPr/>
                <p:nvPr/>
              </p:nvGrpSpPr>
              <p:grpSpPr>
                <a:xfrm>
                  <a:off x="3117852" y="3657600"/>
                  <a:ext cx="160014" cy="45719"/>
                  <a:chOff x="3117852" y="3657600"/>
                  <a:chExt cx="533400" cy="152402"/>
                </a:xfrm>
              </p:grpSpPr>
              <p:sp>
                <p:nvSpPr>
                  <p:cNvPr id="385" name="Rectangle 3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86" name="Rectangle 3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382" name="Group 381"/>
                <p:cNvGrpSpPr/>
                <p:nvPr/>
              </p:nvGrpSpPr>
              <p:grpSpPr>
                <a:xfrm>
                  <a:off x="3117852" y="3715384"/>
                  <a:ext cx="160014" cy="45719"/>
                  <a:chOff x="3117852" y="3657600"/>
                  <a:chExt cx="533400" cy="152402"/>
                </a:xfrm>
              </p:grpSpPr>
              <p:sp>
                <p:nvSpPr>
                  <p:cNvPr id="383" name="Rectangle 3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384" name="Rectangle 3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366" name="Group 365"/>
              <p:cNvGrpSpPr/>
              <p:nvPr/>
            </p:nvGrpSpPr>
            <p:grpSpPr>
              <a:xfrm>
                <a:off x="6023153" y="5899092"/>
                <a:ext cx="703149" cy="390912"/>
                <a:chOff x="1474354" y="3428122"/>
                <a:chExt cx="764055" cy="730555"/>
              </a:xfrm>
            </p:grpSpPr>
            <p:grpSp>
              <p:nvGrpSpPr>
                <p:cNvPr id="371" name="Group 370"/>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377" name="Rectangle 37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8" name="Rectangle 37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9" name="Rectangle 37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0" name="Rectangle 37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372" name="Group 371"/>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373" name="Rectangle 3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4" name="Rectangle 3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5" name="Rectangle 3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6" name="Rectangle 37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367" name="Rectangle 366"/>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8" name="Rectangle 367"/>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9" name="Rectangle 368"/>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0" name="Rectangle 369"/>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08" name="Group 607"/>
            <p:cNvGrpSpPr/>
            <p:nvPr/>
          </p:nvGrpSpPr>
          <p:grpSpPr>
            <a:xfrm>
              <a:off x="7620000" y="2133778"/>
              <a:ext cx="669841" cy="777513"/>
              <a:chOff x="3451239" y="3343961"/>
              <a:chExt cx="780199" cy="994851"/>
            </a:xfrm>
          </p:grpSpPr>
          <p:grpSp>
            <p:nvGrpSpPr>
              <p:cNvPr id="609" name="Group 608"/>
              <p:cNvGrpSpPr/>
              <p:nvPr/>
            </p:nvGrpSpPr>
            <p:grpSpPr>
              <a:xfrm>
                <a:off x="3781031" y="3496755"/>
                <a:ext cx="160014" cy="217634"/>
                <a:chOff x="3117852" y="3657600"/>
                <a:chExt cx="160014" cy="217634"/>
              </a:xfrm>
            </p:grpSpPr>
            <p:grpSp>
              <p:nvGrpSpPr>
                <p:cNvPr id="730" name="Group 729"/>
                <p:cNvGrpSpPr/>
                <p:nvPr/>
              </p:nvGrpSpPr>
              <p:grpSpPr>
                <a:xfrm>
                  <a:off x="3117852" y="3657600"/>
                  <a:ext cx="160014" cy="103503"/>
                  <a:chOff x="3117852" y="3657600"/>
                  <a:chExt cx="160014" cy="103503"/>
                </a:xfrm>
              </p:grpSpPr>
              <p:grpSp>
                <p:nvGrpSpPr>
                  <p:cNvPr id="738" name="Group 737"/>
                  <p:cNvGrpSpPr/>
                  <p:nvPr/>
                </p:nvGrpSpPr>
                <p:grpSpPr>
                  <a:xfrm>
                    <a:off x="3117852" y="3657600"/>
                    <a:ext cx="160014" cy="45719"/>
                    <a:chOff x="3117852" y="3657600"/>
                    <a:chExt cx="533400" cy="152402"/>
                  </a:xfrm>
                </p:grpSpPr>
                <p:sp>
                  <p:nvSpPr>
                    <p:cNvPr id="742" name="Rectangle 7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43" name="Rectangle 7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39" name="Group 738"/>
                  <p:cNvGrpSpPr/>
                  <p:nvPr/>
                </p:nvGrpSpPr>
                <p:grpSpPr>
                  <a:xfrm>
                    <a:off x="3117852" y="3715384"/>
                    <a:ext cx="160014" cy="45719"/>
                    <a:chOff x="3117852" y="3657600"/>
                    <a:chExt cx="533400" cy="152402"/>
                  </a:xfrm>
                </p:grpSpPr>
                <p:sp>
                  <p:nvSpPr>
                    <p:cNvPr id="740" name="Rectangle 7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41" name="Rectangle 7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731" name="Group 730"/>
                <p:cNvGrpSpPr/>
                <p:nvPr/>
              </p:nvGrpSpPr>
              <p:grpSpPr>
                <a:xfrm>
                  <a:off x="3117852" y="3771731"/>
                  <a:ext cx="160014" cy="103503"/>
                  <a:chOff x="3270252" y="3810000"/>
                  <a:chExt cx="160014" cy="103503"/>
                </a:xfrm>
              </p:grpSpPr>
              <p:grpSp>
                <p:nvGrpSpPr>
                  <p:cNvPr id="732" name="Group 731"/>
                  <p:cNvGrpSpPr/>
                  <p:nvPr/>
                </p:nvGrpSpPr>
                <p:grpSpPr>
                  <a:xfrm>
                    <a:off x="3270252" y="3810000"/>
                    <a:ext cx="160014" cy="45719"/>
                    <a:chOff x="3117852" y="3657600"/>
                    <a:chExt cx="533400" cy="152402"/>
                  </a:xfrm>
                </p:grpSpPr>
                <p:sp>
                  <p:nvSpPr>
                    <p:cNvPr id="736" name="Rectangle 7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37" name="Rectangle 7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33" name="Group 732"/>
                  <p:cNvGrpSpPr/>
                  <p:nvPr/>
                </p:nvGrpSpPr>
                <p:grpSpPr>
                  <a:xfrm>
                    <a:off x="3270252" y="3867784"/>
                    <a:ext cx="160014" cy="45719"/>
                    <a:chOff x="3117852" y="3657600"/>
                    <a:chExt cx="533400" cy="152402"/>
                  </a:xfrm>
                </p:grpSpPr>
                <p:sp>
                  <p:nvSpPr>
                    <p:cNvPr id="734" name="Rectangle 73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35" name="Rectangle 73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10" name="Group 609"/>
              <p:cNvGrpSpPr/>
              <p:nvPr/>
            </p:nvGrpSpPr>
            <p:grpSpPr>
              <a:xfrm>
                <a:off x="3519054" y="3496755"/>
                <a:ext cx="160014" cy="217634"/>
                <a:chOff x="3117852" y="3657600"/>
                <a:chExt cx="160014" cy="217634"/>
              </a:xfrm>
            </p:grpSpPr>
            <p:grpSp>
              <p:nvGrpSpPr>
                <p:cNvPr id="716" name="Group 715"/>
                <p:cNvGrpSpPr/>
                <p:nvPr/>
              </p:nvGrpSpPr>
              <p:grpSpPr>
                <a:xfrm>
                  <a:off x="3117852" y="3657600"/>
                  <a:ext cx="160014" cy="103503"/>
                  <a:chOff x="3117852" y="3657600"/>
                  <a:chExt cx="160014" cy="103503"/>
                </a:xfrm>
              </p:grpSpPr>
              <p:grpSp>
                <p:nvGrpSpPr>
                  <p:cNvPr id="724" name="Group 723"/>
                  <p:cNvGrpSpPr/>
                  <p:nvPr/>
                </p:nvGrpSpPr>
                <p:grpSpPr>
                  <a:xfrm>
                    <a:off x="3117852" y="3657600"/>
                    <a:ext cx="160014" cy="45719"/>
                    <a:chOff x="3117852" y="3657600"/>
                    <a:chExt cx="533400" cy="152402"/>
                  </a:xfrm>
                </p:grpSpPr>
                <p:sp>
                  <p:nvSpPr>
                    <p:cNvPr id="728" name="Rectangle 72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29" name="Rectangle 72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25" name="Group 724"/>
                  <p:cNvGrpSpPr/>
                  <p:nvPr/>
                </p:nvGrpSpPr>
                <p:grpSpPr>
                  <a:xfrm>
                    <a:off x="3117852" y="3715384"/>
                    <a:ext cx="160014" cy="45719"/>
                    <a:chOff x="3117852" y="3657600"/>
                    <a:chExt cx="533400" cy="152402"/>
                  </a:xfrm>
                </p:grpSpPr>
                <p:sp>
                  <p:nvSpPr>
                    <p:cNvPr id="726" name="Rectangle 7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27" name="Rectangle 7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717" name="Group 716"/>
                <p:cNvGrpSpPr/>
                <p:nvPr/>
              </p:nvGrpSpPr>
              <p:grpSpPr>
                <a:xfrm>
                  <a:off x="3117852" y="3771731"/>
                  <a:ext cx="160014" cy="103503"/>
                  <a:chOff x="3270252" y="3810000"/>
                  <a:chExt cx="160014" cy="103503"/>
                </a:xfrm>
              </p:grpSpPr>
              <p:grpSp>
                <p:nvGrpSpPr>
                  <p:cNvPr id="718" name="Group 717"/>
                  <p:cNvGrpSpPr/>
                  <p:nvPr/>
                </p:nvGrpSpPr>
                <p:grpSpPr>
                  <a:xfrm>
                    <a:off x="3270252" y="3810000"/>
                    <a:ext cx="160014" cy="45719"/>
                    <a:chOff x="3117852" y="3657600"/>
                    <a:chExt cx="533400" cy="152402"/>
                  </a:xfrm>
                </p:grpSpPr>
                <p:sp>
                  <p:nvSpPr>
                    <p:cNvPr id="722" name="Rectangle 7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23" name="Rectangle 7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19" name="Group 718"/>
                  <p:cNvGrpSpPr/>
                  <p:nvPr/>
                </p:nvGrpSpPr>
                <p:grpSpPr>
                  <a:xfrm>
                    <a:off x="3270252" y="3867784"/>
                    <a:ext cx="160014" cy="45719"/>
                    <a:chOff x="3117852" y="3657600"/>
                    <a:chExt cx="533400" cy="152402"/>
                  </a:xfrm>
                </p:grpSpPr>
                <p:sp>
                  <p:nvSpPr>
                    <p:cNvPr id="720" name="Rectangle 7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21" name="Rectangle 7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11" name="Group 610"/>
              <p:cNvGrpSpPr/>
              <p:nvPr/>
            </p:nvGrpSpPr>
            <p:grpSpPr>
              <a:xfrm>
                <a:off x="3624335" y="3495657"/>
                <a:ext cx="160014" cy="217634"/>
                <a:chOff x="3117852" y="3657600"/>
                <a:chExt cx="160014" cy="217634"/>
              </a:xfrm>
            </p:grpSpPr>
            <p:grpSp>
              <p:nvGrpSpPr>
                <p:cNvPr id="702" name="Group 701"/>
                <p:cNvGrpSpPr/>
                <p:nvPr/>
              </p:nvGrpSpPr>
              <p:grpSpPr>
                <a:xfrm>
                  <a:off x="3117852" y="3657600"/>
                  <a:ext cx="160014" cy="103503"/>
                  <a:chOff x="3117852" y="3657600"/>
                  <a:chExt cx="160014" cy="103503"/>
                </a:xfrm>
              </p:grpSpPr>
              <p:grpSp>
                <p:nvGrpSpPr>
                  <p:cNvPr id="710" name="Group 709"/>
                  <p:cNvGrpSpPr/>
                  <p:nvPr/>
                </p:nvGrpSpPr>
                <p:grpSpPr>
                  <a:xfrm>
                    <a:off x="3117852" y="3657600"/>
                    <a:ext cx="160014" cy="45719"/>
                    <a:chOff x="3117852" y="3657600"/>
                    <a:chExt cx="533400" cy="152402"/>
                  </a:xfrm>
                </p:grpSpPr>
                <p:sp>
                  <p:nvSpPr>
                    <p:cNvPr id="714" name="Rectangle 71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15" name="Rectangle 71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11" name="Group 710"/>
                  <p:cNvGrpSpPr/>
                  <p:nvPr/>
                </p:nvGrpSpPr>
                <p:grpSpPr>
                  <a:xfrm>
                    <a:off x="3117852" y="3715384"/>
                    <a:ext cx="160014" cy="45719"/>
                    <a:chOff x="3117852" y="3657600"/>
                    <a:chExt cx="533400" cy="152402"/>
                  </a:xfrm>
                </p:grpSpPr>
                <p:sp>
                  <p:nvSpPr>
                    <p:cNvPr id="712" name="Rectangle 7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13" name="Rectangle 7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703" name="Group 702"/>
                <p:cNvGrpSpPr/>
                <p:nvPr/>
              </p:nvGrpSpPr>
              <p:grpSpPr>
                <a:xfrm>
                  <a:off x="3117852" y="3771731"/>
                  <a:ext cx="160014" cy="103503"/>
                  <a:chOff x="3270252" y="3810000"/>
                  <a:chExt cx="160014" cy="103503"/>
                </a:xfrm>
              </p:grpSpPr>
              <p:grpSp>
                <p:nvGrpSpPr>
                  <p:cNvPr id="704" name="Group 703"/>
                  <p:cNvGrpSpPr/>
                  <p:nvPr/>
                </p:nvGrpSpPr>
                <p:grpSpPr>
                  <a:xfrm>
                    <a:off x="3270252" y="3810000"/>
                    <a:ext cx="160014" cy="45719"/>
                    <a:chOff x="3117852" y="3657600"/>
                    <a:chExt cx="533400" cy="152402"/>
                  </a:xfrm>
                </p:grpSpPr>
                <p:sp>
                  <p:nvSpPr>
                    <p:cNvPr id="708" name="Rectangle 7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09" name="Rectangle 7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705" name="Group 704"/>
                  <p:cNvGrpSpPr/>
                  <p:nvPr/>
                </p:nvGrpSpPr>
                <p:grpSpPr>
                  <a:xfrm>
                    <a:off x="3270252" y="3867784"/>
                    <a:ext cx="160014" cy="45719"/>
                    <a:chOff x="3117852" y="3657600"/>
                    <a:chExt cx="533400" cy="152402"/>
                  </a:xfrm>
                </p:grpSpPr>
                <p:sp>
                  <p:nvSpPr>
                    <p:cNvPr id="706" name="Rectangle 70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07" name="Rectangle 70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12" name="Group 611"/>
              <p:cNvGrpSpPr/>
              <p:nvPr/>
            </p:nvGrpSpPr>
            <p:grpSpPr>
              <a:xfrm>
                <a:off x="3886312" y="3495657"/>
                <a:ext cx="160014" cy="217634"/>
                <a:chOff x="3117852" y="3657600"/>
                <a:chExt cx="160014" cy="217634"/>
              </a:xfrm>
            </p:grpSpPr>
            <p:grpSp>
              <p:nvGrpSpPr>
                <p:cNvPr id="688" name="Group 687"/>
                <p:cNvGrpSpPr/>
                <p:nvPr/>
              </p:nvGrpSpPr>
              <p:grpSpPr>
                <a:xfrm>
                  <a:off x="3117852" y="3657600"/>
                  <a:ext cx="160014" cy="103503"/>
                  <a:chOff x="3117852" y="3657600"/>
                  <a:chExt cx="160014" cy="103503"/>
                </a:xfrm>
              </p:grpSpPr>
              <p:grpSp>
                <p:nvGrpSpPr>
                  <p:cNvPr id="696" name="Group 695"/>
                  <p:cNvGrpSpPr/>
                  <p:nvPr/>
                </p:nvGrpSpPr>
                <p:grpSpPr>
                  <a:xfrm>
                    <a:off x="3117852" y="3657600"/>
                    <a:ext cx="160014" cy="45719"/>
                    <a:chOff x="3117852" y="3657600"/>
                    <a:chExt cx="533400" cy="152402"/>
                  </a:xfrm>
                </p:grpSpPr>
                <p:sp>
                  <p:nvSpPr>
                    <p:cNvPr id="700" name="Rectangle 69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701" name="Rectangle 70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97" name="Group 696"/>
                  <p:cNvGrpSpPr/>
                  <p:nvPr/>
                </p:nvGrpSpPr>
                <p:grpSpPr>
                  <a:xfrm>
                    <a:off x="3117852" y="3715384"/>
                    <a:ext cx="160014" cy="45719"/>
                    <a:chOff x="3117852" y="3657600"/>
                    <a:chExt cx="533400" cy="152402"/>
                  </a:xfrm>
                </p:grpSpPr>
                <p:sp>
                  <p:nvSpPr>
                    <p:cNvPr id="698" name="Rectangle 69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99" name="Rectangle 69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89" name="Group 688"/>
                <p:cNvGrpSpPr/>
                <p:nvPr/>
              </p:nvGrpSpPr>
              <p:grpSpPr>
                <a:xfrm>
                  <a:off x="3117852" y="3771731"/>
                  <a:ext cx="160014" cy="103503"/>
                  <a:chOff x="3270252" y="3810000"/>
                  <a:chExt cx="160014" cy="103503"/>
                </a:xfrm>
              </p:grpSpPr>
              <p:grpSp>
                <p:nvGrpSpPr>
                  <p:cNvPr id="690" name="Group 689"/>
                  <p:cNvGrpSpPr/>
                  <p:nvPr/>
                </p:nvGrpSpPr>
                <p:grpSpPr>
                  <a:xfrm>
                    <a:off x="3270252" y="3810000"/>
                    <a:ext cx="160014" cy="45719"/>
                    <a:chOff x="3117852" y="3657600"/>
                    <a:chExt cx="533400" cy="152402"/>
                  </a:xfrm>
                </p:grpSpPr>
                <p:sp>
                  <p:nvSpPr>
                    <p:cNvPr id="694" name="Rectangle 6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95" name="Rectangle 6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91" name="Group 690"/>
                  <p:cNvGrpSpPr/>
                  <p:nvPr/>
                </p:nvGrpSpPr>
                <p:grpSpPr>
                  <a:xfrm>
                    <a:off x="3270252" y="3867784"/>
                    <a:ext cx="160014" cy="45719"/>
                    <a:chOff x="3117852" y="3657600"/>
                    <a:chExt cx="533400" cy="152402"/>
                  </a:xfrm>
                </p:grpSpPr>
                <p:sp>
                  <p:nvSpPr>
                    <p:cNvPr id="692" name="Rectangle 69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93" name="Rectangle 69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13" name="Group 612"/>
              <p:cNvGrpSpPr/>
              <p:nvPr/>
            </p:nvGrpSpPr>
            <p:grpSpPr>
              <a:xfrm>
                <a:off x="3500268" y="3762881"/>
                <a:ext cx="693677" cy="510824"/>
                <a:chOff x="2355850" y="3784939"/>
                <a:chExt cx="693677" cy="510824"/>
              </a:xfrm>
            </p:grpSpPr>
            <p:grpSp>
              <p:nvGrpSpPr>
                <p:cNvPr id="628" name="Group 627"/>
                <p:cNvGrpSpPr/>
                <p:nvPr/>
              </p:nvGrpSpPr>
              <p:grpSpPr>
                <a:xfrm>
                  <a:off x="2617827" y="3784939"/>
                  <a:ext cx="160014" cy="217634"/>
                  <a:chOff x="3117852" y="3657600"/>
                  <a:chExt cx="160014" cy="217634"/>
                </a:xfrm>
              </p:grpSpPr>
              <p:grpSp>
                <p:nvGrpSpPr>
                  <p:cNvPr id="674" name="Group 673"/>
                  <p:cNvGrpSpPr/>
                  <p:nvPr/>
                </p:nvGrpSpPr>
                <p:grpSpPr>
                  <a:xfrm>
                    <a:off x="3117852" y="3657600"/>
                    <a:ext cx="160014" cy="103503"/>
                    <a:chOff x="3117852" y="3657600"/>
                    <a:chExt cx="160014" cy="103503"/>
                  </a:xfrm>
                </p:grpSpPr>
                <p:grpSp>
                  <p:nvGrpSpPr>
                    <p:cNvPr id="682" name="Group 681"/>
                    <p:cNvGrpSpPr/>
                    <p:nvPr/>
                  </p:nvGrpSpPr>
                  <p:grpSpPr>
                    <a:xfrm>
                      <a:off x="3117852" y="3657600"/>
                      <a:ext cx="160014" cy="45719"/>
                      <a:chOff x="3117852" y="3657600"/>
                      <a:chExt cx="533400" cy="152402"/>
                    </a:xfrm>
                  </p:grpSpPr>
                  <p:sp>
                    <p:nvSpPr>
                      <p:cNvPr id="686" name="Rectangle 68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87" name="Rectangle 68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83" name="Group 682"/>
                    <p:cNvGrpSpPr/>
                    <p:nvPr/>
                  </p:nvGrpSpPr>
                  <p:grpSpPr>
                    <a:xfrm>
                      <a:off x="3117852" y="3715384"/>
                      <a:ext cx="160014" cy="45719"/>
                      <a:chOff x="3117852" y="3657600"/>
                      <a:chExt cx="533400" cy="152402"/>
                    </a:xfrm>
                  </p:grpSpPr>
                  <p:sp>
                    <p:nvSpPr>
                      <p:cNvPr id="684" name="Rectangle 68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85" name="Rectangle 68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75" name="Group 674"/>
                  <p:cNvGrpSpPr/>
                  <p:nvPr/>
                </p:nvGrpSpPr>
                <p:grpSpPr>
                  <a:xfrm>
                    <a:off x="3117852" y="3771731"/>
                    <a:ext cx="160014" cy="103503"/>
                    <a:chOff x="3270252" y="3810000"/>
                    <a:chExt cx="160014" cy="103503"/>
                  </a:xfrm>
                </p:grpSpPr>
                <p:grpSp>
                  <p:nvGrpSpPr>
                    <p:cNvPr id="676" name="Group 675"/>
                    <p:cNvGrpSpPr/>
                    <p:nvPr/>
                  </p:nvGrpSpPr>
                  <p:grpSpPr>
                    <a:xfrm>
                      <a:off x="3270252" y="3810000"/>
                      <a:ext cx="160014" cy="45719"/>
                      <a:chOff x="3117852" y="3657600"/>
                      <a:chExt cx="533400" cy="152402"/>
                    </a:xfrm>
                  </p:grpSpPr>
                  <p:sp>
                    <p:nvSpPr>
                      <p:cNvPr id="680" name="Rectangle 6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81" name="Rectangle 6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77" name="Group 676"/>
                    <p:cNvGrpSpPr/>
                    <p:nvPr/>
                  </p:nvGrpSpPr>
                  <p:grpSpPr>
                    <a:xfrm>
                      <a:off x="3270252" y="3867784"/>
                      <a:ext cx="160014" cy="45719"/>
                      <a:chOff x="3117852" y="3657600"/>
                      <a:chExt cx="533400" cy="152402"/>
                    </a:xfrm>
                  </p:grpSpPr>
                  <p:sp>
                    <p:nvSpPr>
                      <p:cNvPr id="678" name="Rectangle 67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79" name="Rectangle 67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29" name="Group 628"/>
                <p:cNvGrpSpPr/>
                <p:nvPr/>
              </p:nvGrpSpPr>
              <p:grpSpPr>
                <a:xfrm>
                  <a:off x="2355850" y="3784939"/>
                  <a:ext cx="160014" cy="217634"/>
                  <a:chOff x="3117852" y="3657600"/>
                  <a:chExt cx="160014" cy="217634"/>
                </a:xfrm>
              </p:grpSpPr>
              <p:grpSp>
                <p:nvGrpSpPr>
                  <p:cNvPr id="660" name="Group 659"/>
                  <p:cNvGrpSpPr/>
                  <p:nvPr/>
                </p:nvGrpSpPr>
                <p:grpSpPr>
                  <a:xfrm>
                    <a:off x="3117852" y="3657600"/>
                    <a:ext cx="160014" cy="103503"/>
                    <a:chOff x="3117852" y="3657600"/>
                    <a:chExt cx="160014" cy="103503"/>
                  </a:xfrm>
                </p:grpSpPr>
                <p:grpSp>
                  <p:nvGrpSpPr>
                    <p:cNvPr id="668" name="Group 667"/>
                    <p:cNvGrpSpPr/>
                    <p:nvPr/>
                  </p:nvGrpSpPr>
                  <p:grpSpPr>
                    <a:xfrm>
                      <a:off x="3117852" y="3657600"/>
                      <a:ext cx="160014" cy="45719"/>
                      <a:chOff x="3117852" y="3657600"/>
                      <a:chExt cx="533400" cy="152402"/>
                    </a:xfrm>
                  </p:grpSpPr>
                  <p:sp>
                    <p:nvSpPr>
                      <p:cNvPr id="672" name="Rectangle 67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73" name="Rectangle 67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69" name="Group 668"/>
                    <p:cNvGrpSpPr/>
                    <p:nvPr/>
                  </p:nvGrpSpPr>
                  <p:grpSpPr>
                    <a:xfrm>
                      <a:off x="3117852" y="3715384"/>
                      <a:ext cx="160014" cy="45719"/>
                      <a:chOff x="3117852" y="3657600"/>
                      <a:chExt cx="533400" cy="152402"/>
                    </a:xfrm>
                  </p:grpSpPr>
                  <p:sp>
                    <p:nvSpPr>
                      <p:cNvPr id="670" name="Rectangle 66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71" name="Rectangle 67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61" name="Group 660"/>
                  <p:cNvGrpSpPr/>
                  <p:nvPr/>
                </p:nvGrpSpPr>
                <p:grpSpPr>
                  <a:xfrm>
                    <a:off x="3117852" y="3771731"/>
                    <a:ext cx="160014" cy="103503"/>
                    <a:chOff x="3270252" y="3810000"/>
                    <a:chExt cx="160014" cy="103503"/>
                  </a:xfrm>
                </p:grpSpPr>
                <p:grpSp>
                  <p:nvGrpSpPr>
                    <p:cNvPr id="662" name="Group 661"/>
                    <p:cNvGrpSpPr/>
                    <p:nvPr/>
                  </p:nvGrpSpPr>
                  <p:grpSpPr>
                    <a:xfrm>
                      <a:off x="3270252" y="3810000"/>
                      <a:ext cx="160014" cy="45719"/>
                      <a:chOff x="3117852" y="3657600"/>
                      <a:chExt cx="533400" cy="152402"/>
                    </a:xfrm>
                  </p:grpSpPr>
                  <p:sp>
                    <p:nvSpPr>
                      <p:cNvPr id="666" name="Rectangle 6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67" name="Rectangle 6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63" name="Group 662"/>
                    <p:cNvGrpSpPr/>
                    <p:nvPr/>
                  </p:nvGrpSpPr>
                  <p:grpSpPr>
                    <a:xfrm>
                      <a:off x="3270252" y="3867784"/>
                      <a:ext cx="160014" cy="45719"/>
                      <a:chOff x="3117852" y="3657600"/>
                      <a:chExt cx="533400" cy="152402"/>
                    </a:xfrm>
                  </p:grpSpPr>
                  <p:sp>
                    <p:nvSpPr>
                      <p:cNvPr id="664" name="Rectangle 66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65" name="Rectangle 66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30" name="Group 629"/>
                <p:cNvGrpSpPr/>
                <p:nvPr/>
              </p:nvGrpSpPr>
              <p:grpSpPr>
                <a:xfrm>
                  <a:off x="2627536" y="4078129"/>
                  <a:ext cx="160014" cy="217634"/>
                  <a:chOff x="3117852" y="3657600"/>
                  <a:chExt cx="160014" cy="217634"/>
                </a:xfrm>
              </p:grpSpPr>
              <p:grpSp>
                <p:nvGrpSpPr>
                  <p:cNvPr id="646" name="Group 645"/>
                  <p:cNvGrpSpPr/>
                  <p:nvPr/>
                </p:nvGrpSpPr>
                <p:grpSpPr>
                  <a:xfrm>
                    <a:off x="3117852" y="3657600"/>
                    <a:ext cx="160014" cy="103503"/>
                    <a:chOff x="3117852" y="3657600"/>
                    <a:chExt cx="160014" cy="103503"/>
                  </a:xfrm>
                </p:grpSpPr>
                <p:grpSp>
                  <p:nvGrpSpPr>
                    <p:cNvPr id="654" name="Group 653"/>
                    <p:cNvGrpSpPr/>
                    <p:nvPr/>
                  </p:nvGrpSpPr>
                  <p:grpSpPr>
                    <a:xfrm>
                      <a:off x="3117852" y="3657600"/>
                      <a:ext cx="160014" cy="45719"/>
                      <a:chOff x="3117852" y="3657600"/>
                      <a:chExt cx="533400" cy="152402"/>
                    </a:xfrm>
                  </p:grpSpPr>
                  <p:sp>
                    <p:nvSpPr>
                      <p:cNvPr id="658" name="Rectangle 6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9" name="Rectangle 6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55" name="Group 654"/>
                    <p:cNvGrpSpPr/>
                    <p:nvPr/>
                  </p:nvGrpSpPr>
                  <p:grpSpPr>
                    <a:xfrm>
                      <a:off x="3117852" y="3715384"/>
                      <a:ext cx="160014" cy="45719"/>
                      <a:chOff x="3117852" y="3657600"/>
                      <a:chExt cx="533400" cy="152402"/>
                    </a:xfrm>
                  </p:grpSpPr>
                  <p:sp>
                    <p:nvSpPr>
                      <p:cNvPr id="656" name="Rectangle 65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7" name="Rectangle 65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47" name="Group 646"/>
                  <p:cNvGrpSpPr/>
                  <p:nvPr/>
                </p:nvGrpSpPr>
                <p:grpSpPr>
                  <a:xfrm>
                    <a:off x="3117852" y="3771731"/>
                    <a:ext cx="160014" cy="103503"/>
                    <a:chOff x="3270252" y="3810000"/>
                    <a:chExt cx="160014" cy="103503"/>
                  </a:xfrm>
                </p:grpSpPr>
                <p:grpSp>
                  <p:nvGrpSpPr>
                    <p:cNvPr id="648" name="Group 647"/>
                    <p:cNvGrpSpPr/>
                    <p:nvPr/>
                  </p:nvGrpSpPr>
                  <p:grpSpPr>
                    <a:xfrm>
                      <a:off x="3270252" y="3810000"/>
                      <a:ext cx="160014" cy="45719"/>
                      <a:chOff x="3117852" y="3657600"/>
                      <a:chExt cx="533400" cy="152402"/>
                    </a:xfrm>
                  </p:grpSpPr>
                  <p:sp>
                    <p:nvSpPr>
                      <p:cNvPr id="652" name="Rectangle 6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3" name="Rectangle 6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49" name="Group 648"/>
                    <p:cNvGrpSpPr/>
                    <p:nvPr/>
                  </p:nvGrpSpPr>
                  <p:grpSpPr>
                    <a:xfrm>
                      <a:off x="3270252" y="3867784"/>
                      <a:ext cx="160014" cy="45719"/>
                      <a:chOff x="3117852" y="3657600"/>
                      <a:chExt cx="533400" cy="152402"/>
                    </a:xfrm>
                  </p:grpSpPr>
                  <p:sp>
                    <p:nvSpPr>
                      <p:cNvPr id="650" name="Rectangle 6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1" name="Rectangle 6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nvGrpSpPr>
                <p:cNvPr id="631" name="Group 630"/>
                <p:cNvGrpSpPr/>
                <p:nvPr/>
              </p:nvGrpSpPr>
              <p:grpSpPr>
                <a:xfrm>
                  <a:off x="2889513" y="4078129"/>
                  <a:ext cx="160014" cy="217634"/>
                  <a:chOff x="3117852" y="3657600"/>
                  <a:chExt cx="160014" cy="217634"/>
                </a:xfrm>
              </p:grpSpPr>
              <p:grpSp>
                <p:nvGrpSpPr>
                  <p:cNvPr id="632" name="Group 631"/>
                  <p:cNvGrpSpPr/>
                  <p:nvPr/>
                </p:nvGrpSpPr>
                <p:grpSpPr>
                  <a:xfrm>
                    <a:off x="3117852" y="3657600"/>
                    <a:ext cx="160014" cy="103503"/>
                    <a:chOff x="3117852" y="3657600"/>
                    <a:chExt cx="160014" cy="103503"/>
                  </a:xfrm>
                </p:grpSpPr>
                <p:grpSp>
                  <p:nvGrpSpPr>
                    <p:cNvPr id="640" name="Group 639"/>
                    <p:cNvGrpSpPr/>
                    <p:nvPr/>
                  </p:nvGrpSpPr>
                  <p:grpSpPr>
                    <a:xfrm>
                      <a:off x="3117852" y="3657600"/>
                      <a:ext cx="160014" cy="45719"/>
                      <a:chOff x="3117852" y="3657600"/>
                      <a:chExt cx="533400" cy="152402"/>
                    </a:xfrm>
                  </p:grpSpPr>
                  <p:sp>
                    <p:nvSpPr>
                      <p:cNvPr id="644" name="Rectangle 64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45" name="Rectangle 64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41" name="Group 640"/>
                    <p:cNvGrpSpPr/>
                    <p:nvPr/>
                  </p:nvGrpSpPr>
                  <p:grpSpPr>
                    <a:xfrm>
                      <a:off x="3117852" y="3715384"/>
                      <a:ext cx="160014" cy="45719"/>
                      <a:chOff x="3117852" y="3657600"/>
                      <a:chExt cx="533400" cy="152402"/>
                    </a:xfrm>
                  </p:grpSpPr>
                  <p:sp>
                    <p:nvSpPr>
                      <p:cNvPr id="642" name="Rectangle 64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43" name="Rectangle 64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33" name="Group 632"/>
                  <p:cNvGrpSpPr/>
                  <p:nvPr/>
                </p:nvGrpSpPr>
                <p:grpSpPr>
                  <a:xfrm>
                    <a:off x="3117852" y="3771731"/>
                    <a:ext cx="160014" cy="103503"/>
                    <a:chOff x="3270252" y="3810000"/>
                    <a:chExt cx="160014" cy="103503"/>
                  </a:xfrm>
                </p:grpSpPr>
                <p:grpSp>
                  <p:nvGrpSpPr>
                    <p:cNvPr id="634" name="Group 633"/>
                    <p:cNvGrpSpPr/>
                    <p:nvPr/>
                  </p:nvGrpSpPr>
                  <p:grpSpPr>
                    <a:xfrm>
                      <a:off x="3270252" y="3810000"/>
                      <a:ext cx="160014" cy="45719"/>
                      <a:chOff x="3117852" y="3657600"/>
                      <a:chExt cx="533400" cy="152402"/>
                    </a:xfrm>
                  </p:grpSpPr>
                  <p:sp>
                    <p:nvSpPr>
                      <p:cNvPr id="638" name="Rectangle 6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39" name="Rectangle 6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35" name="Group 634"/>
                    <p:cNvGrpSpPr/>
                    <p:nvPr/>
                  </p:nvGrpSpPr>
                  <p:grpSpPr>
                    <a:xfrm>
                      <a:off x="3270252" y="3867784"/>
                      <a:ext cx="160014" cy="45719"/>
                      <a:chOff x="3117852" y="3657600"/>
                      <a:chExt cx="533400" cy="152402"/>
                    </a:xfrm>
                  </p:grpSpPr>
                  <p:sp>
                    <p:nvSpPr>
                      <p:cNvPr id="636" name="Rectangle 6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37" name="Rectangle 6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grpSp>
          <p:sp>
            <p:nvSpPr>
              <p:cNvPr id="614" name="Rectangle 613"/>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5" name="Rectangle 614"/>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6" name="Rectangle 615"/>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7" name="Rectangle 616"/>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8" name="Rectangle 617"/>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9" name="Rectangle 618"/>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0" name="Rectangle 619"/>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DATACENTER</a:t>
                </a:r>
              </a:p>
            </p:txBody>
          </p:sp>
          <p:sp>
            <p:nvSpPr>
              <p:cNvPr id="621" name="Rectangle 620"/>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22" name="Group 621"/>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624" name="Rectangle 62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5" name="Rectangle 62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6" name="Rectangle 62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7" name="Rectangle 626"/>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cxnSp>
            <p:nvCxnSpPr>
              <p:cNvPr id="623" name="Straight Connector 622"/>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grpSp>
          <p:nvGrpSpPr>
            <p:cNvPr id="745" name="Group 744"/>
            <p:cNvGrpSpPr/>
            <p:nvPr/>
          </p:nvGrpSpPr>
          <p:grpSpPr>
            <a:xfrm>
              <a:off x="7091020" y="2742394"/>
              <a:ext cx="710800" cy="493251"/>
              <a:chOff x="3540249" y="5252355"/>
              <a:chExt cx="3361316" cy="508209"/>
            </a:xfrm>
          </p:grpSpPr>
          <p:cxnSp>
            <p:nvCxnSpPr>
              <p:cNvPr id="746" name="Straight Connector 745"/>
              <p:cNvCxnSpPr/>
              <p:nvPr/>
            </p:nvCxnSpPr>
            <p:spPr>
              <a:xfrm>
                <a:off x="3778397" y="5252355"/>
                <a:ext cx="3123168" cy="0"/>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47" name="Straight Connector 746"/>
              <p:cNvCxnSpPr/>
              <p:nvPr/>
            </p:nvCxnSpPr>
            <p:spPr>
              <a:xfrm flipV="1">
                <a:off x="3540249" y="5481164"/>
                <a:ext cx="6350" cy="279400"/>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48" name="Arc 747"/>
              <p:cNvSpPr/>
              <p:nvPr/>
            </p:nvSpPr>
            <p:spPr>
              <a:xfrm rot="16200000">
                <a:off x="3547075" y="5252356"/>
                <a:ext cx="462644" cy="462644"/>
              </a:xfrm>
              <a:prstGeom prst="arc">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749" name="Group 748"/>
            <p:cNvGrpSpPr/>
            <p:nvPr/>
          </p:nvGrpSpPr>
          <p:grpSpPr>
            <a:xfrm>
              <a:off x="6553200" y="2942038"/>
              <a:ext cx="971607" cy="368062"/>
              <a:chOff x="2481885" y="3327266"/>
              <a:chExt cx="723900" cy="379223"/>
            </a:xfrm>
            <a:solidFill>
              <a:srgbClr val="00703C"/>
            </a:solidFill>
            <a:effectLst>
              <a:outerShdw blurRad="50800" dist="38100" dir="2700000" algn="tl" rotWithShape="0">
                <a:prstClr val="black">
                  <a:alpha val="40000"/>
                </a:prstClr>
              </a:outerShdw>
            </a:effectLst>
          </p:grpSpPr>
          <p:sp>
            <p:nvSpPr>
              <p:cNvPr id="750" name="Isosceles Triangle 749"/>
              <p:cNvSpPr/>
              <p:nvPr/>
            </p:nvSpPr>
            <p:spPr>
              <a:xfrm>
                <a:off x="2481885" y="3327266"/>
                <a:ext cx="723900" cy="48674"/>
              </a:xfrm>
              <a:prstGeom prst="triangle">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endParaRPr lang="en-US" sz="1200" b="1" dirty="0">
                  <a:solidFill>
                    <a:prstClr val="white"/>
                  </a:solidFill>
                  <a:effectLst>
                    <a:outerShdw blurRad="38100" dist="38100" dir="2700000" algn="tl">
                      <a:srgbClr val="000000">
                        <a:alpha val="43137"/>
                      </a:srgbClr>
                    </a:outerShdw>
                  </a:effectLst>
                </a:endParaRPr>
              </a:p>
            </p:txBody>
          </p:sp>
          <p:sp>
            <p:nvSpPr>
              <p:cNvPr id="751" name="Rectangle 750"/>
              <p:cNvSpPr/>
              <p:nvPr/>
            </p:nvSpPr>
            <p:spPr>
              <a:xfrm>
                <a:off x="2481885" y="3383980"/>
                <a:ext cx="723899" cy="322509"/>
              </a:xfrm>
              <a:prstGeom prst="rect">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algn="ctr"/>
                <a:r>
                  <a:rPr lang="en-US" sz="1200" b="1" dirty="0">
                    <a:solidFill>
                      <a:prstClr val="white"/>
                    </a:solidFill>
                    <a:effectLst>
                      <a:outerShdw blurRad="38100" dist="38100" dir="2700000" algn="tl">
                        <a:srgbClr val="000000">
                          <a:alpha val="43137"/>
                        </a:srgbClr>
                      </a:outerShdw>
                    </a:effectLst>
                  </a:rPr>
                  <a:t>CO/PoP/DC</a:t>
                </a:r>
              </a:p>
            </p:txBody>
          </p:sp>
        </p:grpSp>
        <p:sp>
          <p:nvSpPr>
            <p:cNvPr id="753" name="TextBox 752"/>
            <p:cNvSpPr txBox="1"/>
            <p:nvPr/>
          </p:nvSpPr>
          <p:spPr>
            <a:xfrm>
              <a:off x="6553225" y="3456801"/>
              <a:ext cx="937375" cy="276999"/>
            </a:xfrm>
            <a:prstGeom prst="rect">
              <a:avLst/>
            </a:prstGeom>
            <a:solidFill>
              <a:srgbClr val="FFFFFF">
                <a:alpha val="65882"/>
              </a:srgbClr>
            </a:solidFill>
            <a:effectLst>
              <a:softEdge rad="31750"/>
            </a:effectLst>
          </p:spPr>
          <p:txBody>
            <a:bodyPr wrap="square" rtlCol="0">
              <a:spAutoFit/>
            </a:bodyPr>
            <a:lstStyle/>
            <a:p>
              <a:pPr algn="ctr"/>
              <a:r>
                <a:rPr lang="en-US" sz="1200" b="1" dirty="0">
                  <a:solidFill>
                    <a:prstClr val="black"/>
                  </a:solidFill>
                </a:rPr>
                <a:t>Ultra-Fast </a:t>
              </a:r>
            </a:p>
          </p:txBody>
        </p:sp>
        <p:grpSp>
          <p:nvGrpSpPr>
            <p:cNvPr id="754" name="Group 753"/>
            <p:cNvGrpSpPr/>
            <p:nvPr/>
          </p:nvGrpSpPr>
          <p:grpSpPr>
            <a:xfrm rot="10800000">
              <a:off x="8142753" y="3392821"/>
              <a:ext cx="591658" cy="632338"/>
              <a:chOff x="2514600" y="4724399"/>
              <a:chExt cx="609600" cy="651513"/>
            </a:xfrm>
          </p:grpSpPr>
          <p:sp>
            <p:nvSpPr>
              <p:cNvPr id="755" name="Arc 754"/>
              <p:cNvSpPr/>
              <p:nvPr/>
            </p:nvSpPr>
            <p:spPr>
              <a:xfrm>
                <a:off x="2667000" y="4876800"/>
                <a:ext cx="304800" cy="332742"/>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56" name="Arc 755"/>
              <p:cNvSpPr/>
              <p:nvPr/>
            </p:nvSpPr>
            <p:spPr>
              <a:xfrm>
                <a:off x="2590327" y="4800368"/>
                <a:ext cx="458147" cy="500147"/>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57" name="Arc 756"/>
              <p:cNvSpPr/>
              <p:nvPr/>
            </p:nvSpPr>
            <p:spPr>
              <a:xfrm>
                <a:off x="2514600" y="4724399"/>
                <a:ext cx="609600" cy="651513"/>
              </a:xfrm>
              <a:prstGeom prst="arc">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sp>
          <p:nvSpPr>
            <p:cNvPr id="758" name="TextBox 757"/>
            <p:cNvSpPr txBox="1"/>
            <p:nvPr/>
          </p:nvSpPr>
          <p:spPr>
            <a:xfrm>
              <a:off x="8434705" y="3826559"/>
              <a:ext cx="674016" cy="276999"/>
            </a:xfrm>
            <a:prstGeom prst="rect">
              <a:avLst/>
            </a:prstGeom>
            <a:noFill/>
          </p:spPr>
          <p:txBody>
            <a:bodyPr wrap="square" rtlCol="0">
              <a:spAutoFit/>
            </a:bodyPr>
            <a:lstStyle/>
            <a:p>
              <a:r>
                <a:rPr lang="en-US" sz="1200" b="1" dirty="0">
                  <a:solidFill>
                    <a:prstClr val="black"/>
                  </a:solidFill>
                </a:rPr>
                <a:t>4G/5G</a:t>
              </a:r>
            </a:p>
          </p:txBody>
        </p:sp>
        <p:grpSp>
          <p:nvGrpSpPr>
            <p:cNvPr id="759" name="Group 758"/>
            <p:cNvGrpSpPr/>
            <p:nvPr/>
          </p:nvGrpSpPr>
          <p:grpSpPr>
            <a:xfrm flipH="1">
              <a:off x="7446502" y="3228201"/>
              <a:ext cx="1063556" cy="449028"/>
              <a:chOff x="3540249" y="5252355"/>
              <a:chExt cx="3361316" cy="508209"/>
            </a:xfrm>
          </p:grpSpPr>
          <p:cxnSp>
            <p:nvCxnSpPr>
              <p:cNvPr id="760" name="Straight Connector 759"/>
              <p:cNvCxnSpPr/>
              <p:nvPr/>
            </p:nvCxnSpPr>
            <p:spPr>
              <a:xfrm>
                <a:off x="3778397" y="5252355"/>
                <a:ext cx="3123168" cy="0"/>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61" name="Straight Connector 760"/>
              <p:cNvCxnSpPr/>
              <p:nvPr/>
            </p:nvCxnSpPr>
            <p:spPr>
              <a:xfrm flipV="1">
                <a:off x="3540249" y="5481164"/>
                <a:ext cx="6350" cy="279400"/>
              </a:xfrm>
              <a:prstGeom prst="line">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2" name="Arc 761"/>
              <p:cNvSpPr/>
              <p:nvPr/>
            </p:nvSpPr>
            <p:spPr>
              <a:xfrm rot="16200000">
                <a:off x="3547075" y="5252356"/>
                <a:ext cx="462644" cy="462644"/>
              </a:xfrm>
              <a:prstGeom prst="arc">
                <a:avLst/>
              </a:prstGeom>
              <a:ln w="28575">
                <a:solidFill>
                  <a:schemeClr val="tx1"/>
                </a:solidFill>
                <a:prstDash val="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763" name="Group 762"/>
            <p:cNvGrpSpPr/>
            <p:nvPr/>
          </p:nvGrpSpPr>
          <p:grpSpPr>
            <a:xfrm>
              <a:off x="8397164" y="3169249"/>
              <a:ext cx="197487" cy="613538"/>
              <a:chOff x="991399" y="4932620"/>
              <a:chExt cx="379499" cy="1178996"/>
            </a:xfrm>
          </p:grpSpPr>
          <p:cxnSp>
            <p:nvCxnSpPr>
              <p:cNvPr id="764" name="Straight Connector 763"/>
              <p:cNvCxnSpPr/>
              <p:nvPr/>
            </p:nvCxnSpPr>
            <p:spPr>
              <a:xfrm>
                <a:off x="993197" y="6107844"/>
                <a:ext cx="374555" cy="0"/>
              </a:xfrm>
              <a:prstGeom prst="line">
                <a:avLst/>
              </a:prstGeom>
              <a:ln w="22225" cap="rnd">
                <a:solidFill>
                  <a:schemeClr val="tx1">
                    <a:lumMod val="50000"/>
                    <a:lumOff val="50000"/>
                  </a:schemeClr>
                </a:solidFill>
              </a:ln>
              <a:effectLst>
                <a:outerShdw blurRad="50800" dist="127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765" name="Straight Connector 764"/>
              <p:cNvCxnSpPr/>
              <p:nvPr/>
            </p:nvCxnSpPr>
            <p:spPr>
              <a:xfrm flipV="1">
                <a:off x="991399" y="5589404"/>
                <a:ext cx="298665"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nvGrpSpPr>
              <p:cNvPr id="766" name="Group 765"/>
              <p:cNvGrpSpPr/>
              <p:nvPr/>
            </p:nvGrpSpPr>
            <p:grpSpPr>
              <a:xfrm>
                <a:off x="992645" y="4932620"/>
                <a:ext cx="375107" cy="1175344"/>
                <a:chOff x="533400" y="4920656"/>
                <a:chExt cx="815192" cy="1175344"/>
              </a:xfrm>
            </p:grpSpPr>
            <p:cxnSp>
              <p:nvCxnSpPr>
                <p:cNvPr id="778" name="Straight Connector 777"/>
                <p:cNvCxnSpPr/>
                <p:nvPr/>
              </p:nvCxnSpPr>
              <p:spPr>
                <a:xfrm flipH="1">
                  <a:off x="533400" y="4920656"/>
                  <a:ext cx="406996" cy="1175344"/>
                </a:xfrm>
                <a:prstGeom prst="line">
                  <a:avLst/>
                </a:prstGeom>
                <a:ln w="1270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779" name="Straight Connector 778"/>
                <p:cNvCxnSpPr/>
                <p:nvPr/>
              </p:nvCxnSpPr>
              <p:spPr>
                <a:xfrm flipH="1" flipV="1">
                  <a:off x="941596" y="4920656"/>
                  <a:ext cx="406996" cy="1175344"/>
                </a:xfrm>
                <a:prstGeom prst="line">
                  <a:avLst/>
                </a:prstGeom>
                <a:ln w="1270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767" name="Straight Connector 766"/>
              <p:cNvCxnSpPr/>
              <p:nvPr/>
            </p:nvCxnSpPr>
            <p:spPr>
              <a:xfrm flipH="1" flipV="1">
                <a:off x="1072233" y="5589418"/>
                <a:ext cx="298665"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nvGrpSpPr>
              <p:cNvPr id="768" name="Group 767"/>
              <p:cNvGrpSpPr/>
              <p:nvPr/>
            </p:nvGrpSpPr>
            <p:grpSpPr>
              <a:xfrm>
                <a:off x="1071401" y="5289263"/>
                <a:ext cx="218663" cy="307729"/>
                <a:chOff x="681383" y="5721295"/>
                <a:chExt cx="819610" cy="530757"/>
              </a:xfrm>
            </p:grpSpPr>
            <p:cxnSp>
              <p:nvCxnSpPr>
                <p:cNvPr id="775" name="Straight Connector 774"/>
                <p:cNvCxnSpPr/>
                <p:nvPr/>
              </p:nvCxnSpPr>
              <p:spPr>
                <a:xfrm>
                  <a:off x="687000" y="6248280"/>
                  <a:ext cx="813992" cy="0"/>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776" name="Straight Connector 775"/>
                <p:cNvCxnSpPr/>
                <p:nvPr/>
              </p:nvCxnSpPr>
              <p:spPr>
                <a:xfrm flipV="1">
                  <a:off x="681383" y="5721295"/>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777" name="Straight Connector 776"/>
                <p:cNvCxnSpPr/>
                <p:nvPr/>
              </p:nvCxnSpPr>
              <p:spPr>
                <a:xfrm flipH="1" flipV="1">
                  <a:off x="851927" y="5729854"/>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769" name="Group 768"/>
              <p:cNvGrpSpPr/>
              <p:nvPr/>
            </p:nvGrpSpPr>
            <p:grpSpPr>
              <a:xfrm>
                <a:off x="1120221" y="5124626"/>
                <a:ext cx="120507" cy="169592"/>
                <a:chOff x="681383" y="5721295"/>
                <a:chExt cx="819610" cy="530757"/>
              </a:xfrm>
            </p:grpSpPr>
            <p:cxnSp>
              <p:nvCxnSpPr>
                <p:cNvPr id="772" name="Straight Connector 771"/>
                <p:cNvCxnSpPr/>
                <p:nvPr/>
              </p:nvCxnSpPr>
              <p:spPr>
                <a:xfrm>
                  <a:off x="687000" y="6248280"/>
                  <a:ext cx="813992" cy="0"/>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773" name="Straight Connector 772"/>
                <p:cNvCxnSpPr/>
                <p:nvPr/>
              </p:nvCxnSpPr>
              <p:spPr>
                <a:xfrm flipV="1">
                  <a:off x="681383" y="5721295"/>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774" name="Straight Connector 773"/>
                <p:cNvCxnSpPr/>
                <p:nvPr/>
              </p:nvCxnSpPr>
              <p:spPr>
                <a:xfrm flipH="1" flipV="1">
                  <a:off x="851927" y="5729854"/>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70" name="Rectangle 769"/>
              <p:cNvSpPr/>
              <p:nvPr/>
            </p:nvSpPr>
            <p:spPr>
              <a:xfrm>
                <a:off x="1189958" y="5021504"/>
                <a:ext cx="45719" cy="123627"/>
              </a:xfrm>
              <a:prstGeom prst="rect">
                <a:avLst/>
              </a:prstGeom>
              <a:ln w="3175">
                <a:gradFill>
                  <a:gsLst>
                    <a:gs pos="0">
                      <a:schemeClr val="bg1">
                        <a:lumMod val="50000"/>
                      </a:schemeClr>
                    </a:gs>
                    <a:gs pos="100000">
                      <a:schemeClr val="tx1"/>
                    </a:gs>
                  </a:gsLst>
                  <a:lin ang="0" scaled="0"/>
                </a:gradFill>
              </a:ln>
            </p:spPr>
            <p:style>
              <a:lnRef idx="1">
                <a:schemeClr val="dk1"/>
              </a:lnRef>
              <a:fillRef idx="2">
                <a:schemeClr val="dk1"/>
              </a:fillRef>
              <a:effectRef idx="1">
                <a:schemeClr val="dk1"/>
              </a:effectRef>
              <a:fontRef idx="minor">
                <a:schemeClr val="dk1"/>
              </a:fontRef>
            </p:style>
            <p:txBody>
              <a:bodyPr rtlCol="0" anchor="ctr"/>
              <a:lstStyle/>
              <a:p>
                <a:pPr algn="ctr"/>
                <a:endParaRPr lang="en-US" dirty="0">
                  <a:solidFill>
                    <a:prstClr val="black"/>
                  </a:solidFill>
                </a:endParaRPr>
              </a:p>
            </p:txBody>
          </p:sp>
          <p:sp>
            <p:nvSpPr>
              <p:cNvPr id="771" name="Rectangle 770"/>
              <p:cNvSpPr/>
              <p:nvPr/>
            </p:nvSpPr>
            <p:spPr>
              <a:xfrm>
                <a:off x="1126534" y="5021504"/>
                <a:ext cx="45719" cy="123627"/>
              </a:xfrm>
              <a:prstGeom prst="rect">
                <a:avLst/>
              </a:prstGeom>
              <a:ln w="3175">
                <a:gradFill>
                  <a:gsLst>
                    <a:gs pos="0">
                      <a:schemeClr val="bg1">
                        <a:lumMod val="50000"/>
                      </a:schemeClr>
                    </a:gs>
                    <a:gs pos="100000">
                      <a:schemeClr val="tx1"/>
                    </a:gs>
                  </a:gsLst>
                  <a:lin ang="0" scaled="0"/>
                </a:gradFill>
              </a:ln>
            </p:spPr>
            <p:style>
              <a:lnRef idx="1">
                <a:schemeClr val="dk1"/>
              </a:lnRef>
              <a:fillRef idx="2">
                <a:schemeClr val="dk1"/>
              </a:fillRef>
              <a:effectRef idx="1">
                <a:schemeClr val="dk1"/>
              </a:effectRef>
              <a:fontRef idx="minor">
                <a:schemeClr val="dk1"/>
              </a:fontRef>
            </p:style>
            <p:txBody>
              <a:bodyPr rtlCol="0" anchor="ctr"/>
              <a:lstStyle/>
              <a:p>
                <a:pPr algn="ctr"/>
                <a:endParaRPr lang="en-US" dirty="0">
                  <a:solidFill>
                    <a:prstClr val="black"/>
                  </a:solidFill>
                </a:endParaRPr>
              </a:p>
            </p:txBody>
          </p:sp>
        </p:grpSp>
        <p:sp>
          <p:nvSpPr>
            <p:cNvPr id="780" name="TextBox 779"/>
            <p:cNvSpPr txBox="1"/>
            <p:nvPr/>
          </p:nvSpPr>
          <p:spPr>
            <a:xfrm>
              <a:off x="7163590" y="4038600"/>
              <a:ext cx="1904210" cy="423901"/>
            </a:xfrm>
            <a:prstGeom prst="rect">
              <a:avLst/>
            </a:prstGeom>
            <a:solidFill>
              <a:srgbClr val="FFFFFF">
                <a:alpha val="67843"/>
              </a:srgbClr>
            </a:solidFill>
            <a:effectLst>
              <a:softEdge rad="31750"/>
            </a:effectLst>
          </p:spPr>
          <p:txBody>
            <a:bodyPr wrap="square" rtlCol="0" anchor="ctr" anchorCtr="1">
              <a:noAutofit/>
            </a:bodyPr>
            <a:lstStyle/>
            <a:p>
              <a:pPr algn="ctr"/>
              <a:r>
                <a:rPr lang="en-US" sz="1400" b="1" dirty="0">
                  <a:solidFill>
                    <a:prstClr val="black"/>
                  </a:solidFill>
                </a:rPr>
                <a:t>Wireless/Wireline Active/Active/Standby</a:t>
              </a:r>
            </a:p>
          </p:txBody>
        </p:sp>
        <p:sp>
          <p:nvSpPr>
            <p:cNvPr id="781" name="Rectangle 780"/>
            <p:cNvSpPr/>
            <p:nvPr/>
          </p:nvSpPr>
          <p:spPr>
            <a:xfrm rot="16200000" flipH="1">
              <a:off x="6973653" y="2890346"/>
              <a:ext cx="130700" cy="899947"/>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nvGrpSpPr>
            <p:cNvPr id="782" name="Group 781"/>
            <p:cNvGrpSpPr/>
            <p:nvPr/>
          </p:nvGrpSpPr>
          <p:grpSpPr>
            <a:xfrm>
              <a:off x="6470588" y="2114174"/>
              <a:ext cx="761732" cy="642610"/>
              <a:chOff x="2951382" y="240251"/>
              <a:chExt cx="1429512" cy="1108975"/>
            </a:xfrm>
          </p:grpSpPr>
          <p:pic>
            <p:nvPicPr>
              <p:cNvPr id="783" name="Picture 782"/>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ln>
                <a:headEnd type="none" w="med" len="med"/>
                <a:tailEnd type="none" w="med" len="med"/>
              </a:ln>
            </p:spPr>
          </p:pic>
          <p:sp>
            <p:nvSpPr>
              <p:cNvPr id="784" name="Oval 783"/>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0000"/>
                  </a:solidFill>
                </a:endParaRPr>
              </a:p>
            </p:txBody>
          </p:sp>
          <p:grpSp>
            <p:nvGrpSpPr>
              <p:cNvPr id="785" name="Group 784"/>
              <p:cNvGrpSpPr/>
              <p:nvPr/>
            </p:nvGrpSpPr>
            <p:grpSpPr>
              <a:xfrm>
                <a:off x="2951382" y="734254"/>
                <a:ext cx="1429512" cy="263151"/>
                <a:chOff x="1972224" y="2478468"/>
                <a:chExt cx="3923780" cy="516473"/>
              </a:xfrm>
            </p:grpSpPr>
            <p:grpSp>
              <p:nvGrpSpPr>
                <p:cNvPr id="787" name="Group 786"/>
                <p:cNvGrpSpPr/>
                <p:nvPr/>
              </p:nvGrpSpPr>
              <p:grpSpPr>
                <a:xfrm>
                  <a:off x="1972224" y="2531081"/>
                  <a:ext cx="3923780" cy="411247"/>
                  <a:chOff x="6249726" y="3927944"/>
                  <a:chExt cx="4110826" cy="1382736"/>
                </a:xfrm>
              </p:grpSpPr>
              <p:sp>
                <p:nvSpPr>
                  <p:cNvPr id="794"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sp>
                <p:nvSpPr>
                  <p:cNvPr id="795"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grpSp>
            <p:grpSp>
              <p:nvGrpSpPr>
                <p:cNvPr id="788" name="Group 787"/>
                <p:cNvGrpSpPr/>
                <p:nvPr/>
              </p:nvGrpSpPr>
              <p:grpSpPr>
                <a:xfrm>
                  <a:off x="2043075" y="2478468"/>
                  <a:ext cx="3782079" cy="516473"/>
                  <a:chOff x="1448289" y="4936465"/>
                  <a:chExt cx="4180449" cy="516473"/>
                </a:xfrm>
              </p:grpSpPr>
              <p:sp>
                <p:nvSpPr>
                  <p:cNvPr id="79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sp>
                <p:nvSpPr>
                  <p:cNvPr id="79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grpSp>
            <p:grpSp>
              <p:nvGrpSpPr>
                <p:cNvPr id="789" name="Group 788"/>
                <p:cNvGrpSpPr/>
                <p:nvPr/>
              </p:nvGrpSpPr>
              <p:grpSpPr>
                <a:xfrm flipH="1">
                  <a:off x="2043075" y="2478468"/>
                  <a:ext cx="3782079" cy="516473"/>
                  <a:chOff x="1448289" y="4936465"/>
                  <a:chExt cx="4180449" cy="516473"/>
                </a:xfrm>
              </p:grpSpPr>
              <p:sp>
                <p:nvSpPr>
                  <p:cNvPr id="79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sp>
                <p:nvSpPr>
                  <p:cNvPr id="79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solidFill>
                        <a:srgbClr val="FF0000"/>
                      </a:solidFill>
                      <a:effectLst>
                        <a:outerShdw blurRad="38100" dist="38100" dir="2700000" algn="tl">
                          <a:srgbClr val="000000">
                            <a:alpha val="43137"/>
                          </a:srgbClr>
                        </a:outerShdw>
                      </a:effectLst>
                    </a:endParaRPr>
                  </a:p>
                </p:txBody>
              </p:sp>
            </p:grpSp>
          </p:grpSp>
          <p:sp>
            <p:nvSpPr>
              <p:cNvPr id="786" name="TextBox 785"/>
              <p:cNvSpPr txBox="1"/>
              <p:nvPr/>
            </p:nvSpPr>
            <p:spPr>
              <a:xfrm>
                <a:off x="3111427" y="635626"/>
                <a:ext cx="1141813" cy="560911"/>
              </a:xfrm>
              <a:prstGeom prst="rect">
                <a:avLst/>
              </a:prstGeom>
              <a:noFill/>
            </p:spPr>
            <p:txBody>
              <a:bodyPr wrap="square" rtlCol="0">
                <a:prstTxWarp prst="textArchUp">
                  <a:avLst/>
                </a:prstTxWarp>
                <a:spAutoFit/>
              </a:bodyPr>
              <a:lstStyle/>
              <a:p>
                <a:pPr algn="ctr"/>
                <a:r>
                  <a:rPr lang="en-US" sz="1200" b="1" dirty="0">
                    <a:ln w="3175">
                      <a:noFill/>
                    </a:ln>
                    <a:solidFill>
                      <a:srgbClr val="FF0000"/>
                    </a:solidFill>
                    <a:effectLst>
                      <a:outerShdw blurRad="38100" dist="38100" dir="2700000" algn="tl">
                        <a:srgbClr val="000000">
                          <a:alpha val="43137"/>
                        </a:srgbClr>
                      </a:outerShdw>
                    </a:effectLst>
                  </a:rPr>
                  <a:t>Internet</a:t>
                </a:r>
              </a:p>
            </p:txBody>
          </p:sp>
        </p:grpSp>
        <p:sp>
          <p:nvSpPr>
            <p:cNvPr id="796" name="Cloud 2"/>
            <p:cNvSpPr/>
            <p:nvPr/>
          </p:nvSpPr>
          <p:spPr>
            <a:xfrm>
              <a:off x="6941998" y="2393170"/>
              <a:ext cx="1047687" cy="594897"/>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algn="ctr">
                <a:lnSpc>
                  <a:spcPct val="80000"/>
                </a:lnSpc>
              </a:pPr>
              <a:endParaRPr lang="en-US" sz="1000" b="1" dirty="0">
                <a:solidFill>
                  <a:srgbClr val="FFFF00"/>
                </a:solidFill>
                <a:effectLst>
                  <a:outerShdw blurRad="38100" dist="38100" dir="2700000" algn="tl">
                    <a:srgbClr val="000000">
                      <a:alpha val="43137"/>
                    </a:srgbClr>
                  </a:outerShdw>
                </a:effectLst>
              </a:endParaRPr>
            </a:p>
            <a:p>
              <a:pPr algn="ctr">
                <a:lnSpc>
                  <a:spcPct val="80000"/>
                </a:lnSpc>
              </a:pPr>
              <a:br>
                <a:rPr lang="en-US" sz="1100" b="1" dirty="0">
                  <a:solidFill>
                    <a:srgbClr val="FFFF00"/>
                  </a:solidFill>
                  <a:effectLst>
                    <a:outerShdw blurRad="38100" dist="38100" dir="2700000" algn="tl">
                      <a:srgbClr val="000000">
                        <a:alpha val="43137"/>
                      </a:srgbClr>
                    </a:outerShdw>
                  </a:effectLst>
                </a:rPr>
              </a:br>
              <a:r>
                <a:rPr lang="en-US" sz="1100" b="1" dirty="0">
                  <a:solidFill>
                    <a:srgbClr val="FFFF00"/>
                  </a:solidFill>
                  <a:effectLst>
                    <a:outerShdw blurRad="38100" dist="38100" dir="2700000" algn="tl">
                      <a:srgbClr val="000000">
                        <a:alpha val="43137"/>
                      </a:srgbClr>
                    </a:outerShdw>
                  </a:effectLst>
                </a:rPr>
                <a:t>Distributed</a:t>
              </a:r>
              <a:r>
                <a:rPr lang="en-US" sz="1100" b="1" dirty="0">
                  <a:solidFill>
                    <a:srgbClr val="1F497D"/>
                  </a:solidFill>
                </a:rPr>
                <a:t> </a:t>
              </a:r>
              <a:br>
                <a:rPr lang="en-US" sz="1100" b="1" dirty="0">
                  <a:solidFill>
                    <a:srgbClr val="1F497D"/>
                  </a:solidFill>
                </a:rPr>
              </a:br>
              <a:r>
                <a:rPr lang="en-US" sz="1100" b="1" dirty="0">
                  <a:solidFill>
                    <a:prstClr val="white"/>
                  </a:solidFill>
                </a:rPr>
                <a:t>“Data Center”</a:t>
              </a:r>
            </a:p>
          </p:txBody>
        </p:sp>
        <p:sp>
          <p:nvSpPr>
            <p:cNvPr id="797" name="Cloud 2"/>
            <p:cNvSpPr/>
            <p:nvPr/>
          </p:nvSpPr>
          <p:spPr>
            <a:xfrm>
              <a:off x="7424691" y="2847201"/>
              <a:ext cx="1013890" cy="544685"/>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Lst>
              <a:ahLst/>
              <a:cxnLst>
                <a:cxn ang="0">
                  <a:pos x="connsiteX0" y="connsiteY0"/>
                </a:cxn>
                <a:cxn ang="0">
                  <a:pos x="connsiteX1" y="connsiteY1"/>
                </a:cxn>
              </a:cxnLst>
              <a:rect l="l" t="t" r="r" b="b"/>
              <a:pathLst>
                <a:path w="31980" h="30719">
                  <a:moveTo>
                    <a:pt x="2868" y="14473"/>
                  </a:moveTo>
                  <a:cubicBezTo>
                    <a:pt x="2540" y="11844"/>
                    <a:pt x="2625" y="9630"/>
                    <a:pt x="3586" y="7989"/>
                  </a:cubicBezTo>
                  <a:cubicBezTo>
                    <a:pt x="4597" y="6288"/>
                    <a:pt x="5626" y="5237"/>
                    <a:pt x="8680" y="6919"/>
                  </a:cubicBezTo>
                  <a:cubicBezTo>
                    <a:pt x="11078" y="-603"/>
                    <a:pt x="16262" y="-3319"/>
                    <a:pt x="20421" y="5580"/>
                  </a:cubicBezTo>
                  <a:cubicBezTo>
                    <a:pt x="22102" y="4392"/>
                    <a:pt x="23222" y="3652"/>
                    <a:pt x="25400" y="8289"/>
                  </a:cubicBezTo>
                  <a:cubicBezTo>
                    <a:pt x="26157" y="6744"/>
                    <a:pt x="29006" y="6113"/>
                    <a:pt x="29368" y="11922"/>
                  </a:cubicBezTo>
                  <a:cubicBezTo>
                    <a:pt x="32378" y="13963"/>
                    <a:pt x="32263" y="19215"/>
                    <a:pt x="31583" y="21077"/>
                  </a:cubicBezTo>
                  <a:cubicBezTo>
                    <a:pt x="30903" y="22939"/>
                    <a:pt x="29089" y="26204"/>
                    <a:pt x="25286" y="23097"/>
                  </a:cubicBezTo>
                  <a:cubicBezTo>
                    <a:pt x="24771" y="29559"/>
                    <a:pt x="21399" y="31224"/>
                    <a:pt x="18117" y="28206"/>
                  </a:cubicBezTo>
                  <a:cubicBezTo>
                    <a:pt x="15753" y="31205"/>
                    <a:pt x="15275" y="30875"/>
                    <a:pt x="14110" y="30435"/>
                  </a:cubicBezTo>
                  <a:cubicBezTo>
                    <a:pt x="12945" y="29995"/>
                    <a:pt x="11990" y="28467"/>
                    <a:pt x="11129" y="25565"/>
                  </a:cubicBezTo>
                  <a:cubicBezTo>
                    <a:pt x="8874" y="27077"/>
                    <a:pt x="7310" y="25531"/>
                    <a:pt x="5933" y="23682"/>
                  </a:cubicBezTo>
                  <a:cubicBezTo>
                    <a:pt x="-237" y="30466"/>
                    <a:pt x="-2150" y="14507"/>
                    <a:pt x="2868" y="14473"/>
                  </a:cubicBezTo>
                  <a:close/>
                </a:path>
                <a:path w="31980" h="30719" fill="none" extrusionOk="0">
                  <a:moveTo>
                    <a:pt x="2857" y="14526"/>
                  </a:moveTo>
                  <a:cubicBezTo>
                    <a:pt x="2799" y="14403"/>
                    <a:pt x="3138" y="14804"/>
                    <a:pt x="2870" y="14359"/>
                  </a:cubicBezTo>
                </a:path>
              </a:pathLst>
            </a:custGeom>
            <a:gradFill>
              <a:gsLst>
                <a:gs pos="0">
                  <a:schemeClr val="accent2">
                    <a:tint val="50000"/>
                    <a:satMod val="300000"/>
                    <a:alpha val="92000"/>
                  </a:schemeClr>
                </a:gs>
                <a:gs pos="35000">
                  <a:schemeClr val="accent2">
                    <a:tint val="37000"/>
                    <a:satMod val="300000"/>
                    <a:alpha val="88000"/>
                  </a:schemeClr>
                </a:gs>
                <a:gs pos="100000">
                  <a:schemeClr val="accent2">
                    <a:tint val="15000"/>
                    <a:satMod val="350000"/>
                    <a:alpha val="89000"/>
                  </a:schemeClr>
                </a:gs>
              </a:gsLst>
            </a:gra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rtlCol="0" anchor="ctr"/>
            <a:lstStyle/>
            <a:p>
              <a:pPr algn="ctr">
                <a:lnSpc>
                  <a:spcPct val="80000"/>
                </a:lnSpc>
              </a:pPr>
              <a:r>
                <a:rPr lang="en-US" sz="1100" b="1" dirty="0">
                  <a:solidFill>
                    <a:srgbClr val="000000"/>
                  </a:solidFill>
                </a:rPr>
                <a:t>Backhaul</a:t>
              </a:r>
            </a:p>
          </p:txBody>
        </p:sp>
        <p:sp>
          <p:nvSpPr>
            <p:cNvPr id="799" name="Rectangle 798"/>
            <p:cNvSpPr/>
            <p:nvPr/>
          </p:nvSpPr>
          <p:spPr>
            <a:xfrm rot="16200000" flipH="1">
              <a:off x="6973655" y="4339777"/>
              <a:ext cx="130700" cy="899947"/>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800" name="Rounded Rectangle 799"/>
            <p:cNvSpPr/>
            <p:nvPr/>
          </p:nvSpPr>
          <p:spPr>
            <a:xfrm>
              <a:off x="4659323" y="6256641"/>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01" name="Rounded Rectangle 800"/>
            <p:cNvSpPr/>
            <p:nvPr/>
          </p:nvSpPr>
          <p:spPr>
            <a:xfrm>
              <a:off x="4294708" y="6409041"/>
              <a:ext cx="92585" cy="144159"/>
            </a:xfrm>
            <a:prstGeom prst="roundRect">
              <a:avLst>
                <a:gd name="adj" fmla="val 6257"/>
              </a:avLst>
            </a:prstGeom>
            <a:pattFill prst="dkUpDiag">
              <a:fgClr>
                <a:srgbClr val="C3D707"/>
              </a:fgClr>
              <a:bgClr>
                <a:schemeClr val="bg1"/>
              </a:bgClr>
            </a:patt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744" name="Group 743"/>
          <p:cNvGrpSpPr/>
          <p:nvPr/>
        </p:nvGrpSpPr>
        <p:grpSpPr>
          <a:xfrm>
            <a:off x="6108438" y="4083475"/>
            <a:ext cx="543615" cy="458602"/>
            <a:chOff x="2951382" y="240251"/>
            <a:chExt cx="1429512" cy="1108975"/>
          </a:xfrm>
        </p:grpSpPr>
        <p:pic>
          <p:nvPicPr>
            <p:cNvPr id="752" name="Picture 751"/>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802" name="Oval 801"/>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FFFF00"/>
                </a:solidFill>
              </a:endParaRPr>
            </a:p>
          </p:txBody>
        </p:sp>
        <p:grpSp>
          <p:nvGrpSpPr>
            <p:cNvPr id="803" name="Group 802"/>
            <p:cNvGrpSpPr/>
            <p:nvPr/>
          </p:nvGrpSpPr>
          <p:grpSpPr>
            <a:xfrm>
              <a:off x="2951382" y="734254"/>
              <a:ext cx="1429512" cy="263151"/>
              <a:chOff x="1972224" y="2478468"/>
              <a:chExt cx="3923780" cy="516473"/>
            </a:xfrm>
          </p:grpSpPr>
          <p:grpSp>
            <p:nvGrpSpPr>
              <p:cNvPr id="805" name="Group 804"/>
              <p:cNvGrpSpPr/>
              <p:nvPr/>
            </p:nvGrpSpPr>
            <p:grpSpPr>
              <a:xfrm>
                <a:off x="1972224" y="2531081"/>
                <a:ext cx="3923780" cy="411247"/>
                <a:chOff x="6249726" y="3927944"/>
                <a:chExt cx="4110826" cy="1382736"/>
              </a:xfrm>
            </p:grpSpPr>
            <p:sp>
              <p:nvSpPr>
                <p:cNvPr id="812"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sp>
              <p:nvSpPr>
                <p:cNvPr id="813"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grpSp>
          <p:grpSp>
            <p:nvGrpSpPr>
              <p:cNvPr id="806" name="Group 805"/>
              <p:cNvGrpSpPr/>
              <p:nvPr/>
            </p:nvGrpSpPr>
            <p:grpSpPr>
              <a:xfrm>
                <a:off x="2043075" y="2478468"/>
                <a:ext cx="3782079" cy="516473"/>
                <a:chOff x="1448289" y="4936465"/>
                <a:chExt cx="4180449" cy="516473"/>
              </a:xfrm>
            </p:grpSpPr>
            <p:sp>
              <p:nvSpPr>
                <p:cNvPr id="81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sp>
              <p:nvSpPr>
                <p:cNvPr id="81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grpSp>
          <p:grpSp>
            <p:nvGrpSpPr>
              <p:cNvPr id="807" name="Group 806"/>
              <p:cNvGrpSpPr/>
              <p:nvPr/>
            </p:nvGrpSpPr>
            <p:grpSpPr>
              <a:xfrm flipH="1">
                <a:off x="2043075" y="2478468"/>
                <a:ext cx="3782079" cy="516473"/>
                <a:chOff x="1448289" y="4936465"/>
                <a:chExt cx="4180449" cy="516473"/>
              </a:xfrm>
            </p:grpSpPr>
            <p:sp>
              <p:nvSpPr>
                <p:cNvPr id="808"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sp>
              <p:nvSpPr>
                <p:cNvPr id="809"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dirty="0">
                    <a:solidFill>
                      <a:srgbClr val="FFFF00"/>
                    </a:solidFill>
                    <a:effectLst>
                      <a:outerShdw blurRad="38100" dist="38100" dir="2700000" algn="tl">
                        <a:srgbClr val="000000">
                          <a:alpha val="43137"/>
                        </a:srgbClr>
                      </a:outerShdw>
                    </a:effectLst>
                  </a:endParaRPr>
                </a:p>
              </p:txBody>
            </p:sp>
          </p:grpSp>
        </p:grpSp>
        <p:sp>
          <p:nvSpPr>
            <p:cNvPr id="804" name="TextBox 803"/>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900" b="1" dirty="0">
                  <a:ln w="3175">
                    <a:noFill/>
                  </a:ln>
                  <a:solidFill>
                    <a:srgbClr val="FFFF00"/>
                  </a:solidFill>
                  <a:effectLst>
                    <a:outerShdw blurRad="38100" dist="38100" dir="2700000" algn="tl">
                      <a:srgbClr val="000000">
                        <a:alpha val="43137"/>
                      </a:srgbClr>
                    </a:outerShdw>
                  </a:effectLst>
                </a:rPr>
                <a:t>Internet</a:t>
              </a:r>
            </a:p>
          </p:txBody>
        </p:sp>
      </p:grpSp>
    </p:spTree>
    <p:extLst>
      <p:ext uri="{BB962C8B-B14F-4D97-AF65-F5344CB8AC3E}">
        <p14:creationId xmlns:p14="http://schemas.microsoft.com/office/powerpoint/2010/main" val="2385311982"/>
      </p:ext>
    </p:extLst>
  </p:cSld>
  <p:clrMapOvr>
    <a:masterClrMapping/>
  </p:clrMapOvr>
  <mc:AlternateContent xmlns:mc="http://schemas.openxmlformats.org/markup-compatibility/2006" xmlns:p14="http://schemas.microsoft.com/office/powerpoint/2010/main">
    <mc:Choice Requires="p14">
      <p:transition spd="med" p14:dur="700" advTm="3025">
        <p:fade/>
      </p:transition>
    </mc:Choice>
    <mc:Fallback xmlns="">
      <p:transition spd="med" advTm="3025">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3600" b="1" dirty="0"/>
              <a:t>Personalized Network Services</a:t>
            </a:r>
            <a:endParaRPr lang="en-US" sz="3300" dirty="0"/>
          </a:p>
        </p:txBody>
      </p:sp>
      <p:sp>
        <p:nvSpPr>
          <p:cNvPr id="44" name="Content Placeholder 3"/>
          <p:cNvSpPr>
            <a:spLocks noGrp="1"/>
          </p:cNvSpPr>
          <p:nvPr>
            <p:ph idx="1"/>
          </p:nvPr>
        </p:nvSpPr>
        <p:spPr/>
        <p:txBody>
          <a:bodyPr/>
          <a:lstStyle/>
          <a:p>
            <a:pPr marL="457200" lvl="2" indent="-284163">
              <a:spcBef>
                <a:spcPts val="300"/>
              </a:spcBef>
            </a:pPr>
            <a:r>
              <a:rPr lang="en-US" sz="2800" dirty="0">
                <a:solidFill>
                  <a:schemeClr val="tx1"/>
                </a:solidFill>
              </a:rPr>
              <a:t>Premium service on-demand, available anywhere</a:t>
            </a:r>
          </a:p>
          <a:p>
            <a:pPr marL="457200" lvl="2" indent="-284163">
              <a:spcBef>
                <a:spcPts val="300"/>
              </a:spcBef>
            </a:pPr>
            <a:r>
              <a:rPr lang="en-US" sz="2800" dirty="0">
                <a:solidFill>
                  <a:schemeClr val="tx1"/>
                </a:solidFill>
              </a:rPr>
              <a:t>Multi-user &amp; Multi-tenant locations</a:t>
            </a:r>
          </a:p>
          <a:p>
            <a:pPr marL="457200" lvl="2" indent="-284163">
              <a:spcBef>
                <a:spcPts val="300"/>
              </a:spcBef>
            </a:pPr>
            <a:r>
              <a:rPr lang="en-US" sz="2800" dirty="0">
                <a:solidFill>
                  <a:schemeClr val="tx1"/>
                </a:solidFill>
              </a:rPr>
              <a:t>In the home, at the hotel </a:t>
            </a:r>
          </a:p>
          <a:p>
            <a:pPr marL="457200" lvl="2" indent="-284163">
              <a:spcBef>
                <a:spcPts val="300"/>
              </a:spcBef>
            </a:pPr>
            <a:r>
              <a:rPr lang="en-US" sz="2800" dirty="0">
                <a:solidFill>
                  <a:schemeClr val="tx1"/>
                </a:solidFill>
              </a:rPr>
              <a:t>At a Wi-Fi hotspot, at the airport</a:t>
            </a:r>
          </a:p>
          <a:p>
            <a:pPr marL="457200" lvl="2" indent="-284163">
              <a:spcBef>
                <a:spcPts val="300"/>
              </a:spcBef>
            </a:pPr>
            <a:r>
              <a:rPr lang="en-US" sz="2800" dirty="0">
                <a:solidFill>
                  <a:schemeClr val="tx1"/>
                </a:solidFill>
              </a:rPr>
              <a:t>On the train and plane</a:t>
            </a:r>
          </a:p>
          <a:p>
            <a:pPr marL="457200" lvl="2" indent="-284163">
              <a:spcBef>
                <a:spcPts val="300"/>
              </a:spcBef>
            </a:pPr>
            <a:r>
              <a:rPr lang="en-US" sz="2800" dirty="0">
                <a:solidFill>
                  <a:schemeClr val="tx1"/>
                </a:solidFill>
              </a:rPr>
              <a:t>Automatically billed</a:t>
            </a:r>
          </a:p>
        </p:txBody>
      </p:sp>
      <p:grpSp>
        <p:nvGrpSpPr>
          <p:cNvPr id="159" name="Group 158"/>
          <p:cNvGrpSpPr/>
          <p:nvPr/>
        </p:nvGrpSpPr>
        <p:grpSpPr>
          <a:xfrm>
            <a:off x="3581400" y="2133600"/>
            <a:ext cx="5312935" cy="4553730"/>
            <a:chOff x="-1362432" y="936024"/>
            <a:chExt cx="5931924" cy="5343778"/>
          </a:xfrm>
        </p:grpSpPr>
        <p:pic>
          <p:nvPicPr>
            <p:cNvPr id="4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2432" y="3708053"/>
              <a:ext cx="3390903" cy="2571749"/>
            </a:xfrm>
            <a:prstGeom prst="rect">
              <a:avLst/>
            </a:prstGeom>
            <a:ln>
              <a:solidFill>
                <a:schemeClr val="tx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4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0863" y="936024"/>
              <a:ext cx="3381375" cy="2571750"/>
            </a:xfrm>
            <a:prstGeom prst="rect">
              <a:avLst/>
            </a:prstGeom>
            <a:ln>
              <a:solidFill>
                <a:schemeClr val="tx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50" name="TextBox 49"/>
            <p:cNvSpPr txBox="1"/>
            <p:nvPr/>
          </p:nvSpPr>
          <p:spPr>
            <a:xfrm>
              <a:off x="1167948" y="1818713"/>
              <a:ext cx="3401544" cy="541761"/>
            </a:xfrm>
            <a:prstGeom prst="rect">
              <a:avLst/>
            </a:prstGeom>
            <a:noFill/>
          </p:spPr>
          <p:txBody>
            <a:bodyPr wrap="square" rtlCol="0">
              <a:spAutoFit/>
            </a:bodyPr>
            <a:lstStyle/>
            <a:p>
              <a:pPr algn="ctr"/>
              <a:r>
                <a:rPr lang="en-US" sz="2400" b="1" dirty="0">
                  <a:solidFill>
                    <a:srgbClr val="FFFF00"/>
                  </a:solidFill>
                  <a:effectLst>
                    <a:outerShdw blurRad="38100" dist="38100" dir="2700000" algn="tl">
                      <a:srgbClr val="000000">
                        <a:alpha val="43137"/>
                      </a:srgbClr>
                    </a:outerShdw>
                  </a:effectLst>
                </a:rPr>
                <a:t>Minority Report 2002</a:t>
              </a:r>
            </a:p>
          </p:txBody>
        </p:sp>
        <p:sp>
          <p:nvSpPr>
            <p:cNvPr id="51" name="Rectangle 50"/>
            <p:cNvSpPr/>
            <p:nvPr/>
          </p:nvSpPr>
          <p:spPr>
            <a:xfrm>
              <a:off x="-1362432" y="5228198"/>
              <a:ext cx="3390901" cy="541761"/>
            </a:xfrm>
            <a:prstGeom prst="rect">
              <a:avLst/>
            </a:prstGeom>
          </p:spPr>
          <p:txBody>
            <a:bodyPr wrap="square">
              <a:spAutoFit/>
            </a:bodyPr>
            <a:lstStyle/>
            <a:p>
              <a:pPr algn="ctr"/>
              <a:r>
                <a:rPr lang="en-US" sz="2400" b="1" dirty="0">
                  <a:solidFill>
                    <a:srgbClr val="FFFF00"/>
                  </a:solidFill>
                  <a:effectLst>
                    <a:outerShdw blurRad="38100" dist="38100" dir="2700000" algn="tl">
                      <a:srgbClr val="000000">
                        <a:alpha val="43137"/>
                      </a:srgbClr>
                    </a:outerShdw>
                  </a:effectLst>
                </a:rPr>
                <a:t>On Location 2020</a:t>
              </a:r>
            </a:p>
          </p:txBody>
        </p:sp>
        <p:pic>
          <p:nvPicPr>
            <p:cNvPr id="52"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795" y="2724430"/>
              <a:ext cx="3400424" cy="2146087"/>
            </a:xfrm>
            <a:prstGeom prst="rect">
              <a:avLst/>
            </a:prstGeom>
            <a:ln>
              <a:solidFill>
                <a:schemeClr val="tx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53" name="Rectangle 52"/>
            <p:cNvSpPr/>
            <p:nvPr/>
          </p:nvSpPr>
          <p:spPr>
            <a:xfrm>
              <a:off x="-279940" y="3628349"/>
              <a:ext cx="3743420" cy="541761"/>
            </a:xfrm>
            <a:prstGeom prst="rect">
              <a:avLst/>
            </a:prstGeom>
          </p:spPr>
          <p:txBody>
            <a:bodyPr wrap="square">
              <a:spAutoFit/>
            </a:bodyPr>
            <a:lstStyle/>
            <a:p>
              <a:pPr algn="ctr"/>
              <a:r>
                <a:rPr lang="en-US" sz="2400" b="1" dirty="0">
                  <a:solidFill>
                    <a:srgbClr val="FFFF00"/>
                  </a:solidFill>
                  <a:effectLst>
                    <a:outerShdw blurRad="38100" dist="38100" dir="2700000" algn="tl">
                      <a:srgbClr val="000000">
                        <a:alpha val="43137"/>
                      </a:srgbClr>
                    </a:outerShdw>
                  </a:effectLst>
                </a:rPr>
                <a:t>On Location 2020</a:t>
              </a:r>
            </a:p>
          </p:txBody>
        </p:sp>
      </p:grpSp>
    </p:spTree>
    <p:extLst>
      <p:ext uri="{BB962C8B-B14F-4D97-AF65-F5344CB8AC3E}">
        <p14:creationId xmlns:p14="http://schemas.microsoft.com/office/powerpoint/2010/main" val="3692122453"/>
      </p:ext>
    </p:extLst>
  </p:cSld>
  <p:clrMapOvr>
    <a:masterClrMapping/>
  </p:clrMapOvr>
  <mc:AlternateContent xmlns:mc="http://schemas.openxmlformats.org/markup-compatibility/2006" xmlns:p14="http://schemas.microsoft.com/office/powerpoint/2010/main">
    <mc:Choice Requires="p14">
      <p:transition spd="med" p14:dur="700" advTm="4383">
        <p:fade/>
      </p:transition>
    </mc:Choice>
    <mc:Fallback xmlns="">
      <p:transition spd="med" advTm="4383">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1"/>
          </p:nvPr>
        </p:nvSpPr>
        <p:spPr>
          <a:xfrm>
            <a:off x="0" y="4031973"/>
            <a:ext cx="9153535" cy="762000"/>
          </a:xfrm>
        </p:spPr>
        <p:txBody>
          <a:bodyPr/>
          <a:lstStyle/>
          <a:p>
            <a:r>
              <a:rPr lang="en-US" sz="1600" dirty="0"/>
              <a:t>See also Framework, NPIF Documents and Extended Presentations</a:t>
            </a:r>
          </a:p>
        </p:txBody>
      </p:sp>
    </p:spTree>
    <p:extLst>
      <p:ext uri="{BB962C8B-B14F-4D97-AF65-F5344CB8AC3E}">
        <p14:creationId xmlns:p14="http://schemas.microsoft.com/office/powerpoint/2010/main" val="64726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66861" y="228600"/>
            <a:ext cx="8977139" cy="688996"/>
          </a:xfrm>
        </p:spPr>
        <p:txBody>
          <a:bodyPr/>
          <a:lstStyle/>
          <a:p>
            <a:r>
              <a:rPr lang="en-US" dirty="0"/>
              <a:t>Timing and Support for BBF Work</a:t>
            </a:r>
          </a:p>
        </p:txBody>
      </p:sp>
      <p:sp>
        <p:nvSpPr>
          <p:cNvPr id="5" name="Content Placeholder 4"/>
          <p:cNvSpPr>
            <a:spLocks noGrp="1"/>
          </p:cNvSpPr>
          <p:nvPr>
            <p:ph idx="1"/>
          </p:nvPr>
        </p:nvSpPr>
        <p:spPr>
          <a:xfrm>
            <a:off x="341744" y="1079788"/>
            <a:ext cx="8802256" cy="5439850"/>
          </a:xfrm>
        </p:spPr>
        <p:txBody>
          <a:bodyPr/>
          <a:lstStyle/>
          <a:p>
            <a:pPr marL="233363" indent="-233363"/>
            <a:r>
              <a:rPr lang="en-US" sz="2400" b="1" dirty="0"/>
              <a:t>Timing: why now and not before?</a:t>
            </a:r>
          </a:p>
          <a:p>
            <a:pPr marL="512763" lvl="1" indent="-279400"/>
            <a:r>
              <a:rPr lang="en-US" sz="2000" dirty="0"/>
              <a:t>Emergence of SDN, Ultrafast for dynamic, high speed on-demand services</a:t>
            </a:r>
          </a:p>
          <a:p>
            <a:pPr marL="512763" lvl="1" indent="-279400"/>
            <a:r>
              <a:rPr lang="en-US" sz="2000" dirty="0"/>
              <a:t>Immergence of virtualization to contain costs and the promise of always-on availability from hybrid, seamless wireline/4G/5G</a:t>
            </a:r>
          </a:p>
          <a:p>
            <a:pPr marL="512763" lvl="1" indent="-279400"/>
            <a:r>
              <a:rPr lang="en-US" sz="2000" dirty="0"/>
              <a:t>Strong support of service providers that the time is right for delivery of Broadband Assured IP Services to all classes of users, everywhere</a:t>
            </a:r>
          </a:p>
          <a:p>
            <a:pPr marL="0" indent="-299664"/>
            <a:r>
              <a:rPr lang="en-US" sz="2400" b="1" dirty="0"/>
              <a:t>Why this Broadband Forum initiative has strong support</a:t>
            </a:r>
          </a:p>
          <a:p>
            <a:pPr marL="512763" lvl="1" indent="-279400"/>
            <a:r>
              <a:rPr lang="en-US" sz="2000" dirty="0"/>
              <a:t>Deliverables: Simple standardized service definitions and software work</a:t>
            </a:r>
          </a:p>
          <a:p>
            <a:pPr marL="512763" lvl="1" indent="-279400"/>
            <a:r>
              <a:rPr lang="en-US" sz="2000" dirty="0"/>
              <a:t>Domain expertise in IP connectionless Services</a:t>
            </a:r>
          </a:p>
          <a:p>
            <a:pPr marL="512763" lvl="1" indent="-279400"/>
            <a:r>
              <a:rPr lang="en-US" sz="2000" dirty="0"/>
              <a:t>Perfect fit with Service Provider community already delivering IP services</a:t>
            </a:r>
          </a:p>
          <a:p>
            <a:pPr marL="512763" lvl="1" indent="-279400"/>
            <a:r>
              <a:rPr lang="en-US" sz="2000" dirty="0"/>
              <a:t>Standard and open-sourcing for ordering platforms, etc.</a:t>
            </a:r>
          </a:p>
          <a:p>
            <a:pPr marL="512763" lvl="1" indent="-279400"/>
            <a:r>
              <a:rPr lang="en-US" sz="2000" dirty="0"/>
              <a:t>Existing 350 million TR-069 implementations in place</a:t>
            </a:r>
          </a:p>
          <a:p>
            <a:pPr marL="512763" lvl="1" indent="-279400"/>
            <a:r>
              <a:rPr lang="en-US" sz="2000" dirty="0"/>
              <a:t>Matches existing and new SDN/NFV, Ultrafast and Wireline/Wireless work, Virtualized broadband and IoT work underway</a:t>
            </a:r>
          </a:p>
          <a:p>
            <a:pPr marL="512763" lvl="1" indent="-279400"/>
            <a:endParaRPr lang="en-US" sz="2000" dirty="0"/>
          </a:p>
        </p:txBody>
      </p:sp>
    </p:spTree>
    <p:extLst>
      <p:ext uri="{BB962C8B-B14F-4D97-AF65-F5344CB8AC3E}">
        <p14:creationId xmlns:p14="http://schemas.microsoft.com/office/powerpoint/2010/main" val="2278400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893925"/>
            <a:ext cx="4877085" cy="3714215"/>
          </a:xfrm>
          <a:prstGeom prst="rect">
            <a:avLst/>
          </a:prstGeom>
          <a:effectLst>
            <a:softEdge rad="317500"/>
          </a:effectLst>
        </p:spPr>
      </p:pic>
      <p:sp>
        <p:nvSpPr>
          <p:cNvPr id="2" name="Title 1"/>
          <p:cNvSpPr>
            <a:spLocks noGrp="1"/>
          </p:cNvSpPr>
          <p:nvPr>
            <p:ph type="title"/>
          </p:nvPr>
        </p:nvSpPr>
        <p:spPr>
          <a:xfrm>
            <a:off x="331420" y="228600"/>
            <a:ext cx="8812579" cy="688996"/>
          </a:xfrm>
        </p:spPr>
        <p:txBody>
          <a:bodyPr/>
          <a:lstStyle/>
          <a:p>
            <a:r>
              <a:rPr lang="en-US" dirty="0"/>
              <a:t>Broadband Assured IP Services Summary</a:t>
            </a:r>
          </a:p>
        </p:txBody>
      </p:sp>
      <p:sp>
        <p:nvSpPr>
          <p:cNvPr id="11" name="Rectangle 10"/>
          <p:cNvSpPr/>
          <p:nvPr/>
        </p:nvSpPr>
        <p:spPr>
          <a:xfrm>
            <a:off x="331421" y="1028501"/>
            <a:ext cx="8290956" cy="5298287"/>
          </a:xfrm>
          <a:prstGeom prst="rect">
            <a:avLst/>
          </a:prstGeom>
          <a:solidFill>
            <a:srgbClr val="FFFFFF">
              <a:alpha val="6588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Content Placeholder 8"/>
          <p:cNvSpPr>
            <a:spLocks noGrp="1"/>
          </p:cNvSpPr>
          <p:nvPr>
            <p:ph idx="1"/>
          </p:nvPr>
        </p:nvSpPr>
        <p:spPr>
          <a:xfrm>
            <a:off x="472272" y="917596"/>
            <a:ext cx="8418321" cy="4267200"/>
          </a:xfrm>
        </p:spPr>
        <p:txBody>
          <a:bodyPr/>
          <a:lstStyle/>
          <a:p>
            <a:pPr marL="0" indent="0">
              <a:buNone/>
            </a:pPr>
            <a:r>
              <a:rPr lang="en-US" sz="2400" b="1" dirty="0"/>
              <a:t>What We All Want </a:t>
            </a:r>
          </a:p>
          <a:p>
            <a:pPr>
              <a:spcBef>
                <a:spcPts val="0"/>
              </a:spcBef>
            </a:pPr>
            <a:r>
              <a:rPr lang="en-US" sz="2400" dirty="0"/>
              <a:t>Seamless transparent connectivity</a:t>
            </a:r>
          </a:p>
          <a:p>
            <a:pPr>
              <a:spcBef>
                <a:spcPts val="0"/>
              </a:spcBef>
            </a:pPr>
            <a:r>
              <a:rPr lang="en-US" sz="2400" dirty="0"/>
              <a:t>Performance-assured, secure services</a:t>
            </a:r>
          </a:p>
          <a:p>
            <a:pPr>
              <a:spcBef>
                <a:spcPts val="0"/>
              </a:spcBef>
            </a:pPr>
            <a:r>
              <a:rPr lang="en-US" sz="2400" dirty="0"/>
              <a:t>Apps store/smartphone purchase simplicity/immediacy </a:t>
            </a:r>
          </a:p>
          <a:p>
            <a:pPr>
              <a:spcBef>
                <a:spcPts val="0"/>
              </a:spcBef>
            </a:pPr>
            <a:r>
              <a:rPr lang="en-US" sz="2400" dirty="0"/>
              <a:t>(Providers): Revenue generating services</a:t>
            </a:r>
            <a:endParaRPr lang="en-US" sz="1800" dirty="0"/>
          </a:p>
          <a:p>
            <a:pPr marL="0" indent="0">
              <a:buNone/>
            </a:pPr>
            <a:r>
              <a:rPr lang="en-US" sz="2400" b="1" dirty="0"/>
              <a:t>The Road Ahead for Broadband</a:t>
            </a:r>
          </a:p>
          <a:p>
            <a:pPr>
              <a:spcBef>
                <a:spcPts val="0"/>
              </a:spcBef>
            </a:pPr>
            <a:r>
              <a:rPr lang="en-US" sz="2400" dirty="0"/>
              <a:t>Focus on stakeholder value delivered now and incrementally</a:t>
            </a:r>
          </a:p>
          <a:p>
            <a:pPr>
              <a:spcBef>
                <a:spcPts val="0"/>
              </a:spcBef>
            </a:pPr>
            <a:r>
              <a:rPr lang="en-US" sz="2400" dirty="0"/>
              <a:t>NFV, SDN, ITU, IoT industry initiatives open a new era of valuable Broadband services:</a:t>
            </a:r>
          </a:p>
          <a:p>
            <a:pPr marL="914400" indent="-455613">
              <a:spcBef>
                <a:spcPts val="0"/>
              </a:spcBef>
              <a:buNone/>
            </a:pPr>
            <a:r>
              <a:rPr lang="en-US" sz="2400" b="1" u="sng" dirty="0">
                <a:solidFill>
                  <a:srgbClr val="00703C"/>
                </a:solidFill>
              </a:rPr>
              <a:t>Broadband Assured IP Services</a:t>
            </a:r>
          </a:p>
          <a:p>
            <a:pPr marL="914400" indent="-455613">
              <a:spcBef>
                <a:spcPts val="0"/>
              </a:spcBef>
            </a:pPr>
            <a:r>
              <a:rPr lang="en-US" sz="2400" dirty="0">
                <a:solidFill>
                  <a:srgbClr val="00703C"/>
                </a:solidFill>
              </a:rPr>
              <a:t>On-demand performance-assured IP services that directly connect to key data center applications without the uncertainties of the Internet connectivity </a:t>
            </a:r>
          </a:p>
          <a:p>
            <a:pPr marL="914400" indent="-455613">
              <a:spcBef>
                <a:spcPts val="0"/>
              </a:spcBef>
            </a:pPr>
            <a:r>
              <a:rPr lang="en-US" sz="2400" dirty="0">
                <a:solidFill>
                  <a:srgbClr val="00703C"/>
                </a:solidFill>
              </a:rPr>
              <a:t>Data Center Interconnect and Fixed/Mobile Convergence</a:t>
            </a:r>
          </a:p>
          <a:p>
            <a:pPr>
              <a:spcBef>
                <a:spcPts val="0"/>
              </a:spcBef>
            </a:pPr>
            <a:endParaRPr lang="en-US" sz="2400" dirty="0"/>
          </a:p>
          <a:p>
            <a:pPr marL="0" indent="0">
              <a:buNone/>
            </a:pPr>
            <a:endParaRPr lang="en-US" sz="2400" dirty="0"/>
          </a:p>
        </p:txBody>
      </p:sp>
    </p:spTree>
    <p:extLst>
      <p:ext uri="{BB962C8B-B14F-4D97-AF65-F5344CB8AC3E}">
        <p14:creationId xmlns:p14="http://schemas.microsoft.com/office/powerpoint/2010/main" val="2865162798"/>
      </p:ext>
    </p:extLst>
  </p:cSld>
  <p:clrMapOvr>
    <a:masterClrMapping/>
  </p:clrMapOvr>
  <mc:AlternateContent xmlns:mc="http://schemas.openxmlformats.org/markup-compatibility/2006" xmlns:p14="http://schemas.microsoft.com/office/powerpoint/2010/main">
    <mc:Choice Requires="p14">
      <p:transition spd="med" p14:dur="700" advTm="7091">
        <p:fade/>
      </p:transition>
    </mc:Choice>
    <mc:Fallback xmlns="">
      <p:transition spd="med" advTm="7091">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6861" y="228600"/>
            <a:ext cx="8977139" cy="688996"/>
          </a:xfrm>
        </p:spPr>
        <p:txBody>
          <a:bodyPr/>
          <a:lstStyle/>
          <a:p>
            <a:pPr marL="0" indent="0"/>
            <a:r>
              <a:rPr lang="en-US" sz="3200" b="1" dirty="0">
                <a:solidFill>
                  <a:srgbClr val="00703C"/>
                </a:solidFill>
              </a:rPr>
              <a:t>Top Areas of Broadband 20/20 Innovation</a:t>
            </a:r>
          </a:p>
        </p:txBody>
      </p:sp>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683709" y="1358480"/>
            <a:ext cx="3581400" cy="1038606"/>
          </a:xfrm>
          <a:prstGeom prst="rect">
            <a:avLst/>
          </a:prstGeom>
        </p:spPr>
      </p:pic>
      <p:sp>
        <p:nvSpPr>
          <p:cNvPr id="12" name="Rounded Rectangle 11"/>
          <p:cNvSpPr/>
          <p:nvPr/>
        </p:nvSpPr>
        <p:spPr>
          <a:xfrm>
            <a:off x="2464477" y="2639559"/>
            <a:ext cx="4029629"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indent="-533027"/>
            <a:r>
              <a:rPr lang="en-US" sz="1400" dirty="0">
                <a:solidFill>
                  <a:schemeClr val="tx1"/>
                </a:solidFill>
                <a:effectLst>
                  <a:outerShdw blurRad="38100" dist="38100" dir="2700000" algn="tl">
                    <a:srgbClr val="000000">
                      <a:alpha val="43137"/>
                    </a:srgbClr>
                  </a:outerShdw>
                </a:effectLst>
              </a:rPr>
              <a:t>Ultra-fast wireline infrastructure service</a:t>
            </a:r>
          </a:p>
        </p:txBody>
      </p:sp>
      <p:sp>
        <p:nvSpPr>
          <p:cNvPr id="13" name="Rounded Rectangle 12"/>
          <p:cNvSpPr/>
          <p:nvPr/>
        </p:nvSpPr>
        <p:spPr>
          <a:xfrm>
            <a:off x="2464477" y="3121946"/>
            <a:ext cx="4029629"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indent="-533027"/>
            <a:r>
              <a:rPr lang="en-US" sz="1400" dirty="0">
                <a:solidFill>
                  <a:schemeClr val="tx1"/>
                </a:solidFill>
                <a:effectLst>
                  <a:outerShdw blurRad="38100" dist="38100" dir="2700000" algn="tl">
                    <a:srgbClr val="000000">
                      <a:alpha val="43137"/>
                    </a:srgbClr>
                  </a:outerShdw>
                </a:effectLst>
              </a:rPr>
              <a:t>Intelligent home/small business services</a:t>
            </a:r>
          </a:p>
        </p:txBody>
      </p:sp>
      <p:sp>
        <p:nvSpPr>
          <p:cNvPr id="14" name="Rounded Rectangle 13"/>
          <p:cNvSpPr/>
          <p:nvPr/>
        </p:nvSpPr>
        <p:spPr>
          <a:xfrm>
            <a:off x="2459596" y="3604332"/>
            <a:ext cx="4029629"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indent="-533027"/>
            <a:r>
              <a:rPr lang="en-US" sz="1400" dirty="0">
                <a:solidFill>
                  <a:schemeClr val="tx1"/>
                </a:solidFill>
                <a:effectLst>
                  <a:outerShdw blurRad="38100" dist="38100" dir="2700000" algn="tl">
                    <a:srgbClr val="000000">
                      <a:alpha val="43137"/>
                    </a:srgbClr>
                  </a:outerShdw>
                </a:effectLst>
              </a:rPr>
              <a:t>Seamless wireline/wireless connectivity services</a:t>
            </a:r>
          </a:p>
        </p:txBody>
      </p:sp>
      <p:sp>
        <p:nvSpPr>
          <p:cNvPr id="15" name="Rounded Rectangle 14"/>
          <p:cNvSpPr/>
          <p:nvPr/>
        </p:nvSpPr>
        <p:spPr>
          <a:xfrm>
            <a:off x="2459595" y="4086718"/>
            <a:ext cx="4029629" cy="318661"/>
          </a:xfrm>
          <a:prstGeom prst="roundRect">
            <a:avLst/>
          </a:prstGeom>
          <a:solidFill>
            <a:srgbClr val="00703C"/>
          </a:soli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4" tIns="0" rIns="9144" bIns="0" rtlCol="0" anchor="ctr" anchorCtr="0"/>
          <a:lstStyle/>
          <a:p>
            <a:pPr algn="ctr"/>
            <a:r>
              <a:rPr lang="en-US" sz="1400" b="1" dirty="0">
                <a:solidFill>
                  <a:srgbClr val="CFEAC8"/>
                </a:solidFill>
              </a:rPr>
              <a:t>Broadband Assured Services</a:t>
            </a:r>
          </a:p>
        </p:txBody>
      </p:sp>
      <p:sp>
        <p:nvSpPr>
          <p:cNvPr id="20" name="Rounded Rectangle 19"/>
          <p:cNvSpPr/>
          <p:nvPr/>
        </p:nvSpPr>
        <p:spPr>
          <a:xfrm>
            <a:off x="2459596" y="4569104"/>
            <a:ext cx="4029629" cy="318661"/>
          </a:xfrm>
          <a:prstGeom prst="roundRect">
            <a:avLst/>
          </a:prstGeom>
          <a:gradFill flip="none" rotWithShape="1">
            <a:gsLst>
              <a:gs pos="0">
                <a:srgbClr val="006032"/>
              </a:gs>
              <a:gs pos="100000">
                <a:srgbClr val="006032"/>
              </a:gs>
              <a:gs pos="20000">
                <a:schemeClr val="bg1">
                  <a:lumMod val="95000"/>
                </a:schemeClr>
              </a:gs>
              <a:gs pos="2000">
                <a:srgbClr val="97C642"/>
              </a:gs>
              <a:gs pos="97000">
                <a:srgbClr val="97C642"/>
              </a:gs>
              <a:gs pos="95000">
                <a:srgbClr val="A5CE5B"/>
              </a:gs>
              <a:gs pos="50000">
                <a:schemeClr val="bg1"/>
              </a:gs>
            </a:gsLst>
            <a:lin ang="4200000" scaled="0"/>
            <a:tileRect/>
          </a:gradFill>
          <a:ln w="9525">
            <a:solidFill>
              <a:schemeClr val="bg1">
                <a:lumMod val="65000"/>
              </a:schemeClr>
            </a:solidFill>
          </a:ln>
          <a:effectLst>
            <a:outerShdw blurRad="508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indent="-533027"/>
            <a:r>
              <a:rPr lang="en-US" sz="1400" dirty="0">
                <a:solidFill>
                  <a:schemeClr val="tx1"/>
                </a:solidFill>
                <a:effectLst>
                  <a:outerShdw blurRad="38100" dist="38100" dir="2700000" algn="tl">
                    <a:srgbClr val="000000">
                      <a:alpha val="43137"/>
                    </a:srgbClr>
                  </a:outerShdw>
                </a:effectLst>
              </a:rPr>
              <a:t>Personalized network service</a:t>
            </a:r>
          </a:p>
        </p:txBody>
      </p:sp>
      <p:grpSp>
        <p:nvGrpSpPr>
          <p:cNvPr id="7" name="Group 6"/>
          <p:cNvGrpSpPr/>
          <p:nvPr/>
        </p:nvGrpSpPr>
        <p:grpSpPr>
          <a:xfrm>
            <a:off x="5874959" y="3312367"/>
            <a:ext cx="1506537" cy="942482"/>
            <a:chOff x="7044611" y="1348687"/>
            <a:chExt cx="1642188" cy="1651935"/>
          </a:xfrm>
        </p:grpSpPr>
        <p:sp>
          <p:nvSpPr>
            <p:cNvPr id="5" name="Arc 4"/>
            <p:cNvSpPr/>
            <p:nvPr/>
          </p:nvSpPr>
          <p:spPr>
            <a:xfrm>
              <a:off x="7044611" y="1348687"/>
              <a:ext cx="1642188" cy="1642188"/>
            </a:xfrm>
            <a:prstGeom prst="arc">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Arc 22"/>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28" name="Group 27"/>
          <p:cNvGrpSpPr/>
          <p:nvPr/>
        </p:nvGrpSpPr>
        <p:grpSpPr>
          <a:xfrm>
            <a:off x="6104049" y="3794754"/>
            <a:ext cx="1048355" cy="466946"/>
            <a:chOff x="7044611" y="1348687"/>
            <a:chExt cx="1642188" cy="1651935"/>
          </a:xfrm>
        </p:grpSpPr>
        <p:sp>
          <p:nvSpPr>
            <p:cNvPr id="29" name="Arc 28"/>
            <p:cNvSpPr/>
            <p:nvPr/>
          </p:nvSpPr>
          <p:spPr>
            <a:xfrm>
              <a:off x="7044611" y="1348687"/>
              <a:ext cx="1642188" cy="1642188"/>
            </a:xfrm>
            <a:prstGeom prst="arc">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Arc 29"/>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31" name="Group 30"/>
          <p:cNvGrpSpPr/>
          <p:nvPr/>
        </p:nvGrpSpPr>
        <p:grpSpPr>
          <a:xfrm flipH="1" flipV="1">
            <a:off x="1889123" y="3793230"/>
            <a:ext cx="1048355" cy="466946"/>
            <a:chOff x="7044611" y="1348687"/>
            <a:chExt cx="1642188" cy="1651935"/>
          </a:xfrm>
        </p:grpSpPr>
        <p:sp>
          <p:nvSpPr>
            <p:cNvPr id="32" name="Arc 31"/>
            <p:cNvSpPr/>
            <p:nvPr/>
          </p:nvSpPr>
          <p:spPr>
            <a:xfrm>
              <a:off x="7044611" y="1348687"/>
              <a:ext cx="1642188" cy="1642188"/>
            </a:xfrm>
            <a:prstGeom prst="arc">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34" name="Group 33"/>
          <p:cNvGrpSpPr/>
          <p:nvPr/>
        </p:nvGrpSpPr>
        <p:grpSpPr>
          <a:xfrm flipV="1">
            <a:off x="6104048" y="4282608"/>
            <a:ext cx="1048355" cy="466946"/>
            <a:chOff x="7044611" y="1348687"/>
            <a:chExt cx="1642188" cy="1651935"/>
          </a:xfrm>
        </p:grpSpPr>
        <p:sp>
          <p:nvSpPr>
            <p:cNvPr id="35" name="Arc 34"/>
            <p:cNvSpPr/>
            <p:nvPr/>
          </p:nvSpPr>
          <p:spPr>
            <a:xfrm>
              <a:off x="7044611" y="1348687"/>
              <a:ext cx="1642188" cy="1642188"/>
            </a:xfrm>
            <a:prstGeom prst="arc">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Arc 35"/>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37" name="Group 36"/>
          <p:cNvGrpSpPr/>
          <p:nvPr/>
        </p:nvGrpSpPr>
        <p:grpSpPr>
          <a:xfrm flipH="1" flipV="1">
            <a:off x="1468992" y="2837971"/>
            <a:ext cx="1869633" cy="1436185"/>
            <a:chOff x="7044611" y="1348687"/>
            <a:chExt cx="1642188" cy="1651935"/>
          </a:xfrm>
        </p:grpSpPr>
        <p:sp>
          <p:nvSpPr>
            <p:cNvPr id="38" name="Arc 37"/>
            <p:cNvSpPr/>
            <p:nvPr/>
          </p:nvSpPr>
          <p:spPr>
            <a:xfrm>
              <a:off x="7044611" y="1348687"/>
              <a:ext cx="1642188" cy="1642188"/>
            </a:xfrm>
            <a:prstGeom prst="arc">
              <a:avLst>
                <a:gd name="adj1" fmla="val 19387589"/>
                <a:gd name="adj2" fmla="val 0"/>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Arc 38"/>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40" name="Group 39"/>
          <p:cNvGrpSpPr/>
          <p:nvPr/>
        </p:nvGrpSpPr>
        <p:grpSpPr>
          <a:xfrm flipH="1" flipV="1">
            <a:off x="1796031" y="3312366"/>
            <a:ext cx="1141446" cy="962521"/>
            <a:chOff x="7044611" y="1348687"/>
            <a:chExt cx="1642188" cy="1651935"/>
          </a:xfrm>
        </p:grpSpPr>
        <p:sp>
          <p:nvSpPr>
            <p:cNvPr id="41" name="Arc 40"/>
            <p:cNvSpPr/>
            <p:nvPr/>
          </p:nvSpPr>
          <p:spPr>
            <a:xfrm>
              <a:off x="7044611" y="1348687"/>
              <a:ext cx="1642188" cy="1642188"/>
            </a:xfrm>
            <a:prstGeom prst="arc">
              <a:avLst>
                <a:gd name="adj1" fmla="val 20431000"/>
                <a:gd name="adj2" fmla="val 0"/>
              </a:avLst>
            </a:prstGeom>
            <a:ln w="57150">
              <a:solidFill>
                <a:srgbClr val="00703C"/>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 name="Arc 41"/>
            <p:cNvSpPr/>
            <p:nvPr/>
          </p:nvSpPr>
          <p:spPr>
            <a:xfrm rot="5400000">
              <a:off x="7044611" y="1358434"/>
              <a:ext cx="1642188" cy="1642188"/>
            </a:xfrm>
            <a:prstGeom prst="arc">
              <a:avLst/>
            </a:prstGeom>
            <a:ln w="57150">
              <a:solidFill>
                <a:srgbClr val="00703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Tree>
    <p:custDataLst>
      <p:tags r:id="rId1"/>
    </p:custDataLst>
    <p:extLst>
      <p:ext uri="{BB962C8B-B14F-4D97-AF65-F5344CB8AC3E}">
        <p14:creationId xmlns:p14="http://schemas.microsoft.com/office/powerpoint/2010/main" val="3389824946"/>
      </p:ext>
    </p:extLst>
  </p:cSld>
  <p:clrMapOvr>
    <a:masterClrMapping/>
  </p:clrMapOvr>
  <mc:AlternateContent xmlns:mc="http://schemas.openxmlformats.org/markup-compatibility/2006" xmlns:p14="http://schemas.microsoft.com/office/powerpoint/2010/main">
    <mc:Choice Requires="p14">
      <p:transition spd="med" p14:dur="700" advTm="9080">
        <p:fade/>
      </p:transition>
    </mc:Choice>
    <mc:Fallback xmlns="">
      <p:transition spd="med" advTm="9080">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3" name="Group 1492"/>
          <p:cNvGrpSpPr/>
          <p:nvPr/>
        </p:nvGrpSpPr>
        <p:grpSpPr>
          <a:xfrm>
            <a:off x="6070556" y="1707755"/>
            <a:ext cx="711244" cy="541890"/>
            <a:chOff x="3451239" y="3343961"/>
            <a:chExt cx="780199" cy="994851"/>
          </a:xfrm>
        </p:grpSpPr>
        <p:grpSp>
          <p:nvGrpSpPr>
            <p:cNvPr id="1494" name="Group 1493"/>
            <p:cNvGrpSpPr/>
            <p:nvPr/>
          </p:nvGrpSpPr>
          <p:grpSpPr>
            <a:xfrm>
              <a:off x="3781031" y="3496755"/>
              <a:ext cx="160014" cy="217634"/>
              <a:chOff x="3117852" y="3657600"/>
              <a:chExt cx="160014" cy="217634"/>
            </a:xfrm>
          </p:grpSpPr>
          <p:grpSp>
            <p:nvGrpSpPr>
              <p:cNvPr id="1615" name="Group 1614"/>
              <p:cNvGrpSpPr/>
              <p:nvPr/>
            </p:nvGrpSpPr>
            <p:grpSpPr>
              <a:xfrm>
                <a:off x="3117852" y="3657600"/>
                <a:ext cx="160014" cy="103503"/>
                <a:chOff x="3117852" y="3657600"/>
                <a:chExt cx="160014" cy="103503"/>
              </a:xfrm>
            </p:grpSpPr>
            <p:grpSp>
              <p:nvGrpSpPr>
                <p:cNvPr id="1623" name="Group 1622"/>
                <p:cNvGrpSpPr/>
                <p:nvPr/>
              </p:nvGrpSpPr>
              <p:grpSpPr>
                <a:xfrm>
                  <a:off x="3117852" y="3657600"/>
                  <a:ext cx="160014" cy="45719"/>
                  <a:chOff x="3117852" y="3657600"/>
                  <a:chExt cx="533400" cy="152402"/>
                </a:xfrm>
              </p:grpSpPr>
              <p:sp>
                <p:nvSpPr>
                  <p:cNvPr id="1627" name="Rectangle 16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28" name="Rectangle 16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24" name="Group 1623"/>
                <p:cNvGrpSpPr/>
                <p:nvPr/>
              </p:nvGrpSpPr>
              <p:grpSpPr>
                <a:xfrm>
                  <a:off x="3117852" y="3715384"/>
                  <a:ext cx="160014" cy="45719"/>
                  <a:chOff x="3117852" y="3657600"/>
                  <a:chExt cx="533400" cy="152402"/>
                </a:xfrm>
              </p:grpSpPr>
              <p:sp>
                <p:nvSpPr>
                  <p:cNvPr id="1625" name="Rectangle 162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26" name="Rectangle 162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16" name="Group 1615"/>
              <p:cNvGrpSpPr/>
              <p:nvPr/>
            </p:nvGrpSpPr>
            <p:grpSpPr>
              <a:xfrm>
                <a:off x="3117852" y="3771731"/>
                <a:ext cx="160014" cy="103503"/>
                <a:chOff x="3270252" y="3810000"/>
                <a:chExt cx="160014" cy="103503"/>
              </a:xfrm>
            </p:grpSpPr>
            <p:grpSp>
              <p:nvGrpSpPr>
                <p:cNvPr id="1617" name="Group 1616"/>
                <p:cNvGrpSpPr/>
                <p:nvPr/>
              </p:nvGrpSpPr>
              <p:grpSpPr>
                <a:xfrm>
                  <a:off x="3270252" y="3810000"/>
                  <a:ext cx="160014" cy="45719"/>
                  <a:chOff x="3117852" y="3657600"/>
                  <a:chExt cx="533400" cy="152402"/>
                </a:xfrm>
              </p:grpSpPr>
              <p:sp>
                <p:nvSpPr>
                  <p:cNvPr id="1621" name="Rectangle 16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22" name="Rectangle 16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18" name="Group 1617"/>
                <p:cNvGrpSpPr/>
                <p:nvPr/>
              </p:nvGrpSpPr>
              <p:grpSpPr>
                <a:xfrm>
                  <a:off x="3270252" y="3867784"/>
                  <a:ext cx="160014" cy="45719"/>
                  <a:chOff x="3117852" y="3657600"/>
                  <a:chExt cx="533400" cy="152402"/>
                </a:xfrm>
              </p:grpSpPr>
              <p:sp>
                <p:nvSpPr>
                  <p:cNvPr id="1619" name="Rectangle 16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20" name="Rectangle 16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495" name="Group 1494"/>
            <p:cNvGrpSpPr/>
            <p:nvPr/>
          </p:nvGrpSpPr>
          <p:grpSpPr>
            <a:xfrm>
              <a:off x="3519054" y="3496755"/>
              <a:ext cx="160014" cy="217634"/>
              <a:chOff x="3117852" y="3657600"/>
              <a:chExt cx="160014" cy="217634"/>
            </a:xfrm>
          </p:grpSpPr>
          <p:grpSp>
            <p:nvGrpSpPr>
              <p:cNvPr id="1601" name="Group 1600"/>
              <p:cNvGrpSpPr/>
              <p:nvPr/>
            </p:nvGrpSpPr>
            <p:grpSpPr>
              <a:xfrm>
                <a:off x="3117852" y="3657600"/>
                <a:ext cx="160014" cy="103503"/>
                <a:chOff x="3117852" y="3657600"/>
                <a:chExt cx="160014" cy="103503"/>
              </a:xfrm>
            </p:grpSpPr>
            <p:grpSp>
              <p:nvGrpSpPr>
                <p:cNvPr id="1609" name="Group 1608"/>
                <p:cNvGrpSpPr/>
                <p:nvPr/>
              </p:nvGrpSpPr>
              <p:grpSpPr>
                <a:xfrm>
                  <a:off x="3117852" y="3657600"/>
                  <a:ext cx="160014" cy="45719"/>
                  <a:chOff x="3117852" y="3657600"/>
                  <a:chExt cx="533400" cy="152402"/>
                </a:xfrm>
              </p:grpSpPr>
              <p:sp>
                <p:nvSpPr>
                  <p:cNvPr id="1613" name="Rectangle 161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14" name="Rectangle 161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10" name="Group 1609"/>
                <p:cNvGrpSpPr/>
                <p:nvPr/>
              </p:nvGrpSpPr>
              <p:grpSpPr>
                <a:xfrm>
                  <a:off x="3117852" y="3715384"/>
                  <a:ext cx="160014" cy="45719"/>
                  <a:chOff x="3117852" y="3657600"/>
                  <a:chExt cx="533400" cy="152402"/>
                </a:xfrm>
              </p:grpSpPr>
              <p:sp>
                <p:nvSpPr>
                  <p:cNvPr id="1611" name="Rectangle 161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12" name="Rectangle 161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02" name="Group 1601"/>
              <p:cNvGrpSpPr/>
              <p:nvPr/>
            </p:nvGrpSpPr>
            <p:grpSpPr>
              <a:xfrm>
                <a:off x="3117852" y="3771731"/>
                <a:ext cx="160014" cy="103503"/>
                <a:chOff x="3270252" y="3810000"/>
                <a:chExt cx="160014" cy="103503"/>
              </a:xfrm>
            </p:grpSpPr>
            <p:grpSp>
              <p:nvGrpSpPr>
                <p:cNvPr id="1603" name="Group 1602"/>
                <p:cNvGrpSpPr/>
                <p:nvPr/>
              </p:nvGrpSpPr>
              <p:grpSpPr>
                <a:xfrm>
                  <a:off x="3270252" y="3810000"/>
                  <a:ext cx="160014" cy="45719"/>
                  <a:chOff x="3117852" y="3657600"/>
                  <a:chExt cx="533400" cy="152402"/>
                </a:xfrm>
              </p:grpSpPr>
              <p:sp>
                <p:nvSpPr>
                  <p:cNvPr id="1607" name="Rectangle 160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08" name="Rectangle 160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04" name="Group 1603"/>
                <p:cNvGrpSpPr/>
                <p:nvPr/>
              </p:nvGrpSpPr>
              <p:grpSpPr>
                <a:xfrm>
                  <a:off x="3270252" y="3867784"/>
                  <a:ext cx="160014" cy="45719"/>
                  <a:chOff x="3117852" y="3657600"/>
                  <a:chExt cx="533400" cy="152402"/>
                </a:xfrm>
              </p:grpSpPr>
              <p:sp>
                <p:nvSpPr>
                  <p:cNvPr id="1605" name="Rectangle 160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06" name="Rectangle 160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496" name="Group 1495"/>
            <p:cNvGrpSpPr/>
            <p:nvPr/>
          </p:nvGrpSpPr>
          <p:grpSpPr>
            <a:xfrm>
              <a:off x="3624335" y="3495657"/>
              <a:ext cx="160014" cy="217634"/>
              <a:chOff x="3117852" y="3657600"/>
              <a:chExt cx="160014" cy="217634"/>
            </a:xfrm>
          </p:grpSpPr>
          <p:grpSp>
            <p:nvGrpSpPr>
              <p:cNvPr id="1587" name="Group 1586"/>
              <p:cNvGrpSpPr/>
              <p:nvPr/>
            </p:nvGrpSpPr>
            <p:grpSpPr>
              <a:xfrm>
                <a:off x="3117852" y="3657600"/>
                <a:ext cx="160014" cy="103503"/>
                <a:chOff x="3117852" y="3657600"/>
                <a:chExt cx="160014" cy="103503"/>
              </a:xfrm>
            </p:grpSpPr>
            <p:grpSp>
              <p:nvGrpSpPr>
                <p:cNvPr id="1595" name="Group 1594"/>
                <p:cNvGrpSpPr/>
                <p:nvPr/>
              </p:nvGrpSpPr>
              <p:grpSpPr>
                <a:xfrm>
                  <a:off x="3117852" y="3657600"/>
                  <a:ext cx="160014" cy="45719"/>
                  <a:chOff x="3117852" y="3657600"/>
                  <a:chExt cx="533400" cy="152402"/>
                </a:xfrm>
              </p:grpSpPr>
              <p:sp>
                <p:nvSpPr>
                  <p:cNvPr id="1599" name="Rectangle 159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00" name="Rectangle 159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96" name="Group 1595"/>
                <p:cNvGrpSpPr/>
                <p:nvPr/>
              </p:nvGrpSpPr>
              <p:grpSpPr>
                <a:xfrm>
                  <a:off x="3117852" y="3715384"/>
                  <a:ext cx="160014" cy="45719"/>
                  <a:chOff x="3117852" y="3657600"/>
                  <a:chExt cx="533400" cy="152402"/>
                </a:xfrm>
              </p:grpSpPr>
              <p:sp>
                <p:nvSpPr>
                  <p:cNvPr id="1597" name="Rectangle 159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98" name="Rectangle 159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88" name="Group 1587"/>
              <p:cNvGrpSpPr/>
              <p:nvPr/>
            </p:nvGrpSpPr>
            <p:grpSpPr>
              <a:xfrm>
                <a:off x="3117852" y="3771731"/>
                <a:ext cx="160014" cy="103503"/>
                <a:chOff x="3270252" y="3810000"/>
                <a:chExt cx="160014" cy="103503"/>
              </a:xfrm>
            </p:grpSpPr>
            <p:grpSp>
              <p:nvGrpSpPr>
                <p:cNvPr id="1589" name="Group 1588"/>
                <p:cNvGrpSpPr/>
                <p:nvPr/>
              </p:nvGrpSpPr>
              <p:grpSpPr>
                <a:xfrm>
                  <a:off x="3270252" y="3810000"/>
                  <a:ext cx="160014" cy="45719"/>
                  <a:chOff x="3117852" y="3657600"/>
                  <a:chExt cx="533400" cy="152402"/>
                </a:xfrm>
              </p:grpSpPr>
              <p:sp>
                <p:nvSpPr>
                  <p:cNvPr id="1593" name="Rectangle 159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94" name="Rectangle 159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90" name="Group 1589"/>
                <p:cNvGrpSpPr/>
                <p:nvPr/>
              </p:nvGrpSpPr>
              <p:grpSpPr>
                <a:xfrm>
                  <a:off x="3270252" y="3867784"/>
                  <a:ext cx="160014" cy="45719"/>
                  <a:chOff x="3117852" y="3657600"/>
                  <a:chExt cx="533400" cy="152402"/>
                </a:xfrm>
              </p:grpSpPr>
              <p:sp>
                <p:nvSpPr>
                  <p:cNvPr id="1591" name="Rectangle 159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92" name="Rectangle 159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497" name="Group 1496"/>
            <p:cNvGrpSpPr/>
            <p:nvPr/>
          </p:nvGrpSpPr>
          <p:grpSpPr>
            <a:xfrm>
              <a:off x="3886312" y="3495657"/>
              <a:ext cx="160014" cy="217634"/>
              <a:chOff x="3117852" y="3657600"/>
              <a:chExt cx="160014" cy="217634"/>
            </a:xfrm>
          </p:grpSpPr>
          <p:grpSp>
            <p:nvGrpSpPr>
              <p:cNvPr id="1573" name="Group 1572"/>
              <p:cNvGrpSpPr/>
              <p:nvPr/>
            </p:nvGrpSpPr>
            <p:grpSpPr>
              <a:xfrm>
                <a:off x="3117852" y="3657600"/>
                <a:ext cx="160014" cy="103503"/>
                <a:chOff x="3117852" y="3657600"/>
                <a:chExt cx="160014" cy="103503"/>
              </a:xfrm>
            </p:grpSpPr>
            <p:grpSp>
              <p:nvGrpSpPr>
                <p:cNvPr id="1581" name="Group 1580"/>
                <p:cNvGrpSpPr/>
                <p:nvPr/>
              </p:nvGrpSpPr>
              <p:grpSpPr>
                <a:xfrm>
                  <a:off x="3117852" y="3657600"/>
                  <a:ext cx="160014" cy="45719"/>
                  <a:chOff x="3117852" y="3657600"/>
                  <a:chExt cx="533400" cy="152402"/>
                </a:xfrm>
              </p:grpSpPr>
              <p:sp>
                <p:nvSpPr>
                  <p:cNvPr id="1585" name="Rectangle 158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86" name="Rectangle 158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82" name="Group 1581"/>
                <p:cNvGrpSpPr/>
                <p:nvPr/>
              </p:nvGrpSpPr>
              <p:grpSpPr>
                <a:xfrm>
                  <a:off x="3117852" y="3715384"/>
                  <a:ext cx="160014" cy="45719"/>
                  <a:chOff x="3117852" y="3657600"/>
                  <a:chExt cx="533400" cy="152402"/>
                </a:xfrm>
              </p:grpSpPr>
              <p:sp>
                <p:nvSpPr>
                  <p:cNvPr id="1583" name="Rectangle 158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84" name="Rectangle 158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74" name="Group 1573"/>
              <p:cNvGrpSpPr/>
              <p:nvPr/>
            </p:nvGrpSpPr>
            <p:grpSpPr>
              <a:xfrm>
                <a:off x="3117852" y="3771731"/>
                <a:ext cx="160014" cy="103503"/>
                <a:chOff x="3270252" y="3810000"/>
                <a:chExt cx="160014" cy="103503"/>
              </a:xfrm>
            </p:grpSpPr>
            <p:grpSp>
              <p:nvGrpSpPr>
                <p:cNvPr id="1575" name="Group 1574"/>
                <p:cNvGrpSpPr/>
                <p:nvPr/>
              </p:nvGrpSpPr>
              <p:grpSpPr>
                <a:xfrm>
                  <a:off x="3270252" y="3810000"/>
                  <a:ext cx="160014" cy="45719"/>
                  <a:chOff x="3117852" y="3657600"/>
                  <a:chExt cx="533400" cy="152402"/>
                </a:xfrm>
              </p:grpSpPr>
              <p:sp>
                <p:nvSpPr>
                  <p:cNvPr id="1579" name="Rectangle 157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80" name="Rectangle 157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76" name="Group 1575"/>
                <p:cNvGrpSpPr/>
                <p:nvPr/>
              </p:nvGrpSpPr>
              <p:grpSpPr>
                <a:xfrm>
                  <a:off x="3270252" y="3867784"/>
                  <a:ext cx="160014" cy="45719"/>
                  <a:chOff x="3117852" y="3657600"/>
                  <a:chExt cx="533400" cy="152402"/>
                </a:xfrm>
              </p:grpSpPr>
              <p:sp>
                <p:nvSpPr>
                  <p:cNvPr id="1577" name="Rectangle 157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78" name="Rectangle 157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498" name="Group 1497"/>
            <p:cNvGrpSpPr/>
            <p:nvPr/>
          </p:nvGrpSpPr>
          <p:grpSpPr>
            <a:xfrm>
              <a:off x="3500268" y="3762881"/>
              <a:ext cx="693677" cy="510824"/>
              <a:chOff x="2355850" y="3784939"/>
              <a:chExt cx="693677" cy="510824"/>
            </a:xfrm>
          </p:grpSpPr>
          <p:grpSp>
            <p:nvGrpSpPr>
              <p:cNvPr id="1513" name="Group 1512"/>
              <p:cNvGrpSpPr/>
              <p:nvPr/>
            </p:nvGrpSpPr>
            <p:grpSpPr>
              <a:xfrm>
                <a:off x="2617827" y="3784939"/>
                <a:ext cx="160014" cy="217634"/>
                <a:chOff x="3117852" y="3657600"/>
                <a:chExt cx="160014" cy="217634"/>
              </a:xfrm>
            </p:grpSpPr>
            <p:grpSp>
              <p:nvGrpSpPr>
                <p:cNvPr id="1559" name="Group 1558"/>
                <p:cNvGrpSpPr/>
                <p:nvPr/>
              </p:nvGrpSpPr>
              <p:grpSpPr>
                <a:xfrm>
                  <a:off x="3117852" y="3657600"/>
                  <a:ext cx="160014" cy="103503"/>
                  <a:chOff x="3117852" y="3657600"/>
                  <a:chExt cx="160014" cy="103503"/>
                </a:xfrm>
              </p:grpSpPr>
              <p:grpSp>
                <p:nvGrpSpPr>
                  <p:cNvPr id="1567" name="Group 1566"/>
                  <p:cNvGrpSpPr/>
                  <p:nvPr/>
                </p:nvGrpSpPr>
                <p:grpSpPr>
                  <a:xfrm>
                    <a:off x="3117852" y="3657600"/>
                    <a:ext cx="160014" cy="45719"/>
                    <a:chOff x="3117852" y="3657600"/>
                    <a:chExt cx="533400" cy="152402"/>
                  </a:xfrm>
                </p:grpSpPr>
                <p:sp>
                  <p:nvSpPr>
                    <p:cNvPr id="1571" name="Rectangle 157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72" name="Rectangle 157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68" name="Group 1567"/>
                  <p:cNvGrpSpPr/>
                  <p:nvPr/>
                </p:nvGrpSpPr>
                <p:grpSpPr>
                  <a:xfrm>
                    <a:off x="3117852" y="3715384"/>
                    <a:ext cx="160014" cy="45719"/>
                    <a:chOff x="3117852" y="3657600"/>
                    <a:chExt cx="533400" cy="152402"/>
                  </a:xfrm>
                </p:grpSpPr>
                <p:sp>
                  <p:nvSpPr>
                    <p:cNvPr id="1569" name="Rectangle 156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70" name="Rectangle 156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60" name="Group 1559"/>
                <p:cNvGrpSpPr/>
                <p:nvPr/>
              </p:nvGrpSpPr>
              <p:grpSpPr>
                <a:xfrm>
                  <a:off x="3117852" y="3771731"/>
                  <a:ext cx="160014" cy="103503"/>
                  <a:chOff x="3270252" y="3810000"/>
                  <a:chExt cx="160014" cy="103503"/>
                </a:xfrm>
              </p:grpSpPr>
              <p:grpSp>
                <p:nvGrpSpPr>
                  <p:cNvPr id="1561" name="Group 1560"/>
                  <p:cNvGrpSpPr/>
                  <p:nvPr/>
                </p:nvGrpSpPr>
                <p:grpSpPr>
                  <a:xfrm>
                    <a:off x="3270252" y="3810000"/>
                    <a:ext cx="160014" cy="45719"/>
                    <a:chOff x="3117852" y="3657600"/>
                    <a:chExt cx="533400" cy="152402"/>
                  </a:xfrm>
                </p:grpSpPr>
                <p:sp>
                  <p:nvSpPr>
                    <p:cNvPr id="1565" name="Rectangle 156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66" name="Rectangle 156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62" name="Group 1561"/>
                  <p:cNvGrpSpPr/>
                  <p:nvPr/>
                </p:nvGrpSpPr>
                <p:grpSpPr>
                  <a:xfrm>
                    <a:off x="3270252" y="3867784"/>
                    <a:ext cx="160014" cy="45719"/>
                    <a:chOff x="3117852" y="3657600"/>
                    <a:chExt cx="533400" cy="152402"/>
                  </a:xfrm>
                </p:grpSpPr>
                <p:sp>
                  <p:nvSpPr>
                    <p:cNvPr id="1563" name="Rectangle 156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64" name="Rectangle 156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514" name="Group 1513"/>
              <p:cNvGrpSpPr/>
              <p:nvPr/>
            </p:nvGrpSpPr>
            <p:grpSpPr>
              <a:xfrm>
                <a:off x="2355850" y="3784939"/>
                <a:ext cx="160014" cy="217634"/>
                <a:chOff x="3117852" y="3657600"/>
                <a:chExt cx="160014" cy="217634"/>
              </a:xfrm>
            </p:grpSpPr>
            <p:grpSp>
              <p:nvGrpSpPr>
                <p:cNvPr id="1545" name="Group 1544"/>
                <p:cNvGrpSpPr/>
                <p:nvPr/>
              </p:nvGrpSpPr>
              <p:grpSpPr>
                <a:xfrm>
                  <a:off x="3117852" y="3657600"/>
                  <a:ext cx="160014" cy="103503"/>
                  <a:chOff x="3117852" y="3657600"/>
                  <a:chExt cx="160014" cy="103503"/>
                </a:xfrm>
              </p:grpSpPr>
              <p:grpSp>
                <p:nvGrpSpPr>
                  <p:cNvPr id="1553" name="Group 1552"/>
                  <p:cNvGrpSpPr/>
                  <p:nvPr/>
                </p:nvGrpSpPr>
                <p:grpSpPr>
                  <a:xfrm>
                    <a:off x="3117852" y="3657600"/>
                    <a:ext cx="160014" cy="45719"/>
                    <a:chOff x="3117852" y="3657600"/>
                    <a:chExt cx="533400" cy="152402"/>
                  </a:xfrm>
                </p:grpSpPr>
                <p:sp>
                  <p:nvSpPr>
                    <p:cNvPr id="1557" name="Rectangle 15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58" name="Rectangle 15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54" name="Group 1553"/>
                  <p:cNvGrpSpPr/>
                  <p:nvPr/>
                </p:nvGrpSpPr>
                <p:grpSpPr>
                  <a:xfrm>
                    <a:off x="3117852" y="3715384"/>
                    <a:ext cx="160014" cy="45719"/>
                    <a:chOff x="3117852" y="3657600"/>
                    <a:chExt cx="533400" cy="152402"/>
                  </a:xfrm>
                </p:grpSpPr>
                <p:sp>
                  <p:nvSpPr>
                    <p:cNvPr id="1555" name="Rectangle 15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56" name="Rectangle 15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46" name="Group 1545"/>
                <p:cNvGrpSpPr/>
                <p:nvPr/>
              </p:nvGrpSpPr>
              <p:grpSpPr>
                <a:xfrm>
                  <a:off x="3117852" y="3771731"/>
                  <a:ext cx="160014" cy="103503"/>
                  <a:chOff x="3270252" y="3810000"/>
                  <a:chExt cx="160014" cy="103503"/>
                </a:xfrm>
              </p:grpSpPr>
              <p:grpSp>
                <p:nvGrpSpPr>
                  <p:cNvPr id="1547" name="Group 1546"/>
                  <p:cNvGrpSpPr/>
                  <p:nvPr/>
                </p:nvGrpSpPr>
                <p:grpSpPr>
                  <a:xfrm>
                    <a:off x="3270252" y="3810000"/>
                    <a:ext cx="160014" cy="45719"/>
                    <a:chOff x="3117852" y="3657600"/>
                    <a:chExt cx="533400" cy="152402"/>
                  </a:xfrm>
                </p:grpSpPr>
                <p:sp>
                  <p:nvSpPr>
                    <p:cNvPr id="1551" name="Rectangle 155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52" name="Rectangle 155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48" name="Group 1547"/>
                  <p:cNvGrpSpPr/>
                  <p:nvPr/>
                </p:nvGrpSpPr>
                <p:grpSpPr>
                  <a:xfrm>
                    <a:off x="3270252" y="3867784"/>
                    <a:ext cx="160014" cy="45719"/>
                    <a:chOff x="3117852" y="3657600"/>
                    <a:chExt cx="533400" cy="152402"/>
                  </a:xfrm>
                </p:grpSpPr>
                <p:sp>
                  <p:nvSpPr>
                    <p:cNvPr id="1549" name="Rectangle 154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50" name="Rectangle 154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515" name="Group 1514"/>
              <p:cNvGrpSpPr/>
              <p:nvPr/>
            </p:nvGrpSpPr>
            <p:grpSpPr>
              <a:xfrm>
                <a:off x="2627536" y="4078129"/>
                <a:ext cx="160014" cy="217634"/>
                <a:chOff x="3117852" y="3657600"/>
                <a:chExt cx="160014" cy="217634"/>
              </a:xfrm>
            </p:grpSpPr>
            <p:grpSp>
              <p:nvGrpSpPr>
                <p:cNvPr id="1531" name="Group 1530"/>
                <p:cNvGrpSpPr/>
                <p:nvPr/>
              </p:nvGrpSpPr>
              <p:grpSpPr>
                <a:xfrm>
                  <a:off x="3117852" y="3657600"/>
                  <a:ext cx="160014" cy="103503"/>
                  <a:chOff x="3117852" y="3657600"/>
                  <a:chExt cx="160014" cy="103503"/>
                </a:xfrm>
              </p:grpSpPr>
              <p:grpSp>
                <p:nvGrpSpPr>
                  <p:cNvPr id="1539" name="Group 1538"/>
                  <p:cNvGrpSpPr/>
                  <p:nvPr/>
                </p:nvGrpSpPr>
                <p:grpSpPr>
                  <a:xfrm>
                    <a:off x="3117852" y="3657600"/>
                    <a:ext cx="160014" cy="45719"/>
                    <a:chOff x="3117852" y="3657600"/>
                    <a:chExt cx="533400" cy="152402"/>
                  </a:xfrm>
                </p:grpSpPr>
                <p:sp>
                  <p:nvSpPr>
                    <p:cNvPr id="1543" name="Rectangle 15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44" name="Rectangle 15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40" name="Group 1539"/>
                  <p:cNvGrpSpPr/>
                  <p:nvPr/>
                </p:nvGrpSpPr>
                <p:grpSpPr>
                  <a:xfrm>
                    <a:off x="3117852" y="3715384"/>
                    <a:ext cx="160014" cy="45719"/>
                    <a:chOff x="3117852" y="3657600"/>
                    <a:chExt cx="533400" cy="152402"/>
                  </a:xfrm>
                </p:grpSpPr>
                <p:sp>
                  <p:nvSpPr>
                    <p:cNvPr id="1541" name="Rectangle 15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42" name="Rectangle 15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32" name="Group 1531"/>
                <p:cNvGrpSpPr/>
                <p:nvPr/>
              </p:nvGrpSpPr>
              <p:grpSpPr>
                <a:xfrm>
                  <a:off x="3117852" y="3771731"/>
                  <a:ext cx="160014" cy="103503"/>
                  <a:chOff x="3270252" y="3810000"/>
                  <a:chExt cx="160014" cy="103503"/>
                </a:xfrm>
              </p:grpSpPr>
              <p:grpSp>
                <p:nvGrpSpPr>
                  <p:cNvPr id="1533" name="Group 1532"/>
                  <p:cNvGrpSpPr/>
                  <p:nvPr/>
                </p:nvGrpSpPr>
                <p:grpSpPr>
                  <a:xfrm>
                    <a:off x="3270252" y="3810000"/>
                    <a:ext cx="160014" cy="45719"/>
                    <a:chOff x="3117852" y="3657600"/>
                    <a:chExt cx="533400" cy="152402"/>
                  </a:xfrm>
                </p:grpSpPr>
                <p:sp>
                  <p:nvSpPr>
                    <p:cNvPr id="1537" name="Rectangle 153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38" name="Rectangle 153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34" name="Group 1533"/>
                  <p:cNvGrpSpPr/>
                  <p:nvPr/>
                </p:nvGrpSpPr>
                <p:grpSpPr>
                  <a:xfrm>
                    <a:off x="3270252" y="3867784"/>
                    <a:ext cx="160014" cy="45719"/>
                    <a:chOff x="3117852" y="3657600"/>
                    <a:chExt cx="533400" cy="152402"/>
                  </a:xfrm>
                </p:grpSpPr>
                <p:sp>
                  <p:nvSpPr>
                    <p:cNvPr id="1535" name="Rectangle 15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36" name="Rectangle 15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516" name="Group 1515"/>
              <p:cNvGrpSpPr/>
              <p:nvPr/>
            </p:nvGrpSpPr>
            <p:grpSpPr>
              <a:xfrm>
                <a:off x="2889513" y="4078129"/>
                <a:ext cx="160014" cy="217634"/>
                <a:chOff x="3117852" y="3657600"/>
                <a:chExt cx="160014" cy="217634"/>
              </a:xfrm>
            </p:grpSpPr>
            <p:grpSp>
              <p:nvGrpSpPr>
                <p:cNvPr id="1517" name="Group 1516"/>
                <p:cNvGrpSpPr/>
                <p:nvPr/>
              </p:nvGrpSpPr>
              <p:grpSpPr>
                <a:xfrm>
                  <a:off x="3117852" y="3657600"/>
                  <a:ext cx="160014" cy="103503"/>
                  <a:chOff x="3117852" y="3657600"/>
                  <a:chExt cx="160014" cy="103503"/>
                </a:xfrm>
              </p:grpSpPr>
              <p:grpSp>
                <p:nvGrpSpPr>
                  <p:cNvPr id="1525" name="Group 1524"/>
                  <p:cNvGrpSpPr/>
                  <p:nvPr/>
                </p:nvGrpSpPr>
                <p:grpSpPr>
                  <a:xfrm>
                    <a:off x="3117852" y="3657600"/>
                    <a:ext cx="160014" cy="45719"/>
                    <a:chOff x="3117852" y="3657600"/>
                    <a:chExt cx="533400" cy="152402"/>
                  </a:xfrm>
                </p:grpSpPr>
                <p:sp>
                  <p:nvSpPr>
                    <p:cNvPr id="1529" name="Rectangle 152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30" name="Rectangle 152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26" name="Group 1525"/>
                  <p:cNvGrpSpPr/>
                  <p:nvPr/>
                </p:nvGrpSpPr>
                <p:grpSpPr>
                  <a:xfrm>
                    <a:off x="3117852" y="3715384"/>
                    <a:ext cx="160014" cy="45719"/>
                    <a:chOff x="3117852" y="3657600"/>
                    <a:chExt cx="533400" cy="152402"/>
                  </a:xfrm>
                </p:grpSpPr>
                <p:sp>
                  <p:nvSpPr>
                    <p:cNvPr id="1527" name="Rectangle 152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28" name="Rectangle 152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518" name="Group 1517"/>
                <p:cNvGrpSpPr/>
                <p:nvPr/>
              </p:nvGrpSpPr>
              <p:grpSpPr>
                <a:xfrm>
                  <a:off x="3117852" y="3771731"/>
                  <a:ext cx="160014" cy="103503"/>
                  <a:chOff x="3270252" y="3810000"/>
                  <a:chExt cx="160014" cy="103503"/>
                </a:xfrm>
              </p:grpSpPr>
              <p:grpSp>
                <p:nvGrpSpPr>
                  <p:cNvPr id="1519" name="Group 1518"/>
                  <p:cNvGrpSpPr/>
                  <p:nvPr/>
                </p:nvGrpSpPr>
                <p:grpSpPr>
                  <a:xfrm>
                    <a:off x="3270252" y="3810000"/>
                    <a:ext cx="160014" cy="45719"/>
                    <a:chOff x="3117852" y="3657600"/>
                    <a:chExt cx="533400" cy="152402"/>
                  </a:xfrm>
                </p:grpSpPr>
                <p:sp>
                  <p:nvSpPr>
                    <p:cNvPr id="1523" name="Rectangle 152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24" name="Rectangle 152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520" name="Group 1519"/>
                  <p:cNvGrpSpPr/>
                  <p:nvPr/>
                </p:nvGrpSpPr>
                <p:grpSpPr>
                  <a:xfrm>
                    <a:off x="3270252" y="3867784"/>
                    <a:ext cx="160014" cy="45719"/>
                    <a:chOff x="3117852" y="3657600"/>
                    <a:chExt cx="533400" cy="152402"/>
                  </a:xfrm>
                </p:grpSpPr>
                <p:sp>
                  <p:nvSpPr>
                    <p:cNvPr id="1521" name="Rectangle 15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522" name="Rectangle 15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1499" name="Rectangle 1498"/>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0" name="Rectangle 1499"/>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1" name="Rectangle 1500"/>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2" name="Rectangle 1501"/>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3" name="Rectangle 1502"/>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4" name="Rectangle 1503"/>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05" name="Rectangle 1504"/>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506" name="Rectangle 1505"/>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1507" name="Group 1506"/>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509" name="Rectangle 150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10" name="Rectangle 150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11" name="Rectangle 151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512" name="Rectangle 151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1508" name="Straight Connector 1507"/>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119625" y="237108"/>
            <a:ext cx="9024375" cy="688996"/>
          </a:xfrm>
        </p:spPr>
        <p:txBody>
          <a:bodyPr/>
          <a:lstStyle/>
          <a:p>
            <a:r>
              <a:rPr lang="en-US" sz="3600" b="1" dirty="0"/>
              <a:t>Broadband Assured IP Service Type Examples</a:t>
            </a:r>
          </a:p>
        </p:txBody>
      </p:sp>
      <p:sp>
        <p:nvSpPr>
          <p:cNvPr id="1271" name="Content Placeholder 1270"/>
          <p:cNvSpPr>
            <a:spLocks noGrp="1"/>
          </p:cNvSpPr>
          <p:nvPr>
            <p:ph idx="1"/>
          </p:nvPr>
        </p:nvSpPr>
        <p:spPr>
          <a:xfrm>
            <a:off x="412375" y="6087035"/>
            <a:ext cx="8154916" cy="859221"/>
          </a:xfrm>
        </p:spPr>
        <p:txBody>
          <a:bodyPr/>
          <a:lstStyle/>
          <a:p>
            <a:pPr marL="1084263" indent="-1084263">
              <a:buNone/>
              <a:tabLst>
                <a:tab pos="1716088" algn="l"/>
              </a:tabLst>
            </a:pPr>
            <a:r>
              <a:rPr lang="en-US" sz="2000" dirty="0"/>
              <a:t>Cloud Services to end-users is the main use case shown in this presentation (shown above as             ) as this promises the most new revenue</a:t>
            </a:r>
          </a:p>
        </p:txBody>
      </p:sp>
      <p:sp>
        <p:nvSpPr>
          <p:cNvPr id="877" name="Content Placeholder 1270"/>
          <p:cNvSpPr txBox="1">
            <a:spLocks/>
          </p:cNvSpPr>
          <p:nvPr/>
        </p:nvSpPr>
        <p:spPr>
          <a:xfrm>
            <a:off x="81505" y="1309469"/>
            <a:ext cx="3125267" cy="4110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456880" indent="-456880" algn="l" defTabSz="1218347" rtl="0" eaLnBrk="1" latinLnBrk="0" hangingPunct="1">
              <a:spcBef>
                <a:spcPct val="20000"/>
              </a:spcBef>
              <a:buFont typeface="Arial" panose="020B0604020202020204" pitchFamily="34" charset="0"/>
              <a:buChar char="•"/>
              <a:defRPr lang="en-US" sz="2800" kern="1200" smtClean="0">
                <a:solidFill>
                  <a:srgbClr val="000000"/>
                </a:solidFill>
                <a:latin typeface="Calibri" panose="020F0502020204030204" pitchFamily="34" charset="0"/>
                <a:ea typeface="ＭＳ Ｐゴシック" charset="-128"/>
                <a:cs typeface="+mn-cs"/>
              </a:defRPr>
            </a:lvl1pPr>
            <a:lvl2pPr marL="989907" indent="-380733" algn="l" defTabSz="1218347" rtl="0" eaLnBrk="1" latinLnBrk="0" hangingPunct="1">
              <a:spcBef>
                <a:spcPct val="20000"/>
              </a:spcBef>
              <a:buFont typeface="Arial" panose="020B0604020202020204" pitchFamily="34" charset="0"/>
              <a:buChar char="–"/>
              <a:defRPr lang="en-US" sz="2400" kern="1200" smtClean="0">
                <a:solidFill>
                  <a:srgbClr val="000000"/>
                </a:solidFill>
                <a:latin typeface="Calibri" panose="020F0502020204030204" pitchFamily="34" charset="0"/>
                <a:ea typeface="ＭＳ Ｐゴシック" charset="-128"/>
                <a:cs typeface="+mn-cs"/>
              </a:defRPr>
            </a:lvl2pPr>
            <a:lvl3pPr marL="1522933" indent="-304587" algn="l" defTabSz="1218347" rtl="0" eaLnBrk="1" latinLnBrk="0" hangingPunct="1">
              <a:spcBef>
                <a:spcPct val="20000"/>
              </a:spcBef>
              <a:buFont typeface="Arial" panose="020B0604020202020204" pitchFamily="34" charset="0"/>
              <a:buChar char="•"/>
              <a:defRPr lang="en-US" sz="2000" kern="1200" smtClean="0">
                <a:solidFill>
                  <a:srgbClr val="000000"/>
                </a:solidFill>
                <a:latin typeface="Calibri" panose="020F0502020204030204" pitchFamily="34" charset="0"/>
                <a:ea typeface="ＭＳ Ｐゴシック" charset="-128"/>
                <a:cs typeface="+mn-cs"/>
              </a:defRPr>
            </a:lvl3pPr>
            <a:lvl4pPr marL="2132106" indent="-304587" algn="l" defTabSz="1218347" rtl="0" eaLnBrk="1" latinLnBrk="0" hangingPunct="1">
              <a:spcBef>
                <a:spcPct val="20000"/>
              </a:spcBef>
              <a:buFont typeface="Arial" panose="020B0604020202020204" pitchFamily="34" charset="0"/>
              <a:buChar char="–"/>
              <a:defRPr lang="en-US" sz="2700" kern="1200" smtClean="0">
                <a:solidFill>
                  <a:srgbClr val="000000"/>
                </a:solidFill>
                <a:latin typeface="Calibri" panose="020F0502020204030204" pitchFamily="34" charset="0"/>
                <a:ea typeface="ＭＳ Ｐゴシック" charset="-128"/>
                <a:cs typeface="+mn-cs"/>
              </a:defRPr>
            </a:lvl4pPr>
            <a:lvl5pPr marL="2741280" indent="-304587" algn="l" defTabSz="1218347" rtl="0" eaLnBrk="1" latinLnBrk="0" hangingPunct="1">
              <a:spcBef>
                <a:spcPct val="20000"/>
              </a:spcBef>
              <a:buFont typeface="Arial" panose="020B0604020202020204" pitchFamily="34" charset="0"/>
              <a:buChar char="»"/>
              <a:defRPr lang="en-US" sz="2700" kern="1200">
                <a:solidFill>
                  <a:srgbClr val="000000"/>
                </a:solidFill>
                <a:latin typeface="Calibri" panose="020F0502020204030204" pitchFamily="34" charset="0"/>
                <a:ea typeface="ＭＳ Ｐゴシック" charset="-128"/>
                <a:cs typeface="+mn-cs"/>
              </a:defRPr>
            </a:lvl5pPr>
            <a:lvl6pPr marL="335045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6pPr>
            <a:lvl7pPr marL="3959626"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7pPr>
            <a:lvl8pPr marL="4568800"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8pPr>
            <a:lvl9pPr marL="5177973" indent="-304587" algn="l" defTabSz="1218347" rtl="0" eaLnBrk="1" latinLnBrk="0" hangingPunct="1">
              <a:spcBef>
                <a:spcPct val="20000"/>
              </a:spcBef>
              <a:buFont typeface="Arial" panose="020B0604020202020204" pitchFamily="34" charset="0"/>
              <a:buChar char="•"/>
              <a:defRPr sz="2700" kern="1200">
                <a:solidFill>
                  <a:schemeClr val="tx1"/>
                </a:solidFill>
                <a:latin typeface="+mn-lt"/>
                <a:ea typeface="+mn-ea"/>
                <a:cs typeface="+mn-cs"/>
              </a:defRPr>
            </a:lvl9pPr>
          </a:lstStyle>
          <a:p>
            <a:pPr marL="234950" indent="-234950">
              <a:tabLst>
                <a:tab pos="1716088" algn="l"/>
              </a:tabLst>
            </a:pPr>
            <a:r>
              <a:rPr lang="en-US" sz="1800" dirty="0"/>
              <a:t>Cloud Service Delivery</a:t>
            </a:r>
          </a:p>
          <a:p>
            <a:pPr marL="234950" indent="-234950">
              <a:tabLst>
                <a:tab pos="1716088" algn="l"/>
              </a:tabLst>
            </a:pPr>
            <a:r>
              <a:rPr lang="en-US" sz="1800" dirty="0"/>
              <a:t>Data Center Interconnect</a:t>
            </a:r>
          </a:p>
          <a:p>
            <a:pPr marL="234950" indent="-234950">
              <a:tabLst>
                <a:tab pos="1716088" algn="l"/>
              </a:tabLst>
            </a:pPr>
            <a:r>
              <a:rPr lang="en-US" sz="1800" dirty="0"/>
              <a:t>Converged wireless wireline</a:t>
            </a:r>
          </a:p>
          <a:p>
            <a:pPr marL="234950" indent="-234950">
              <a:tabLst>
                <a:tab pos="1716088" algn="l"/>
              </a:tabLst>
            </a:pPr>
            <a:r>
              <a:rPr lang="en-US" sz="1800" dirty="0"/>
              <a:t>Hybrid wireless/wireline</a:t>
            </a:r>
          </a:p>
          <a:p>
            <a:pPr marL="234950" indent="-234950">
              <a:tabLst>
                <a:tab pos="1716088" algn="l"/>
              </a:tabLst>
            </a:pPr>
            <a:r>
              <a:rPr lang="en-US" sz="1800" dirty="0"/>
              <a:t>IoT secure access</a:t>
            </a:r>
          </a:p>
          <a:p>
            <a:pPr marL="234950" indent="-234950">
              <a:tabLst>
                <a:tab pos="1716088" algn="l"/>
              </a:tabLst>
            </a:pPr>
            <a:r>
              <a:rPr lang="en-US" sz="1800" dirty="0"/>
              <a:t>IPVPN connection-oriented</a:t>
            </a:r>
          </a:p>
          <a:p>
            <a:pPr marL="0" indent="0">
              <a:buNone/>
              <a:tabLst>
                <a:tab pos="1716088" algn="l"/>
              </a:tabLst>
            </a:pPr>
            <a:br>
              <a:rPr lang="en-US" sz="1800" dirty="0"/>
            </a:br>
            <a:r>
              <a:rPr lang="en-US" sz="1800" dirty="0"/>
              <a:t>And later …</a:t>
            </a:r>
          </a:p>
          <a:p>
            <a:pPr marL="234950" indent="-234950">
              <a:tabLst>
                <a:tab pos="1716088" algn="l"/>
              </a:tabLst>
            </a:pPr>
            <a:r>
              <a:rPr lang="en-US" sz="1800" dirty="0"/>
              <a:t>Assured mobile services at Wi-Fi hotspots</a:t>
            </a:r>
          </a:p>
        </p:txBody>
      </p:sp>
      <p:grpSp>
        <p:nvGrpSpPr>
          <p:cNvPr id="821" name="Group 820"/>
          <p:cNvGrpSpPr/>
          <p:nvPr/>
        </p:nvGrpSpPr>
        <p:grpSpPr>
          <a:xfrm>
            <a:off x="6070556" y="2956442"/>
            <a:ext cx="758392" cy="860432"/>
            <a:chOff x="4947217" y="4893612"/>
            <a:chExt cx="714599" cy="810747"/>
          </a:xfrm>
        </p:grpSpPr>
        <p:grpSp>
          <p:nvGrpSpPr>
            <p:cNvPr id="822" name="Group 821"/>
            <p:cNvGrpSpPr/>
            <p:nvPr/>
          </p:nvGrpSpPr>
          <p:grpSpPr>
            <a:xfrm>
              <a:off x="4947217" y="4893612"/>
              <a:ext cx="714599" cy="45719"/>
              <a:chOff x="6289862" y="4750080"/>
              <a:chExt cx="1079630" cy="63117"/>
            </a:xfrm>
          </p:grpSpPr>
          <p:sp>
            <p:nvSpPr>
              <p:cNvPr id="861" name="Trapezoid 860"/>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862" name="Straight Connector 861"/>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823" name="Rectangle 822"/>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24" name="Group 823"/>
            <p:cNvGrpSpPr/>
            <p:nvPr/>
          </p:nvGrpSpPr>
          <p:grpSpPr>
            <a:xfrm>
              <a:off x="5240080" y="5346945"/>
              <a:ext cx="128872" cy="95178"/>
              <a:chOff x="3117852" y="3657600"/>
              <a:chExt cx="160014" cy="103503"/>
            </a:xfrm>
          </p:grpSpPr>
          <p:grpSp>
            <p:nvGrpSpPr>
              <p:cNvPr id="855" name="Group 854"/>
              <p:cNvGrpSpPr/>
              <p:nvPr/>
            </p:nvGrpSpPr>
            <p:grpSpPr>
              <a:xfrm>
                <a:off x="3117852" y="3657600"/>
                <a:ext cx="160014" cy="45719"/>
                <a:chOff x="3117852" y="3657600"/>
                <a:chExt cx="533400" cy="152402"/>
              </a:xfrm>
            </p:grpSpPr>
            <p:sp>
              <p:nvSpPr>
                <p:cNvPr id="859" name="Rectangle 85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0" name="Rectangle 85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56" name="Group 855"/>
              <p:cNvGrpSpPr/>
              <p:nvPr/>
            </p:nvGrpSpPr>
            <p:grpSpPr>
              <a:xfrm>
                <a:off x="3117852" y="3715384"/>
                <a:ext cx="160014" cy="45719"/>
                <a:chOff x="3117852" y="3657600"/>
                <a:chExt cx="533400" cy="152402"/>
              </a:xfrm>
            </p:grpSpPr>
            <p:sp>
              <p:nvSpPr>
                <p:cNvPr id="857" name="Rectangle 8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8" name="Rectangle 8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825" name="Rectangle 824"/>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26" name="Group 825"/>
            <p:cNvGrpSpPr/>
            <p:nvPr/>
          </p:nvGrpSpPr>
          <p:grpSpPr>
            <a:xfrm>
              <a:off x="4995819" y="5236686"/>
              <a:ext cx="617395" cy="209952"/>
              <a:chOff x="1474354" y="3428122"/>
              <a:chExt cx="764055" cy="730555"/>
            </a:xfrm>
          </p:grpSpPr>
          <p:grpSp>
            <p:nvGrpSpPr>
              <p:cNvPr id="845" name="Group 844"/>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851" name="Rectangle 85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2" name="Rectangle 85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3" name="Rectangle 85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4" name="Rectangle 85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46" name="Group 845"/>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847" name="Rectangle 84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8" name="Rectangle 84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9" name="Rectangle 84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0" name="Rectangle 84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827" name="Rectangle 826"/>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28" name="Rectangle 827"/>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29" name="Group 828"/>
            <p:cNvGrpSpPr/>
            <p:nvPr/>
          </p:nvGrpSpPr>
          <p:grpSpPr>
            <a:xfrm>
              <a:off x="5240080" y="5343709"/>
              <a:ext cx="128872" cy="95178"/>
              <a:chOff x="3117852" y="3657600"/>
              <a:chExt cx="160014" cy="103503"/>
            </a:xfrm>
          </p:grpSpPr>
          <p:grpSp>
            <p:nvGrpSpPr>
              <p:cNvPr id="839" name="Group 838"/>
              <p:cNvGrpSpPr/>
              <p:nvPr/>
            </p:nvGrpSpPr>
            <p:grpSpPr>
              <a:xfrm>
                <a:off x="3117852" y="3657600"/>
                <a:ext cx="160014" cy="45719"/>
                <a:chOff x="3117852" y="3657600"/>
                <a:chExt cx="533400" cy="152402"/>
              </a:xfrm>
            </p:grpSpPr>
            <p:sp>
              <p:nvSpPr>
                <p:cNvPr id="843" name="Rectangle 84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4" name="Rectangle 84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40" name="Group 839"/>
              <p:cNvGrpSpPr/>
              <p:nvPr/>
            </p:nvGrpSpPr>
            <p:grpSpPr>
              <a:xfrm>
                <a:off x="3117852" y="3715384"/>
                <a:ext cx="160014" cy="45719"/>
                <a:chOff x="3117852" y="3657600"/>
                <a:chExt cx="533400" cy="152402"/>
              </a:xfrm>
            </p:grpSpPr>
            <p:sp>
              <p:nvSpPr>
                <p:cNvPr id="841" name="Rectangle 8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2" name="Rectangle 8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830" name="Rectangle 829"/>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1" name="Rectangle 830"/>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2" name="Rectangle 831"/>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3" name="Rectangle 832"/>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834" name="Group 833"/>
            <p:cNvGrpSpPr/>
            <p:nvPr/>
          </p:nvGrpSpPr>
          <p:grpSpPr>
            <a:xfrm>
              <a:off x="5164862" y="5486152"/>
              <a:ext cx="279309" cy="211516"/>
              <a:chOff x="5384386" y="5683165"/>
              <a:chExt cx="279309" cy="211516"/>
            </a:xfrm>
          </p:grpSpPr>
          <p:sp>
            <p:nvSpPr>
              <p:cNvPr id="835" name="Rectangle 834"/>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36" name="Group 835"/>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837" name="Rectangle 83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8" name="Rectangle 83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grpSp>
        <p:nvGrpSpPr>
          <p:cNvPr id="4" name="Group 3"/>
          <p:cNvGrpSpPr/>
          <p:nvPr/>
        </p:nvGrpSpPr>
        <p:grpSpPr>
          <a:xfrm>
            <a:off x="3116160" y="4961258"/>
            <a:ext cx="881270" cy="905550"/>
            <a:chOff x="5188450" y="4886637"/>
            <a:chExt cx="772524" cy="1349337"/>
          </a:xfrm>
        </p:grpSpPr>
        <p:sp>
          <p:nvSpPr>
            <p:cNvPr id="5" name="Rectangle 4"/>
            <p:cNvSpPr/>
            <p:nvPr/>
          </p:nvSpPr>
          <p:spPr>
            <a:xfrm>
              <a:off x="5188450" y="4886637"/>
              <a:ext cx="771302" cy="134404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Rectangle 5"/>
            <p:cNvSpPr/>
            <p:nvPr/>
          </p:nvSpPr>
          <p:spPr>
            <a:xfrm>
              <a:off x="5214938" y="5053008"/>
              <a:ext cx="260474" cy="106009"/>
            </a:xfrm>
            <a:prstGeom prst="rect">
              <a:avLst/>
            </a:prstGeom>
            <a:blipFill>
              <a:blip r:embed="rId3"/>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 name="Rectangle 6"/>
            <p:cNvSpPr/>
            <p:nvPr/>
          </p:nvSpPr>
          <p:spPr>
            <a:xfrm>
              <a:off x="5652668" y="5060006"/>
              <a:ext cx="260474" cy="106009"/>
            </a:xfrm>
            <a:prstGeom prst="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8" name="Group 7"/>
            <p:cNvGrpSpPr/>
            <p:nvPr/>
          </p:nvGrpSpPr>
          <p:grpSpPr>
            <a:xfrm>
              <a:off x="5656607" y="5047426"/>
              <a:ext cx="263574" cy="204028"/>
              <a:chOff x="2270777" y="2910320"/>
              <a:chExt cx="862851" cy="860963"/>
            </a:xfrm>
            <a:effectLst>
              <a:outerShdw blurRad="50800" dist="38100" dir="2700000" algn="tl" rotWithShape="0">
                <a:prstClr val="black">
                  <a:alpha val="40000"/>
                </a:prstClr>
              </a:outerShdw>
            </a:effectLst>
          </p:grpSpPr>
          <p:sp>
            <p:nvSpPr>
              <p:cNvPr id="155" name="Rectangle 15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6" name="Rectangle 15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7" name="Rectangle 15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9" name="Rectangle 8"/>
            <p:cNvSpPr/>
            <p:nvPr/>
          </p:nvSpPr>
          <p:spPr>
            <a:xfrm>
              <a:off x="5303773" y="5047311"/>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Rectangle 9"/>
            <p:cNvSpPr/>
            <p:nvPr/>
          </p:nvSpPr>
          <p:spPr>
            <a:xfrm>
              <a:off x="5391074"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 name="Rectangle 10"/>
            <p:cNvSpPr/>
            <p:nvPr/>
          </p:nvSpPr>
          <p:spPr>
            <a:xfrm>
              <a:off x="5217032"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Rectangle 11"/>
            <p:cNvSpPr/>
            <p:nvPr/>
          </p:nvSpPr>
          <p:spPr>
            <a:xfrm>
              <a:off x="5188450" y="4891928"/>
              <a:ext cx="772524" cy="1224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r>
                <a:rPr lang="en-US" sz="900" b="1" dirty="0">
                  <a:solidFill>
                    <a:srgbClr val="FF0000"/>
                  </a:solidFill>
                  <a:effectLst>
                    <a:outerShdw blurRad="38100" dist="38100" dir="2700000" algn="tl">
                      <a:srgbClr val="000000">
                        <a:alpha val="43137"/>
                      </a:srgbClr>
                    </a:outerShdw>
                  </a:effectLst>
                </a:rPr>
                <a:t>Multi-Dwelling</a:t>
              </a:r>
            </a:p>
          </p:txBody>
        </p:sp>
        <p:sp>
          <p:nvSpPr>
            <p:cNvPr id="13" name="Rectangle 12"/>
            <p:cNvSpPr/>
            <p:nvPr/>
          </p:nvSpPr>
          <p:spPr>
            <a:xfrm>
              <a:off x="5214938" y="5053007"/>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4" name="Group 13"/>
            <p:cNvGrpSpPr/>
            <p:nvPr/>
          </p:nvGrpSpPr>
          <p:grpSpPr>
            <a:xfrm>
              <a:off x="5233338" y="6120924"/>
              <a:ext cx="146772" cy="94938"/>
              <a:chOff x="3117852" y="3657600"/>
              <a:chExt cx="160014" cy="103503"/>
            </a:xfrm>
          </p:grpSpPr>
          <p:grpSp>
            <p:nvGrpSpPr>
              <p:cNvPr id="149" name="Group 148"/>
              <p:cNvGrpSpPr/>
              <p:nvPr/>
            </p:nvGrpSpPr>
            <p:grpSpPr>
              <a:xfrm>
                <a:off x="3117852" y="3657600"/>
                <a:ext cx="160014" cy="45719"/>
                <a:chOff x="3117852" y="3657600"/>
                <a:chExt cx="533400" cy="152402"/>
              </a:xfrm>
            </p:grpSpPr>
            <p:sp>
              <p:nvSpPr>
                <p:cNvPr id="153" name="Rectangle 15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54" name="Rectangle 15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150" name="Group 149"/>
              <p:cNvGrpSpPr/>
              <p:nvPr/>
            </p:nvGrpSpPr>
            <p:grpSpPr>
              <a:xfrm>
                <a:off x="3117852" y="3715384"/>
                <a:ext cx="160014" cy="45719"/>
                <a:chOff x="3117852" y="3657600"/>
                <a:chExt cx="533400" cy="152402"/>
              </a:xfrm>
            </p:grpSpPr>
            <p:sp>
              <p:nvSpPr>
                <p:cNvPr id="151" name="Rectangle 15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152" name="Rectangle 15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15" name="Group 14"/>
            <p:cNvGrpSpPr/>
            <p:nvPr/>
          </p:nvGrpSpPr>
          <p:grpSpPr>
            <a:xfrm>
              <a:off x="5218291" y="6010943"/>
              <a:ext cx="703149" cy="209422"/>
              <a:chOff x="1474354" y="3428122"/>
              <a:chExt cx="764055" cy="730555"/>
            </a:xfrm>
          </p:grpSpPr>
          <p:grpSp>
            <p:nvGrpSpPr>
              <p:cNvPr id="139" name="Group 138"/>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145" name="Rectangle 14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6" name="Rectangle 14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7" name="Rectangle 14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8" name="Rectangle 14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40" name="Group 139"/>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141" name="Rectangle 14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2" name="Rectangle 14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3" name="Rectangle 14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44" name="Rectangle 14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16" name="Rectangle 15"/>
            <p:cNvSpPr/>
            <p:nvPr/>
          </p:nvSpPr>
          <p:spPr>
            <a:xfrm>
              <a:off x="5219551" y="6010943"/>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Rectangle 16"/>
            <p:cNvSpPr/>
            <p:nvPr/>
          </p:nvSpPr>
          <p:spPr>
            <a:xfrm>
              <a:off x="5216197" y="6055572"/>
              <a:ext cx="710471" cy="18040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 name="Rectangle 17"/>
            <p:cNvSpPr/>
            <p:nvPr/>
          </p:nvSpPr>
          <p:spPr>
            <a:xfrm>
              <a:off x="5482451" y="6053607"/>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 name="Rectangle 18"/>
            <p:cNvSpPr/>
            <p:nvPr/>
          </p:nvSpPr>
          <p:spPr>
            <a:xfrm>
              <a:off x="5301883"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 name="Rectangle 19"/>
            <p:cNvSpPr/>
            <p:nvPr/>
          </p:nvSpPr>
          <p:spPr>
            <a:xfrm>
              <a:off x="5388371"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 name="Rectangle 20"/>
            <p:cNvSpPr/>
            <p:nvPr/>
          </p:nvSpPr>
          <p:spPr>
            <a:xfrm>
              <a:off x="5833298"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Rectangle 21"/>
            <p:cNvSpPr/>
            <p:nvPr/>
          </p:nvSpPr>
          <p:spPr>
            <a:xfrm>
              <a:off x="5659126"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 name="Rectangle 22"/>
            <p:cNvSpPr/>
            <p:nvPr/>
          </p:nvSpPr>
          <p:spPr>
            <a:xfrm>
              <a:off x="5745614"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4" name="Group 23"/>
            <p:cNvGrpSpPr/>
            <p:nvPr/>
          </p:nvGrpSpPr>
          <p:grpSpPr>
            <a:xfrm>
              <a:off x="5214938" y="5159017"/>
              <a:ext cx="267513" cy="47118"/>
              <a:chOff x="5214938" y="5159017"/>
              <a:chExt cx="705243" cy="50464"/>
            </a:xfrm>
          </p:grpSpPr>
          <p:sp>
            <p:nvSpPr>
              <p:cNvPr id="135" name="Rectangle 134"/>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36" name="Straight Connector 135"/>
              <p:cNvCxnSpPr>
                <a:stCxn id="135"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7" name="Rectangle 136"/>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8" name="Rectangle 137"/>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25" name="Group 24"/>
            <p:cNvGrpSpPr/>
            <p:nvPr/>
          </p:nvGrpSpPr>
          <p:grpSpPr>
            <a:xfrm>
              <a:off x="5652668" y="5162516"/>
              <a:ext cx="267513" cy="47118"/>
              <a:chOff x="5214938" y="5159017"/>
              <a:chExt cx="705243" cy="50464"/>
            </a:xfrm>
          </p:grpSpPr>
          <p:sp>
            <p:nvSpPr>
              <p:cNvPr id="131" name="Rectangle 13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32" name="Straight Connector 131"/>
              <p:cNvCxnSpPr>
                <a:stCxn id="13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33" name="Rectangle 13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4" name="Rectangle 13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6" name="Rectangle 25"/>
            <p:cNvSpPr/>
            <p:nvPr/>
          </p:nvSpPr>
          <p:spPr>
            <a:xfrm>
              <a:off x="5217332" y="525072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7" name="Rectangle 26"/>
            <p:cNvSpPr/>
            <p:nvPr/>
          </p:nvSpPr>
          <p:spPr>
            <a:xfrm>
              <a:off x="5655062" y="5257724"/>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8" name="Group 27"/>
            <p:cNvGrpSpPr/>
            <p:nvPr/>
          </p:nvGrpSpPr>
          <p:grpSpPr>
            <a:xfrm>
              <a:off x="5659001" y="5245144"/>
              <a:ext cx="263574" cy="162208"/>
              <a:chOff x="2270777" y="2910320"/>
              <a:chExt cx="862851" cy="860963"/>
            </a:xfrm>
            <a:effectLst>
              <a:outerShdw blurRad="50800" dist="38100" dir="2700000" algn="tl" rotWithShape="0">
                <a:prstClr val="black">
                  <a:alpha val="40000"/>
                </a:prstClr>
              </a:outerShdw>
            </a:effectLst>
          </p:grpSpPr>
          <p:sp>
            <p:nvSpPr>
              <p:cNvPr id="128" name="Rectangle 12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9" name="Rectangle 12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30" name="Rectangle 12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29" name="Rectangle 28"/>
            <p:cNvSpPr/>
            <p:nvPr/>
          </p:nvSpPr>
          <p:spPr>
            <a:xfrm>
              <a:off x="5306167" y="524502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 name="Rectangle 29"/>
            <p:cNvSpPr/>
            <p:nvPr/>
          </p:nvSpPr>
          <p:spPr>
            <a:xfrm>
              <a:off x="5393468"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1" name="Rectangle 30"/>
            <p:cNvSpPr/>
            <p:nvPr/>
          </p:nvSpPr>
          <p:spPr>
            <a:xfrm>
              <a:off x="5219426"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2" name="Rectangle 31"/>
            <p:cNvSpPr/>
            <p:nvPr/>
          </p:nvSpPr>
          <p:spPr>
            <a:xfrm>
              <a:off x="5219747" y="5403853"/>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3" name="Rectangle 32"/>
            <p:cNvSpPr/>
            <p:nvPr/>
          </p:nvSpPr>
          <p:spPr>
            <a:xfrm>
              <a:off x="5217332" y="525072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4" name="Rectangle 33"/>
            <p:cNvSpPr/>
            <p:nvPr/>
          </p:nvSpPr>
          <p:spPr>
            <a:xfrm>
              <a:off x="5304277"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5" name="Rectangle 34"/>
            <p:cNvSpPr/>
            <p:nvPr/>
          </p:nvSpPr>
          <p:spPr>
            <a:xfrm>
              <a:off x="5390765"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6" name="Rectangle 35"/>
            <p:cNvSpPr/>
            <p:nvPr/>
          </p:nvSpPr>
          <p:spPr>
            <a:xfrm>
              <a:off x="5835692"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7" name="Rectangle 36"/>
            <p:cNvSpPr/>
            <p:nvPr/>
          </p:nvSpPr>
          <p:spPr>
            <a:xfrm>
              <a:off x="5661520"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8" name="Rectangle 37"/>
            <p:cNvSpPr/>
            <p:nvPr/>
          </p:nvSpPr>
          <p:spPr>
            <a:xfrm>
              <a:off x="5748008"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39" name="Group 38"/>
            <p:cNvGrpSpPr/>
            <p:nvPr/>
          </p:nvGrpSpPr>
          <p:grpSpPr>
            <a:xfrm>
              <a:off x="5217332" y="5356735"/>
              <a:ext cx="267513" cy="47118"/>
              <a:chOff x="5214938" y="5159017"/>
              <a:chExt cx="705243" cy="50464"/>
            </a:xfrm>
          </p:grpSpPr>
          <p:sp>
            <p:nvSpPr>
              <p:cNvPr id="124" name="Rectangle 12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25" name="Straight Connector 124"/>
              <p:cNvCxnSpPr>
                <a:stCxn id="12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Rectangle 12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7" name="Rectangle 12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0" name="Group 39"/>
            <p:cNvGrpSpPr/>
            <p:nvPr/>
          </p:nvGrpSpPr>
          <p:grpSpPr>
            <a:xfrm>
              <a:off x="5655062" y="5360234"/>
              <a:ext cx="267513" cy="47118"/>
              <a:chOff x="5214938" y="5159017"/>
              <a:chExt cx="705243" cy="50464"/>
            </a:xfrm>
          </p:grpSpPr>
          <p:sp>
            <p:nvSpPr>
              <p:cNvPr id="120" name="Rectangle 11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21" name="Straight Connector 120"/>
              <p:cNvCxnSpPr>
                <a:stCxn id="12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Rectangle 12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3" name="Rectangle 12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1" name="Rectangle 40"/>
            <p:cNvSpPr/>
            <p:nvPr/>
          </p:nvSpPr>
          <p:spPr>
            <a:xfrm>
              <a:off x="5217364" y="5205734"/>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 name="Rectangle 41"/>
            <p:cNvSpPr/>
            <p:nvPr/>
          </p:nvSpPr>
          <p:spPr>
            <a:xfrm>
              <a:off x="5219583" y="5448221"/>
              <a:ext cx="260474" cy="106009"/>
            </a:xfrm>
            <a:prstGeom prst="rect">
              <a:avLst/>
            </a:prstGeom>
            <a:blipFill>
              <a:blip r:embed="rId7"/>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3" name="Rectangle 42"/>
            <p:cNvSpPr/>
            <p:nvPr/>
          </p:nvSpPr>
          <p:spPr>
            <a:xfrm>
              <a:off x="5657313" y="5455219"/>
              <a:ext cx="260474" cy="106009"/>
            </a:xfrm>
            <a:prstGeom prst="rect">
              <a:avLst/>
            </a:prstGeom>
            <a:blipFill>
              <a:blip r:embed="rId8"/>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4" name="Group 43"/>
            <p:cNvGrpSpPr/>
            <p:nvPr/>
          </p:nvGrpSpPr>
          <p:grpSpPr>
            <a:xfrm>
              <a:off x="5661252" y="5442639"/>
              <a:ext cx="263574" cy="204028"/>
              <a:chOff x="2270777" y="2910320"/>
              <a:chExt cx="862851" cy="860963"/>
            </a:xfrm>
            <a:effectLst>
              <a:outerShdw blurRad="50800" dist="38100" dir="2700000" algn="tl" rotWithShape="0">
                <a:prstClr val="black">
                  <a:alpha val="40000"/>
                </a:prstClr>
              </a:outerShdw>
            </a:effectLst>
          </p:grpSpPr>
          <p:sp>
            <p:nvSpPr>
              <p:cNvPr id="117" name="Rectangle 11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8" name="Rectangle 11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9" name="Rectangle 11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45" name="Rectangle 44"/>
            <p:cNvSpPr/>
            <p:nvPr/>
          </p:nvSpPr>
          <p:spPr>
            <a:xfrm>
              <a:off x="5308418" y="5442524"/>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6" name="Rectangle 45"/>
            <p:cNvSpPr/>
            <p:nvPr/>
          </p:nvSpPr>
          <p:spPr>
            <a:xfrm>
              <a:off x="5395719"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7" name="Rectangle 46"/>
            <p:cNvSpPr/>
            <p:nvPr/>
          </p:nvSpPr>
          <p:spPr>
            <a:xfrm>
              <a:off x="5221677"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8" name="Rectangle 47"/>
            <p:cNvSpPr/>
            <p:nvPr/>
          </p:nvSpPr>
          <p:spPr>
            <a:xfrm>
              <a:off x="5219583" y="5448220"/>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9" name="Rectangle 48"/>
            <p:cNvSpPr/>
            <p:nvPr/>
          </p:nvSpPr>
          <p:spPr>
            <a:xfrm>
              <a:off x="5306528"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0" name="Rectangle 49"/>
            <p:cNvSpPr/>
            <p:nvPr/>
          </p:nvSpPr>
          <p:spPr>
            <a:xfrm>
              <a:off x="5393016"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1" name="Rectangle 50"/>
            <p:cNvSpPr/>
            <p:nvPr/>
          </p:nvSpPr>
          <p:spPr>
            <a:xfrm>
              <a:off x="5837943"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2" name="Rectangle 51"/>
            <p:cNvSpPr/>
            <p:nvPr/>
          </p:nvSpPr>
          <p:spPr>
            <a:xfrm>
              <a:off x="5663771"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3" name="Rectangle 52"/>
            <p:cNvSpPr/>
            <p:nvPr/>
          </p:nvSpPr>
          <p:spPr>
            <a:xfrm>
              <a:off x="5750259"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54" name="Group 53"/>
            <p:cNvGrpSpPr/>
            <p:nvPr/>
          </p:nvGrpSpPr>
          <p:grpSpPr>
            <a:xfrm>
              <a:off x="5219583" y="5554230"/>
              <a:ext cx="267513" cy="47118"/>
              <a:chOff x="5214938" y="5159017"/>
              <a:chExt cx="705243" cy="50464"/>
            </a:xfrm>
          </p:grpSpPr>
          <p:sp>
            <p:nvSpPr>
              <p:cNvPr id="113" name="Rectangle 112"/>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14" name="Straight Connector 113"/>
              <p:cNvCxnSpPr>
                <a:stCxn id="113"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Rectangle 114"/>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6" name="Rectangle 115"/>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55" name="Group 54"/>
            <p:cNvGrpSpPr/>
            <p:nvPr/>
          </p:nvGrpSpPr>
          <p:grpSpPr>
            <a:xfrm>
              <a:off x="5657313" y="5557729"/>
              <a:ext cx="267513" cy="47118"/>
              <a:chOff x="5214938" y="5159017"/>
              <a:chExt cx="705243" cy="50464"/>
            </a:xfrm>
          </p:grpSpPr>
          <p:sp>
            <p:nvSpPr>
              <p:cNvPr id="109" name="Rectangle 108"/>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10" name="Straight Connector 109"/>
              <p:cNvCxnSpPr>
                <a:stCxn id="109"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Rectangle 110"/>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2" name="Rectangle 111"/>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56" name="Rectangle 55"/>
            <p:cNvSpPr/>
            <p:nvPr/>
          </p:nvSpPr>
          <p:spPr>
            <a:xfrm>
              <a:off x="5221977" y="5645939"/>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7" name="Rectangle 56"/>
            <p:cNvSpPr/>
            <p:nvPr/>
          </p:nvSpPr>
          <p:spPr>
            <a:xfrm>
              <a:off x="5659707" y="5652937"/>
              <a:ext cx="260474" cy="106009"/>
            </a:xfrm>
            <a:prstGeom prst="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58" name="Group 57"/>
            <p:cNvGrpSpPr/>
            <p:nvPr/>
          </p:nvGrpSpPr>
          <p:grpSpPr>
            <a:xfrm>
              <a:off x="5663646" y="5640357"/>
              <a:ext cx="263574" cy="162208"/>
              <a:chOff x="2270777" y="2910320"/>
              <a:chExt cx="862851" cy="860963"/>
            </a:xfrm>
            <a:effectLst>
              <a:outerShdw blurRad="50800" dist="38100" dir="2700000" algn="tl" rotWithShape="0">
                <a:prstClr val="black">
                  <a:alpha val="40000"/>
                </a:prstClr>
              </a:outerShdw>
            </a:effectLst>
          </p:grpSpPr>
          <p:sp>
            <p:nvSpPr>
              <p:cNvPr id="106" name="Rectangle 10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7" name="Rectangle 10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8" name="Rectangle 10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59" name="Rectangle 58"/>
            <p:cNvSpPr/>
            <p:nvPr/>
          </p:nvSpPr>
          <p:spPr>
            <a:xfrm>
              <a:off x="5310812" y="5640242"/>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 name="Rectangle 59"/>
            <p:cNvSpPr/>
            <p:nvPr/>
          </p:nvSpPr>
          <p:spPr>
            <a:xfrm>
              <a:off x="5398113"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 name="Rectangle 60"/>
            <p:cNvSpPr/>
            <p:nvPr/>
          </p:nvSpPr>
          <p:spPr>
            <a:xfrm>
              <a:off x="5224071"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 name="Rectangle 61"/>
            <p:cNvSpPr/>
            <p:nvPr/>
          </p:nvSpPr>
          <p:spPr>
            <a:xfrm>
              <a:off x="5224392" y="5799066"/>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 name="Rectangle 62"/>
            <p:cNvSpPr/>
            <p:nvPr/>
          </p:nvSpPr>
          <p:spPr>
            <a:xfrm>
              <a:off x="5221977" y="5645938"/>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4" name="Rectangle 63"/>
            <p:cNvSpPr/>
            <p:nvPr/>
          </p:nvSpPr>
          <p:spPr>
            <a:xfrm>
              <a:off x="5308922"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5" name="Rectangle 64"/>
            <p:cNvSpPr/>
            <p:nvPr/>
          </p:nvSpPr>
          <p:spPr>
            <a:xfrm>
              <a:off x="5395410"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 name="Rectangle 65"/>
            <p:cNvSpPr/>
            <p:nvPr/>
          </p:nvSpPr>
          <p:spPr>
            <a:xfrm>
              <a:off x="5840337"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7" name="Rectangle 66"/>
            <p:cNvSpPr/>
            <p:nvPr/>
          </p:nvSpPr>
          <p:spPr>
            <a:xfrm>
              <a:off x="5666165"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 name="Rectangle 67"/>
            <p:cNvSpPr/>
            <p:nvPr/>
          </p:nvSpPr>
          <p:spPr>
            <a:xfrm>
              <a:off x="5752653"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9" name="Group 68"/>
            <p:cNvGrpSpPr/>
            <p:nvPr/>
          </p:nvGrpSpPr>
          <p:grpSpPr>
            <a:xfrm>
              <a:off x="5221977" y="5751948"/>
              <a:ext cx="267513" cy="47118"/>
              <a:chOff x="5214938" y="5159017"/>
              <a:chExt cx="705243" cy="50464"/>
            </a:xfrm>
          </p:grpSpPr>
          <p:sp>
            <p:nvSpPr>
              <p:cNvPr id="102" name="Rectangle 101"/>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103" name="Straight Connector 102"/>
              <p:cNvCxnSpPr>
                <a:stCxn id="102"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5" name="Rectangle 104"/>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70" name="Group 69"/>
            <p:cNvGrpSpPr/>
            <p:nvPr/>
          </p:nvGrpSpPr>
          <p:grpSpPr>
            <a:xfrm>
              <a:off x="5659707" y="5755447"/>
              <a:ext cx="267513" cy="47118"/>
              <a:chOff x="5214938" y="5159017"/>
              <a:chExt cx="705243" cy="50464"/>
            </a:xfrm>
          </p:grpSpPr>
          <p:sp>
            <p:nvSpPr>
              <p:cNvPr id="98" name="Rectangle 9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99" name="Straight Connector 98"/>
              <p:cNvCxnSpPr>
                <a:stCxn id="9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1" name="Rectangle 10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71" name="Rectangle 70"/>
            <p:cNvSpPr/>
            <p:nvPr/>
          </p:nvSpPr>
          <p:spPr>
            <a:xfrm>
              <a:off x="5222009" y="5600947"/>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2" name="Rectangle 71"/>
            <p:cNvSpPr/>
            <p:nvPr/>
          </p:nvSpPr>
          <p:spPr>
            <a:xfrm>
              <a:off x="5217332" y="5851096"/>
              <a:ext cx="260474" cy="106009"/>
            </a:xfrm>
            <a:prstGeom prst="rect">
              <a:avLst/>
            </a:prstGeom>
            <a:blipFill>
              <a:blip r:embed="rId5"/>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3" name="Rectangle 72"/>
            <p:cNvSpPr/>
            <p:nvPr/>
          </p:nvSpPr>
          <p:spPr>
            <a:xfrm>
              <a:off x="5655062" y="5858094"/>
              <a:ext cx="260474" cy="106009"/>
            </a:xfrm>
            <a:prstGeom prst="rect">
              <a:avLst/>
            </a:prstGeom>
            <a:blipFill>
              <a:blip r:embed="rId9"/>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74" name="Group 73"/>
            <p:cNvGrpSpPr/>
            <p:nvPr/>
          </p:nvGrpSpPr>
          <p:grpSpPr>
            <a:xfrm>
              <a:off x="5659001" y="5845514"/>
              <a:ext cx="263574" cy="162208"/>
              <a:chOff x="2270777" y="2910320"/>
              <a:chExt cx="862851" cy="860963"/>
            </a:xfrm>
            <a:effectLst>
              <a:outerShdw blurRad="50800" dist="38100" dir="2700000" algn="tl" rotWithShape="0">
                <a:prstClr val="black">
                  <a:alpha val="40000"/>
                </a:prstClr>
              </a:outerShdw>
            </a:effectLst>
          </p:grpSpPr>
          <p:sp>
            <p:nvSpPr>
              <p:cNvPr id="95" name="Rectangle 9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6" name="Rectangle 9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7" name="Rectangle 9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75" name="Rectangle 74"/>
            <p:cNvSpPr/>
            <p:nvPr/>
          </p:nvSpPr>
          <p:spPr>
            <a:xfrm>
              <a:off x="5306167" y="584539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6" name="Rectangle 75"/>
            <p:cNvSpPr/>
            <p:nvPr/>
          </p:nvSpPr>
          <p:spPr>
            <a:xfrm>
              <a:off x="5393468"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7" name="Rectangle 76"/>
            <p:cNvSpPr/>
            <p:nvPr/>
          </p:nvSpPr>
          <p:spPr>
            <a:xfrm>
              <a:off x="5219426"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8" name="Rectangle 77"/>
            <p:cNvSpPr/>
            <p:nvPr/>
          </p:nvSpPr>
          <p:spPr>
            <a:xfrm>
              <a:off x="5217332" y="585109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9" name="Rectangle 78"/>
            <p:cNvSpPr/>
            <p:nvPr/>
          </p:nvSpPr>
          <p:spPr>
            <a:xfrm>
              <a:off x="5304277"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0" name="Rectangle 79"/>
            <p:cNvSpPr/>
            <p:nvPr/>
          </p:nvSpPr>
          <p:spPr>
            <a:xfrm>
              <a:off x="5390765"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1" name="Rectangle 80"/>
            <p:cNvSpPr/>
            <p:nvPr/>
          </p:nvSpPr>
          <p:spPr>
            <a:xfrm>
              <a:off x="5835692"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2" name="Rectangle 81"/>
            <p:cNvSpPr/>
            <p:nvPr/>
          </p:nvSpPr>
          <p:spPr>
            <a:xfrm>
              <a:off x="5661520"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83" name="Rectangle 82"/>
            <p:cNvSpPr/>
            <p:nvPr/>
          </p:nvSpPr>
          <p:spPr>
            <a:xfrm>
              <a:off x="5748008"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84" name="Group 83"/>
            <p:cNvGrpSpPr/>
            <p:nvPr/>
          </p:nvGrpSpPr>
          <p:grpSpPr>
            <a:xfrm>
              <a:off x="5217332" y="5957105"/>
              <a:ext cx="267513" cy="47118"/>
              <a:chOff x="5214938" y="5159017"/>
              <a:chExt cx="705243" cy="50464"/>
            </a:xfrm>
          </p:grpSpPr>
          <p:sp>
            <p:nvSpPr>
              <p:cNvPr id="91" name="Rectangle 9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92" name="Straight Connector 91"/>
              <p:cNvCxnSpPr>
                <a:stCxn id="9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ctangle 9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4" name="Rectangle 9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85" name="Group 84"/>
            <p:cNvGrpSpPr/>
            <p:nvPr/>
          </p:nvGrpSpPr>
          <p:grpSpPr>
            <a:xfrm>
              <a:off x="5655062" y="5960604"/>
              <a:ext cx="267513" cy="47118"/>
              <a:chOff x="5214938" y="5159017"/>
              <a:chExt cx="705243" cy="50464"/>
            </a:xfrm>
          </p:grpSpPr>
          <p:sp>
            <p:nvSpPr>
              <p:cNvPr id="87" name="Rectangle 86"/>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88" name="Straight Connector 87"/>
              <p:cNvCxnSpPr>
                <a:stCxn id="87"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0" name="Rectangle 89"/>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86" name="Rectangle 85"/>
            <p:cNvSpPr/>
            <p:nvPr/>
          </p:nvSpPr>
          <p:spPr>
            <a:xfrm>
              <a:off x="5217364" y="5015979"/>
              <a:ext cx="704076" cy="99502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199" name="Group 198"/>
          <p:cNvGrpSpPr/>
          <p:nvPr/>
        </p:nvGrpSpPr>
        <p:grpSpPr>
          <a:xfrm>
            <a:off x="5188220" y="2969147"/>
            <a:ext cx="758392" cy="860432"/>
            <a:chOff x="4947217" y="4893612"/>
            <a:chExt cx="714599" cy="810747"/>
          </a:xfrm>
        </p:grpSpPr>
        <p:grpSp>
          <p:nvGrpSpPr>
            <p:cNvPr id="200" name="Group 199"/>
            <p:cNvGrpSpPr/>
            <p:nvPr/>
          </p:nvGrpSpPr>
          <p:grpSpPr>
            <a:xfrm>
              <a:off x="4947217" y="4893612"/>
              <a:ext cx="714599" cy="45719"/>
              <a:chOff x="6289862" y="4750080"/>
              <a:chExt cx="1079630" cy="63117"/>
            </a:xfrm>
          </p:grpSpPr>
          <p:sp>
            <p:nvSpPr>
              <p:cNvPr id="239" name="Trapezoid 238"/>
              <p:cNvSpPr/>
              <p:nvPr/>
            </p:nvSpPr>
            <p:spPr>
              <a:xfrm>
                <a:off x="6291193" y="4750080"/>
                <a:ext cx="1078299" cy="58543"/>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40" name="Straight Connector 239"/>
              <p:cNvCxnSpPr/>
              <p:nvPr/>
            </p:nvCxnSpPr>
            <p:spPr>
              <a:xfrm>
                <a:off x="6289862" y="4813197"/>
                <a:ext cx="107963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sp>
          <p:nvSpPr>
            <p:cNvPr id="201" name="Rectangle 200"/>
            <p:cNvSpPr/>
            <p:nvPr/>
          </p:nvSpPr>
          <p:spPr>
            <a:xfrm>
              <a:off x="4994900" y="5281428"/>
              <a:ext cx="619233" cy="422931"/>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2" name="Group 201"/>
            <p:cNvGrpSpPr/>
            <p:nvPr/>
          </p:nvGrpSpPr>
          <p:grpSpPr>
            <a:xfrm>
              <a:off x="5240080" y="5346945"/>
              <a:ext cx="128872" cy="95178"/>
              <a:chOff x="3117852" y="3657600"/>
              <a:chExt cx="160014" cy="103503"/>
            </a:xfrm>
          </p:grpSpPr>
          <p:grpSp>
            <p:nvGrpSpPr>
              <p:cNvPr id="233" name="Group 232"/>
              <p:cNvGrpSpPr/>
              <p:nvPr/>
            </p:nvGrpSpPr>
            <p:grpSpPr>
              <a:xfrm>
                <a:off x="3117852" y="3657600"/>
                <a:ext cx="160014" cy="45719"/>
                <a:chOff x="3117852" y="3657600"/>
                <a:chExt cx="533400" cy="152402"/>
              </a:xfrm>
            </p:grpSpPr>
            <p:sp>
              <p:nvSpPr>
                <p:cNvPr id="237" name="Rectangle 23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Rectangle 23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4" name="Group 233"/>
              <p:cNvGrpSpPr/>
              <p:nvPr/>
            </p:nvGrpSpPr>
            <p:grpSpPr>
              <a:xfrm>
                <a:off x="3117852" y="3715384"/>
                <a:ext cx="160014" cy="45719"/>
                <a:chOff x="3117852" y="3657600"/>
                <a:chExt cx="533400" cy="152402"/>
              </a:xfrm>
            </p:grpSpPr>
            <p:sp>
              <p:nvSpPr>
                <p:cNvPr id="235" name="Rectangle 23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6" name="Rectangle 23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03" name="Rectangle 202"/>
            <p:cNvSpPr/>
            <p:nvPr/>
          </p:nvSpPr>
          <p:spPr>
            <a:xfrm>
              <a:off x="4992604" y="5222517"/>
              <a:ext cx="623824" cy="22412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4" name="Group 203"/>
            <p:cNvGrpSpPr/>
            <p:nvPr/>
          </p:nvGrpSpPr>
          <p:grpSpPr>
            <a:xfrm>
              <a:off x="4995819" y="5236686"/>
              <a:ext cx="617395" cy="209952"/>
              <a:chOff x="1474354" y="3428122"/>
              <a:chExt cx="764055" cy="730555"/>
            </a:xfrm>
          </p:grpSpPr>
          <p:grpSp>
            <p:nvGrpSpPr>
              <p:cNvPr id="223" name="Group 222"/>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229" name="Rectangle 22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0" name="Rectangle 22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1" name="Rectangle 23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2" name="Rectangle 23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24" name="Group 223"/>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225" name="Rectangle 22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6" name="Rectangle 22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Rectangle 22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8" name="Rectangle 22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05" name="Rectangle 204"/>
            <p:cNvSpPr/>
            <p:nvPr/>
          </p:nvSpPr>
          <p:spPr>
            <a:xfrm>
              <a:off x="4994900" y="523401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6" name="Rectangle 205"/>
            <p:cNvSpPr/>
            <p:nvPr/>
          </p:nvSpPr>
          <p:spPr>
            <a:xfrm>
              <a:off x="4992604" y="4964796"/>
              <a:ext cx="623824" cy="47249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7" name="Group 206"/>
            <p:cNvGrpSpPr/>
            <p:nvPr/>
          </p:nvGrpSpPr>
          <p:grpSpPr>
            <a:xfrm>
              <a:off x="5240080" y="5343709"/>
              <a:ext cx="128872" cy="95178"/>
              <a:chOff x="3117852" y="3657600"/>
              <a:chExt cx="160014" cy="103503"/>
            </a:xfrm>
          </p:grpSpPr>
          <p:grpSp>
            <p:nvGrpSpPr>
              <p:cNvPr id="217" name="Group 216"/>
              <p:cNvGrpSpPr/>
              <p:nvPr/>
            </p:nvGrpSpPr>
            <p:grpSpPr>
              <a:xfrm>
                <a:off x="3117852" y="3657600"/>
                <a:ext cx="160014" cy="45719"/>
                <a:chOff x="3117852" y="3657600"/>
                <a:chExt cx="533400" cy="152402"/>
              </a:xfrm>
            </p:grpSpPr>
            <p:sp>
              <p:nvSpPr>
                <p:cNvPr id="221" name="Rectangle 22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2" name="Rectangle 22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18" name="Group 217"/>
              <p:cNvGrpSpPr/>
              <p:nvPr/>
            </p:nvGrpSpPr>
            <p:grpSpPr>
              <a:xfrm>
                <a:off x="3117852" y="3715384"/>
                <a:ext cx="160014" cy="45719"/>
                <a:chOff x="3117852" y="3657600"/>
                <a:chExt cx="533400" cy="152402"/>
              </a:xfrm>
            </p:grpSpPr>
            <p:sp>
              <p:nvSpPr>
                <p:cNvPr id="219" name="Rectangle 21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Rectangle 21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208" name="Rectangle 207"/>
            <p:cNvSpPr/>
            <p:nvPr/>
          </p:nvSpPr>
          <p:spPr>
            <a:xfrm>
              <a:off x="4994900" y="5445433"/>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Rectangle 208"/>
            <p:cNvSpPr/>
            <p:nvPr/>
          </p:nvSpPr>
          <p:spPr>
            <a:xfrm>
              <a:off x="4994900" y="4941065"/>
              <a:ext cx="619233" cy="4474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0" name="Rectangle 209"/>
            <p:cNvSpPr/>
            <p:nvPr/>
          </p:nvSpPr>
          <p:spPr>
            <a:xfrm>
              <a:off x="4992604" y="4932915"/>
              <a:ext cx="623824" cy="764753"/>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1" name="Rectangle 210"/>
            <p:cNvSpPr/>
            <p:nvPr/>
          </p:nvSpPr>
          <p:spPr>
            <a:xfrm>
              <a:off x="4994900" y="4982931"/>
              <a:ext cx="619233" cy="247775"/>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PoP / CO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a:ea typeface="+mn-ea"/>
                  <a:cs typeface="+mn-cs"/>
                </a:rPr>
                <a:t>Data Center</a:t>
              </a:r>
            </a:p>
          </p:txBody>
        </p:sp>
        <p:grpSp>
          <p:nvGrpSpPr>
            <p:cNvPr id="212" name="Group 211"/>
            <p:cNvGrpSpPr/>
            <p:nvPr/>
          </p:nvGrpSpPr>
          <p:grpSpPr>
            <a:xfrm>
              <a:off x="5164862" y="5486152"/>
              <a:ext cx="279309" cy="211516"/>
              <a:chOff x="5384386" y="5683165"/>
              <a:chExt cx="279309" cy="211516"/>
            </a:xfrm>
          </p:grpSpPr>
          <p:sp>
            <p:nvSpPr>
              <p:cNvPr id="213" name="Rectangle 212"/>
              <p:cNvSpPr/>
              <p:nvPr/>
            </p:nvSpPr>
            <p:spPr>
              <a:xfrm>
                <a:off x="5391052" y="5709182"/>
                <a:ext cx="272643" cy="185499"/>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14" name="Group 213"/>
              <p:cNvGrpSpPr/>
              <p:nvPr/>
            </p:nvGrpSpPr>
            <p:grpSpPr>
              <a:xfrm>
                <a:off x="5384386" y="5683165"/>
                <a:ext cx="269757" cy="209890"/>
                <a:chOff x="1986817" y="2910320"/>
                <a:chExt cx="570728" cy="860963"/>
              </a:xfrm>
              <a:effectLst>
                <a:outerShdw blurRad="50800" dist="38100" dir="2700000" algn="tl" rotWithShape="0">
                  <a:prstClr val="black">
                    <a:alpha val="40000"/>
                  </a:prstClr>
                </a:outerShdw>
              </a:effectLst>
            </p:grpSpPr>
            <p:sp>
              <p:nvSpPr>
                <p:cNvPr id="215" name="Rectangle 21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6" name="Rectangle 21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399" name="Rounded Rectangle 398"/>
          <p:cNvSpPr/>
          <p:nvPr/>
        </p:nvSpPr>
        <p:spPr>
          <a:xfrm>
            <a:off x="3066361" y="4602627"/>
            <a:ext cx="5559423" cy="1384875"/>
          </a:xfrm>
          <a:prstGeom prst="roundRect">
            <a:avLst>
              <a:gd name="adj" fmla="val 8311"/>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cxnSp>
        <p:nvCxnSpPr>
          <p:cNvPr id="403" name="Straight Connector 402"/>
          <p:cNvCxnSpPr/>
          <p:nvPr/>
        </p:nvCxnSpPr>
        <p:spPr>
          <a:xfrm flipH="1">
            <a:off x="7868219" y="3156370"/>
            <a:ext cx="954922" cy="942663"/>
          </a:xfrm>
          <a:prstGeom prst="line">
            <a:avLst/>
          </a:prstGeom>
          <a:ln w="44450" cmpd="dbl">
            <a:solidFill>
              <a:schemeClr val="tx1"/>
            </a:solidFill>
            <a:prstDash val="dash"/>
            <a:headEnd type="oval"/>
            <a:tailEnd type="ova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404" name="Group 403"/>
          <p:cNvGrpSpPr/>
          <p:nvPr/>
        </p:nvGrpSpPr>
        <p:grpSpPr>
          <a:xfrm>
            <a:off x="7572389" y="3789643"/>
            <a:ext cx="591658" cy="632338"/>
            <a:chOff x="2514600" y="4724399"/>
            <a:chExt cx="609600" cy="651513"/>
          </a:xfrm>
        </p:grpSpPr>
        <p:sp>
          <p:nvSpPr>
            <p:cNvPr id="729" name="Arc 728"/>
            <p:cNvSpPr/>
            <p:nvPr/>
          </p:nvSpPr>
          <p:spPr>
            <a:xfrm>
              <a:off x="2667000" y="4876800"/>
              <a:ext cx="304800" cy="332742"/>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30" name="Arc 729"/>
            <p:cNvSpPr/>
            <p:nvPr/>
          </p:nvSpPr>
          <p:spPr>
            <a:xfrm>
              <a:off x="2590327" y="4800368"/>
              <a:ext cx="458147" cy="500147"/>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731" name="Arc 730"/>
            <p:cNvSpPr/>
            <p:nvPr/>
          </p:nvSpPr>
          <p:spPr>
            <a:xfrm>
              <a:off x="2514600" y="4724399"/>
              <a:ext cx="609600" cy="651513"/>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sp>
        <p:nvSpPr>
          <p:cNvPr id="724" name="TextBox 723"/>
          <p:cNvSpPr txBox="1"/>
          <p:nvPr/>
        </p:nvSpPr>
        <p:spPr>
          <a:xfrm>
            <a:off x="5389519" y="5620465"/>
            <a:ext cx="3075281" cy="307777"/>
          </a:xfrm>
          <a:prstGeom prst="rect">
            <a:avLst/>
          </a:prstGeom>
          <a:noFill/>
        </p:spPr>
        <p:txBody>
          <a:bodyPr wrap="square" rtlCol="0">
            <a:spAutoFit/>
          </a:bodyPr>
          <a:lstStyle/>
          <a:p>
            <a:r>
              <a:rPr lang="en-US" sz="1200" b="1" dirty="0">
                <a:solidFill>
                  <a:prstClr val="black"/>
                </a:solidFill>
              </a:rPr>
              <a:t>IoT, TV, Laptop, Game,</a:t>
            </a:r>
            <a:r>
              <a:rPr lang="en-US" sz="1400" b="1" dirty="0">
                <a:solidFill>
                  <a:prstClr val="black"/>
                </a:solidFill>
              </a:rPr>
              <a:t> </a:t>
            </a:r>
            <a:r>
              <a:rPr lang="en-US" sz="1200" b="1" dirty="0">
                <a:solidFill>
                  <a:prstClr val="black"/>
                </a:solidFill>
              </a:rPr>
              <a:t>Tablet, Phone</a:t>
            </a:r>
          </a:p>
        </p:txBody>
      </p:sp>
      <p:grpSp>
        <p:nvGrpSpPr>
          <p:cNvPr id="412" name="Group 411"/>
          <p:cNvGrpSpPr/>
          <p:nvPr/>
        </p:nvGrpSpPr>
        <p:grpSpPr>
          <a:xfrm rot="5400000">
            <a:off x="7386651" y="4174752"/>
            <a:ext cx="445923" cy="239461"/>
            <a:chOff x="-1457505" y="4307841"/>
            <a:chExt cx="3346532" cy="1797103"/>
          </a:xfrm>
          <a:effectLst>
            <a:outerShdw blurRad="50800" dist="38100" dir="2700000" algn="tl" rotWithShape="0">
              <a:prstClr val="black">
                <a:alpha val="40000"/>
              </a:prstClr>
            </a:outerShdw>
          </a:effectLst>
        </p:grpSpPr>
        <p:sp>
          <p:nvSpPr>
            <p:cNvPr id="674" name="Rounded Rectangle 673"/>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75" name="Rectangle 674"/>
            <p:cNvSpPr/>
            <p:nvPr/>
          </p:nvSpPr>
          <p:spPr>
            <a:xfrm>
              <a:off x="-1195847" y="4317176"/>
              <a:ext cx="2789697" cy="1787768"/>
            </a:xfrm>
            <a:prstGeom prst="rect">
              <a:avLst/>
            </a:prstGeom>
            <a:blipFill dpi="0" rotWithShape="1">
              <a:blip r:embed="rId10"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76" name="Group 675"/>
            <p:cNvGrpSpPr/>
            <p:nvPr/>
          </p:nvGrpSpPr>
          <p:grpSpPr>
            <a:xfrm>
              <a:off x="-844550" y="4559711"/>
              <a:ext cx="230133" cy="1231489"/>
              <a:chOff x="-844550" y="4559711"/>
              <a:chExt cx="230133" cy="1231489"/>
            </a:xfrm>
          </p:grpSpPr>
          <p:sp>
            <p:nvSpPr>
              <p:cNvPr id="692" name="Rectangle 6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93" name="Rectangle 6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94" name="Rectangle 693"/>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95" name="Rectangle 6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77" name="Group 676"/>
            <p:cNvGrpSpPr/>
            <p:nvPr/>
          </p:nvGrpSpPr>
          <p:grpSpPr>
            <a:xfrm>
              <a:off x="-388883" y="4559711"/>
              <a:ext cx="230133" cy="1231489"/>
              <a:chOff x="-388883" y="4572000"/>
              <a:chExt cx="230133" cy="1231489"/>
            </a:xfrm>
          </p:grpSpPr>
          <p:sp>
            <p:nvSpPr>
              <p:cNvPr id="688" name="Rectangle 6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9" name="Rectangle 6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90" name="Rectangle 689"/>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91" name="Rectangle 6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78" name="Group 677"/>
            <p:cNvGrpSpPr/>
            <p:nvPr/>
          </p:nvGrpSpPr>
          <p:grpSpPr>
            <a:xfrm>
              <a:off x="74458" y="4590408"/>
              <a:ext cx="230133" cy="1231489"/>
              <a:chOff x="-844550" y="4559711"/>
              <a:chExt cx="230133" cy="1231489"/>
            </a:xfrm>
          </p:grpSpPr>
          <p:sp>
            <p:nvSpPr>
              <p:cNvPr id="684" name="Rectangle 683"/>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5" name="Rectangle 684"/>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6" name="Rectangle 685"/>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7" name="Rectangle 686"/>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79" name="Group 678"/>
            <p:cNvGrpSpPr/>
            <p:nvPr/>
          </p:nvGrpSpPr>
          <p:grpSpPr>
            <a:xfrm>
              <a:off x="530125" y="4590408"/>
              <a:ext cx="230133" cy="1231489"/>
              <a:chOff x="-388883" y="4572000"/>
              <a:chExt cx="230133" cy="1231489"/>
            </a:xfrm>
          </p:grpSpPr>
          <p:sp>
            <p:nvSpPr>
              <p:cNvPr id="680" name="Rectangle 679"/>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1" name="Rectangle 680"/>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2" name="Rectangle 681"/>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83" name="Rectangle 682"/>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grpSp>
        <p:nvGrpSpPr>
          <p:cNvPr id="416" name="Group 415"/>
          <p:cNvGrpSpPr/>
          <p:nvPr/>
        </p:nvGrpSpPr>
        <p:grpSpPr>
          <a:xfrm>
            <a:off x="4134710" y="5004915"/>
            <a:ext cx="498948" cy="905797"/>
            <a:chOff x="6019800" y="4657048"/>
            <a:chExt cx="714305" cy="1648565"/>
          </a:xfrm>
          <a:effectLst/>
        </p:grpSpPr>
        <p:sp>
          <p:nvSpPr>
            <p:cNvPr id="608" name="Rectangle 607"/>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09" name="Rectangle 608"/>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10" name="Group 609"/>
            <p:cNvGrpSpPr/>
            <p:nvPr/>
          </p:nvGrpSpPr>
          <p:grpSpPr>
            <a:xfrm>
              <a:off x="6021894" y="5038376"/>
              <a:ext cx="703149" cy="392227"/>
              <a:chOff x="1474354" y="3428122"/>
              <a:chExt cx="764055" cy="730555"/>
            </a:xfrm>
          </p:grpSpPr>
          <p:grpSp>
            <p:nvGrpSpPr>
              <p:cNvPr id="659" name="Group 658"/>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65" name="Rectangle 66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6" name="Rectangle 66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7" name="Rectangle 66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8" name="Rectangle 66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60" name="Group 659"/>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61" name="Rectangle 66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2" name="Rectangle 66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3" name="Rectangle 66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64" name="Rectangle 66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611" name="Rectangle 610"/>
            <p:cNvSpPr/>
            <p:nvPr/>
          </p:nvSpPr>
          <p:spPr>
            <a:xfrm>
              <a:off x="6023309" y="4657048"/>
              <a:ext cx="705243" cy="348411"/>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a:lnSpc>
                  <a:spcPct val="80000"/>
                </a:lnSpc>
              </a:pPr>
              <a:r>
                <a:rPr lang="en-US" sz="700" b="1" dirty="0">
                  <a:solidFill>
                    <a:srgbClr val="FF0000"/>
                  </a:solidFill>
                  <a:effectLst>
                    <a:outerShdw blurRad="38100" dist="38100" dir="2700000" algn="tl">
                      <a:srgbClr val="000000">
                        <a:alpha val="43137"/>
                      </a:srgbClr>
                    </a:outerShdw>
                  </a:effectLst>
                </a:rPr>
                <a:t>Professional</a:t>
              </a:r>
              <a:br>
                <a:rPr lang="en-US" sz="900" b="1" dirty="0">
                  <a:solidFill>
                    <a:srgbClr val="FF0000"/>
                  </a:solidFill>
                  <a:effectLst>
                    <a:outerShdw blurRad="38100" dist="38100" dir="2700000" algn="tl">
                      <a:srgbClr val="000000">
                        <a:alpha val="43137"/>
                      </a:srgbClr>
                    </a:outerShdw>
                  </a:effectLst>
                </a:rPr>
              </a:br>
              <a:r>
                <a:rPr lang="en-US" sz="800" b="1" dirty="0">
                  <a:solidFill>
                    <a:srgbClr val="FF0000"/>
                  </a:solidFill>
                  <a:effectLst>
                    <a:outerShdw blurRad="38100" dist="38100" dir="2700000" algn="tl">
                      <a:srgbClr val="000000">
                        <a:alpha val="43137"/>
                      </a:srgbClr>
                    </a:outerShdw>
                  </a:effectLst>
                </a:rPr>
                <a:t>Building</a:t>
              </a:r>
              <a:r>
                <a:rPr lang="en-US" sz="900" b="1" dirty="0">
                  <a:solidFill>
                    <a:srgbClr val="FF0000"/>
                  </a:solidFill>
                  <a:effectLst>
                    <a:outerShdw blurRad="38100" dist="38100" dir="2700000" algn="tl">
                      <a:srgbClr val="000000">
                        <a:alpha val="43137"/>
                      </a:srgbClr>
                    </a:outerShdw>
                  </a:effectLst>
                </a:rPr>
                <a:t> </a:t>
              </a:r>
            </a:p>
          </p:txBody>
        </p:sp>
        <p:sp>
          <p:nvSpPr>
            <p:cNvPr id="612" name="Rectangle 611"/>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3" name="Rectangle 612"/>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4" name="Rectangle 613"/>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15" name="Group 614"/>
            <p:cNvGrpSpPr/>
            <p:nvPr/>
          </p:nvGrpSpPr>
          <p:grpSpPr>
            <a:xfrm>
              <a:off x="6038349" y="5761921"/>
              <a:ext cx="146772" cy="94938"/>
              <a:chOff x="3117852" y="3657600"/>
              <a:chExt cx="160014" cy="103503"/>
            </a:xfrm>
          </p:grpSpPr>
          <p:grpSp>
            <p:nvGrpSpPr>
              <p:cNvPr id="653" name="Group 652"/>
              <p:cNvGrpSpPr/>
              <p:nvPr/>
            </p:nvGrpSpPr>
            <p:grpSpPr>
              <a:xfrm>
                <a:off x="3117852" y="3657600"/>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54" name="Group 653"/>
              <p:cNvGrpSpPr/>
              <p:nvPr/>
            </p:nvGrpSpPr>
            <p:grpSpPr>
              <a:xfrm>
                <a:off x="3117852" y="3715384"/>
                <a:ext cx="160014" cy="45719"/>
                <a:chOff x="3117852" y="3657600"/>
                <a:chExt cx="533400" cy="152402"/>
              </a:xfrm>
            </p:grpSpPr>
            <p:sp>
              <p:nvSpPr>
                <p:cNvPr id="655" name="Rectangle 65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56" name="Rectangle 65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sp>
          <p:nvSpPr>
            <p:cNvPr id="616" name="Rectangle 615"/>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17" name="Group 616"/>
            <p:cNvGrpSpPr/>
            <p:nvPr/>
          </p:nvGrpSpPr>
          <p:grpSpPr>
            <a:xfrm>
              <a:off x="6023302" y="5470450"/>
              <a:ext cx="703149" cy="390912"/>
              <a:chOff x="1474354" y="3428122"/>
              <a:chExt cx="764055" cy="730555"/>
            </a:xfrm>
          </p:grpSpPr>
          <p:grpSp>
            <p:nvGrpSpPr>
              <p:cNvPr id="643" name="Group 642"/>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49" name="Rectangle 64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50" name="Rectangle 64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51" name="Rectangle 65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52" name="Rectangle 65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44" name="Group 643"/>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45" name="Rectangle 64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46" name="Rectangle 64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47" name="Rectangle 64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48" name="Rectangle 647"/>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618" name="Rectangle 617"/>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19" name="Rectangle 618"/>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0" name="Rectangle 619"/>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621" name="Group 620"/>
            <p:cNvGrpSpPr/>
            <p:nvPr/>
          </p:nvGrpSpPr>
          <p:grpSpPr>
            <a:xfrm>
              <a:off x="6038200" y="6190563"/>
              <a:ext cx="146772" cy="94938"/>
              <a:chOff x="3117852" y="3657600"/>
              <a:chExt cx="160014" cy="103503"/>
            </a:xfrm>
          </p:grpSpPr>
          <p:grpSp>
            <p:nvGrpSpPr>
              <p:cNvPr id="637" name="Group 636"/>
              <p:cNvGrpSpPr/>
              <p:nvPr/>
            </p:nvGrpSpPr>
            <p:grpSpPr>
              <a:xfrm>
                <a:off x="3117852" y="3657600"/>
                <a:ext cx="160014" cy="45719"/>
                <a:chOff x="3117852" y="3657600"/>
                <a:chExt cx="533400" cy="152402"/>
              </a:xfrm>
            </p:grpSpPr>
            <p:sp>
              <p:nvSpPr>
                <p:cNvPr id="641" name="Rectangle 640"/>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42" name="Rectangle 641"/>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nvGrpSpPr>
              <p:cNvPr id="638" name="Group 637"/>
              <p:cNvGrpSpPr/>
              <p:nvPr/>
            </p:nvGrpSpPr>
            <p:grpSpPr>
              <a:xfrm>
                <a:off x="3117852" y="3715384"/>
                <a:ext cx="160014" cy="45719"/>
                <a:chOff x="3117852" y="3657600"/>
                <a:chExt cx="533400" cy="152402"/>
              </a:xfrm>
            </p:grpSpPr>
            <p:sp>
              <p:nvSpPr>
                <p:cNvPr id="639" name="Rectangle 63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sp>
              <p:nvSpPr>
                <p:cNvPr id="640" name="Rectangle 63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000" dirty="0">
                    <a:solidFill>
                      <a:prstClr val="white"/>
                    </a:solidFill>
                  </a:endParaRPr>
                </a:p>
              </p:txBody>
            </p:sp>
          </p:grpSp>
        </p:grpSp>
        <p:grpSp>
          <p:nvGrpSpPr>
            <p:cNvPr id="622" name="Group 621"/>
            <p:cNvGrpSpPr/>
            <p:nvPr/>
          </p:nvGrpSpPr>
          <p:grpSpPr>
            <a:xfrm>
              <a:off x="6023153" y="5899092"/>
              <a:ext cx="703149" cy="390912"/>
              <a:chOff x="1474354" y="3428122"/>
              <a:chExt cx="764055" cy="730555"/>
            </a:xfrm>
          </p:grpSpPr>
          <p:grpSp>
            <p:nvGrpSpPr>
              <p:cNvPr id="627" name="Group 626"/>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33" name="Rectangle 63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4" name="Rectangle 63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5" name="Rectangle 63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6" name="Rectangle 63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628" name="Group 627"/>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29" name="Rectangle 62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0" name="Rectangle 62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1" name="Rectangle 63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32" name="Rectangle 63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623" name="Rectangle 622"/>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4" name="Rectangle 623"/>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5" name="Rectangle 624"/>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26" name="Rectangle 625"/>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421" name="Group 420"/>
          <p:cNvGrpSpPr/>
          <p:nvPr/>
        </p:nvGrpSpPr>
        <p:grpSpPr>
          <a:xfrm rot="10800000">
            <a:off x="8628542" y="2709402"/>
            <a:ext cx="591658" cy="632338"/>
            <a:chOff x="2514600" y="4724399"/>
            <a:chExt cx="609600" cy="651513"/>
          </a:xfrm>
        </p:grpSpPr>
        <p:sp>
          <p:nvSpPr>
            <p:cNvPr id="465" name="Arc 464"/>
            <p:cNvSpPr/>
            <p:nvPr/>
          </p:nvSpPr>
          <p:spPr>
            <a:xfrm>
              <a:off x="2667000" y="4876800"/>
              <a:ext cx="304800" cy="332742"/>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466" name="Arc 465"/>
            <p:cNvSpPr/>
            <p:nvPr/>
          </p:nvSpPr>
          <p:spPr>
            <a:xfrm>
              <a:off x="2590327" y="4800368"/>
              <a:ext cx="458147" cy="500147"/>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467" name="Arc 466"/>
            <p:cNvSpPr/>
            <p:nvPr/>
          </p:nvSpPr>
          <p:spPr>
            <a:xfrm>
              <a:off x="2514600" y="4724399"/>
              <a:ext cx="609600" cy="651513"/>
            </a:xfrm>
            <a:prstGeom prst="arc">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424" name="Group 423"/>
          <p:cNvGrpSpPr/>
          <p:nvPr/>
        </p:nvGrpSpPr>
        <p:grpSpPr>
          <a:xfrm>
            <a:off x="8743062" y="2355609"/>
            <a:ext cx="197487" cy="613538"/>
            <a:chOff x="991399" y="4932620"/>
            <a:chExt cx="379499" cy="1178996"/>
          </a:xfrm>
        </p:grpSpPr>
        <p:cxnSp>
          <p:nvCxnSpPr>
            <p:cNvPr id="446" name="Straight Connector 445"/>
            <p:cNvCxnSpPr/>
            <p:nvPr/>
          </p:nvCxnSpPr>
          <p:spPr>
            <a:xfrm>
              <a:off x="993197" y="6107844"/>
              <a:ext cx="374555" cy="0"/>
            </a:xfrm>
            <a:prstGeom prst="line">
              <a:avLst/>
            </a:prstGeom>
            <a:ln w="22225" cap="rnd">
              <a:solidFill>
                <a:schemeClr val="tx1">
                  <a:lumMod val="50000"/>
                  <a:lumOff val="50000"/>
                </a:schemeClr>
              </a:solidFill>
            </a:ln>
            <a:effectLst>
              <a:outerShdw blurRad="50800" dist="127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47" name="Straight Connector 446"/>
            <p:cNvCxnSpPr/>
            <p:nvPr/>
          </p:nvCxnSpPr>
          <p:spPr>
            <a:xfrm flipV="1">
              <a:off x="991399" y="5589404"/>
              <a:ext cx="298665"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nvGrpSpPr>
            <p:cNvPr id="448" name="Group 447"/>
            <p:cNvGrpSpPr/>
            <p:nvPr/>
          </p:nvGrpSpPr>
          <p:grpSpPr>
            <a:xfrm>
              <a:off x="992645" y="4932620"/>
              <a:ext cx="375107" cy="1175344"/>
              <a:chOff x="533400" y="4920656"/>
              <a:chExt cx="815192" cy="1175344"/>
            </a:xfrm>
          </p:grpSpPr>
          <p:cxnSp>
            <p:nvCxnSpPr>
              <p:cNvPr id="460" name="Straight Connector 459"/>
              <p:cNvCxnSpPr/>
              <p:nvPr/>
            </p:nvCxnSpPr>
            <p:spPr>
              <a:xfrm flipH="1">
                <a:off x="533400" y="4920656"/>
                <a:ext cx="406996" cy="1175344"/>
              </a:xfrm>
              <a:prstGeom prst="line">
                <a:avLst/>
              </a:prstGeom>
              <a:ln w="1270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461" name="Straight Connector 460"/>
              <p:cNvCxnSpPr/>
              <p:nvPr/>
            </p:nvCxnSpPr>
            <p:spPr>
              <a:xfrm flipH="1" flipV="1">
                <a:off x="941596" y="4920656"/>
                <a:ext cx="406996" cy="1175344"/>
              </a:xfrm>
              <a:prstGeom prst="line">
                <a:avLst/>
              </a:prstGeom>
              <a:ln w="1270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449" name="Straight Connector 448"/>
            <p:cNvCxnSpPr/>
            <p:nvPr/>
          </p:nvCxnSpPr>
          <p:spPr>
            <a:xfrm flipH="1" flipV="1">
              <a:off x="1072233" y="5589418"/>
              <a:ext cx="298665"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nvGrpSpPr>
            <p:cNvPr id="450" name="Group 449"/>
            <p:cNvGrpSpPr/>
            <p:nvPr/>
          </p:nvGrpSpPr>
          <p:grpSpPr>
            <a:xfrm>
              <a:off x="1071401" y="5289263"/>
              <a:ext cx="218663" cy="307729"/>
              <a:chOff x="681383" y="5721295"/>
              <a:chExt cx="819610" cy="530757"/>
            </a:xfrm>
          </p:grpSpPr>
          <p:cxnSp>
            <p:nvCxnSpPr>
              <p:cNvPr id="457" name="Straight Connector 456"/>
              <p:cNvCxnSpPr/>
              <p:nvPr/>
            </p:nvCxnSpPr>
            <p:spPr>
              <a:xfrm>
                <a:off x="687000" y="6248280"/>
                <a:ext cx="813992" cy="0"/>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p:nvPr/>
            </p:nvCxnSpPr>
            <p:spPr>
              <a:xfrm flipV="1">
                <a:off x="681383" y="5721295"/>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459" name="Straight Connector 458"/>
              <p:cNvCxnSpPr/>
              <p:nvPr/>
            </p:nvCxnSpPr>
            <p:spPr>
              <a:xfrm flipH="1" flipV="1">
                <a:off x="851927" y="5729854"/>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451" name="Group 450"/>
            <p:cNvGrpSpPr/>
            <p:nvPr/>
          </p:nvGrpSpPr>
          <p:grpSpPr>
            <a:xfrm>
              <a:off x="1120221" y="5124626"/>
              <a:ext cx="120507" cy="169592"/>
              <a:chOff x="681383" y="5721295"/>
              <a:chExt cx="819610" cy="530757"/>
            </a:xfrm>
          </p:grpSpPr>
          <p:cxnSp>
            <p:nvCxnSpPr>
              <p:cNvPr id="454" name="Straight Connector 453"/>
              <p:cNvCxnSpPr/>
              <p:nvPr/>
            </p:nvCxnSpPr>
            <p:spPr>
              <a:xfrm>
                <a:off x="687000" y="6248280"/>
                <a:ext cx="813992" cy="0"/>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455" name="Straight Connector 454"/>
              <p:cNvCxnSpPr/>
              <p:nvPr/>
            </p:nvCxnSpPr>
            <p:spPr>
              <a:xfrm flipV="1">
                <a:off x="681383" y="5721295"/>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cxnSp>
            <p:nvCxnSpPr>
              <p:cNvPr id="456" name="Straight Connector 455"/>
              <p:cNvCxnSpPr/>
              <p:nvPr/>
            </p:nvCxnSpPr>
            <p:spPr>
              <a:xfrm flipH="1" flipV="1">
                <a:off x="851927" y="5729854"/>
                <a:ext cx="649066" cy="522198"/>
              </a:xfrm>
              <a:prstGeom prst="line">
                <a:avLst/>
              </a:prstGeom>
              <a:ln w="6350">
                <a:gradFill>
                  <a:gsLst>
                    <a:gs pos="0">
                      <a:schemeClr val="bg1">
                        <a:lumMod val="50000"/>
                      </a:schemeClr>
                    </a:gs>
                    <a:gs pos="100000">
                      <a:schemeClr val="tx1"/>
                    </a:gs>
                  </a:gsLst>
                  <a:lin ang="0" scaled="0"/>
                </a:gradFill>
              </a:ln>
            </p:spPr>
            <p:style>
              <a:lnRef idx="1">
                <a:schemeClr val="accent1"/>
              </a:lnRef>
              <a:fillRef idx="0">
                <a:schemeClr val="accent1"/>
              </a:fillRef>
              <a:effectRef idx="0">
                <a:schemeClr val="accent1"/>
              </a:effectRef>
              <a:fontRef idx="minor">
                <a:schemeClr val="tx1"/>
              </a:fontRef>
            </p:style>
          </p:cxnSp>
        </p:grpSp>
        <p:sp>
          <p:nvSpPr>
            <p:cNvPr id="452" name="Rectangle 451"/>
            <p:cNvSpPr/>
            <p:nvPr/>
          </p:nvSpPr>
          <p:spPr>
            <a:xfrm>
              <a:off x="1189958" y="5021504"/>
              <a:ext cx="45719" cy="123627"/>
            </a:xfrm>
            <a:prstGeom prst="rect">
              <a:avLst/>
            </a:prstGeom>
            <a:ln w="3175">
              <a:gradFill>
                <a:gsLst>
                  <a:gs pos="0">
                    <a:schemeClr val="bg1">
                      <a:lumMod val="50000"/>
                    </a:schemeClr>
                  </a:gs>
                  <a:gs pos="100000">
                    <a:schemeClr val="tx1"/>
                  </a:gs>
                </a:gsLst>
                <a:lin ang="0" scaled="0"/>
              </a:gradFill>
            </a:ln>
          </p:spPr>
          <p:style>
            <a:lnRef idx="1">
              <a:schemeClr val="dk1"/>
            </a:lnRef>
            <a:fillRef idx="2">
              <a:schemeClr val="dk1"/>
            </a:fillRef>
            <a:effectRef idx="1">
              <a:schemeClr val="dk1"/>
            </a:effectRef>
            <a:fontRef idx="minor">
              <a:schemeClr val="dk1"/>
            </a:fontRef>
          </p:style>
          <p:txBody>
            <a:bodyPr rtlCol="0" anchor="ctr"/>
            <a:lstStyle/>
            <a:p>
              <a:pPr algn="ctr"/>
              <a:endParaRPr lang="en-US" dirty="0">
                <a:solidFill>
                  <a:prstClr val="black"/>
                </a:solidFill>
              </a:endParaRPr>
            </a:p>
          </p:txBody>
        </p:sp>
        <p:sp>
          <p:nvSpPr>
            <p:cNvPr id="453" name="Rectangle 452"/>
            <p:cNvSpPr/>
            <p:nvPr/>
          </p:nvSpPr>
          <p:spPr>
            <a:xfrm>
              <a:off x="1126534" y="5021504"/>
              <a:ext cx="45719" cy="123627"/>
            </a:xfrm>
            <a:prstGeom prst="rect">
              <a:avLst/>
            </a:prstGeom>
            <a:ln w="3175">
              <a:gradFill>
                <a:gsLst>
                  <a:gs pos="0">
                    <a:schemeClr val="bg1">
                      <a:lumMod val="50000"/>
                    </a:schemeClr>
                  </a:gs>
                  <a:gs pos="100000">
                    <a:schemeClr val="tx1"/>
                  </a:gs>
                </a:gsLst>
                <a:lin ang="0" scaled="0"/>
              </a:gradFill>
            </a:ln>
          </p:spPr>
          <p:style>
            <a:lnRef idx="1">
              <a:schemeClr val="dk1"/>
            </a:lnRef>
            <a:fillRef idx="2">
              <a:schemeClr val="dk1"/>
            </a:fillRef>
            <a:effectRef idx="1">
              <a:schemeClr val="dk1"/>
            </a:effectRef>
            <a:fontRef idx="minor">
              <a:schemeClr val="dk1"/>
            </a:fontRef>
          </p:style>
          <p:txBody>
            <a:bodyPr rtlCol="0" anchor="ctr"/>
            <a:lstStyle/>
            <a:p>
              <a:pPr algn="ctr"/>
              <a:endParaRPr lang="en-US" dirty="0">
                <a:solidFill>
                  <a:prstClr val="black"/>
                </a:solidFill>
              </a:endParaRPr>
            </a:p>
          </p:txBody>
        </p:sp>
      </p:grpSp>
      <p:cxnSp>
        <p:nvCxnSpPr>
          <p:cNvPr id="939" name="Straight Connector 938"/>
          <p:cNvCxnSpPr/>
          <p:nvPr/>
        </p:nvCxnSpPr>
        <p:spPr>
          <a:xfrm>
            <a:off x="6717785" y="3115726"/>
            <a:ext cx="2112953" cy="0"/>
          </a:xfrm>
          <a:prstGeom prst="line">
            <a:avLst/>
          </a:prstGeom>
          <a:ln w="76200" cap="rnd" cmpd="dbl">
            <a:solidFill>
              <a:schemeClr val="bg2">
                <a:lumMod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940" name="Group 939"/>
          <p:cNvGrpSpPr/>
          <p:nvPr/>
        </p:nvGrpSpPr>
        <p:grpSpPr>
          <a:xfrm>
            <a:off x="3269762" y="1708016"/>
            <a:ext cx="593916" cy="541890"/>
            <a:chOff x="3451239" y="3343961"/>
            <a:chExt cx="780199" cy="994851"/>
          </a:xfrm>
        </p:grpSpPr>
        <p:grpSp>
          <p:nvGrpSpPr>
            <p:cNvPr id="941" name="Group 940"/>
            <p:cNvGrpSpPr/>
            <p:nvPr/>
          </p:nvGrpSpPr>
          <p:grpSpPr>
            <a:xfrm>
              <a:off x="3781031" y="3496755"/>
              <a:ext cx="160014" cy="217634"/>
              <a:chOff x="3117852" y="3657600"/>
              <a:chExt cx="160014" cy="217634"/>
            </a:xfrm>
          </p:grpSpPr>
          <p:grpSp>
            <p:nvGrpSpPr>
              <p:cNvPr id="1062" name="Group 1061"/>
              <p:cNvGrpSpPr/>
              <p:nvPr/>
            </p:nvGrpSpPr>
            <p:grpSpPr>
              <a:xfrm>
                <a:off x="3117852" y="3657600"/>
                <a:ext cx="160014" cy="103503"/>
                <a:chOff x="3117852" y="3657600"/>
                <a:chExt cx="160014" cy="103503"/>
              </a:xfrm>
            </p:grpSpPr>
            <p:grpSp>
              <p:nvGrpSpPr>
                <p:cNvPr id="1070" name="Group 1069"/>
                <p:cNvGrpSpPr/>
                <p:nvPr/>
              </p:nvGrpSpPr>
              <p:grpSpPr>
                <a:xfrm>
                  <a:off x="3117852" y="3657600"/>
                  <a:ext cx="160014" cy="45719"/>
                  <a:chOff x="3117852" y="3657600"/>
                  <a:chExt cx="533400" cy="152402"/>
                </a:xfrm>
              </p:grpSpPr>
              <p:sp>
                <p:nvSpPr>
                  <p:cNvPr id="1074" name="Rectangle 10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75" name="Rectangle 10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71" name="Group 1070"/>
                <p:cNvGrpSpPr/>
                <p:nvPr/>
              </p:nvGrpSpPr>
              <p:grpSpPr>
                <a:xfrm>
                  <a:off x="3117852" y="3715384"/>
                  <a:ext cx="160014" cy="45719"/>
                  <a:chOff x="3117852" y="3657600"/>
                  <a:chExt cx="533400" cy="152402"/>
                </a:xfrm>
              </p:grpSpPr>
              <p:sp>
                <p:nvSpPr>
                  <p:cNvPr id="1072" name="Rectangle 107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73" name="Rectangle 107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63" name="Group 1062"/>
              <p:cNvGrpSpPr/>
              <p:nvPr/>
            </p:nvGrpSpPr>
            <p:grpSpPr>
              <a:xfrm>
                <a:off x="3117852" y="3771731"/>
                <a:ext cx="160014" cy="103503"/>
                <a:chOff x="3270252" y="3810000"/>
                <a:chExt cx="160014" cy="103503"/>
              </a:xfrm>
            </p:grpSpPr>
            <p:grpSp>
              <p:nvGrpSpPr>
                <p:cNvPr id="1064" name="Group 1063"/>
                <p:cNvGrpSpPr/>
                <p:nvPr/>
              </p:nvGrpSpPr>
              <p:grpSpPr>
                <a:xfrm>
                  <a:off x="3270252" y="3810000"/>
                  <a:ext cx="160014" cy="45719"/>
                  <a:chOff x="3117852" y="3657600"/>
                  <a:chExt cx="533400" cy="152402"/>
                </a:xfrm>
              </p:grpSpPr>
              <p:sp>
                <p:nvSpPr>
                  <p:cNvPr id="1068" name="Rectangle 10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9" name="Rectangle 10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65" name="Group 1064"/>
                <p:cNvGrpSpPr/>
                <p:nvPr/>
              </p:nvGrpSpPr>
              <p:grpSpPr>
                <a:xfrm>
                  <a:off x="3270252" y="3867784"/>
                  <a:ext cx="160014" cy="45719"/>
                  <a:chOff x="3117852" y="3657600"/>
                  <a:chExt cx="533400" cy="152402"/>
                </a:xfrm>
              </p:grpSpPr>
              <p:sp>
                <p:nvSpPr>
                  <p:cNvPr id="1066" name="Rectangle 10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7" name="Rectangle 10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42" name="Group 941"/>
            <p:cNvGrpSpPr/>
            <p:nvPr/>
          </p:nvGrpSpPr>
          <p:grpSpPr>
            <a:xfrm>
              <a:off x="3519054" y="3496755"/>
              <a:ext cx="160014" cy="217634"/>
              <a:chOff x="3117852" y="3657600"/>
              <a:chExt cx="160014" cy="217634"/>
            </a:xfrm>
          </p:grpSpPr>
          <p:grpSp>
            <p:nvGrpSpPr>
              <p:cNvPr id="1048" name="Group 1047"/>
              <p:cNvGrpSpPr/>
              <p:nvPr/>
            </p:nvGrpSpPr>
            <p:grpSpPr>
              <a:xfrm>
                <a:off x="3117852" y="3657600"/>
                <a:ext cx="160014" cy="103503"/>
                <a:chOff x="3117852" y="3657600"/>
                <a:chExt cx="160014" cy="103503"/>
              </a:xfrm>
            </p:grpSpPr>
            <p:grpSp>
              <p:nvGrpSpPr>
                <p:cNvPr id="1056" name="Group 1055"/>
                <p:cNvGrpSpPr/>
                <p:nvPr/>
              </p:nvGrpSpPr>
              <p:grpSpPr>
                <a:xfrm>
                  <a:off x="3117852" y="3657600"/>
                  <a:ext cx="160014" cy="45719"/>
                  <a:chOff x="3117852" y="3657600"/>
                  <a:chExt cx="533400" cy="152402"/>
                </a:xfrm>
              </p:grpSpPr>
              <p:sp>
                <p:nvSpPr>
                  <p:cNvPr id="1060" name="Rectangle 10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61" name="Rectangle 10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57" name="Group 1056"/>
                <p:cNvGrpSpPr/>
                <p:nvPr/>
              </p:nvGrpSpPr>
              <p:grpSpPr>
                <a:xfrm>
                  <a:off x="3117852" y="3715384"/>
                  <a:ext cx="160014" cy="45719"/>
                  <a:chOff x="3117852" y="3657600"/>
                  <a:chExt cx="533400" cy="152402"/>
                </a:xfrm>
              </p:grpSpPr>
              <p:sp>
                <p:nvSpPr>
                  <p:cNvPr id="1058" name="Rectangle 10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9" name="Rectangle 10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49" name="Group 1048"/>
              <p:cNvGrpSpPr/>
              <p:nvPr/>
            </p:nvGrpSpPr>
            <p:grpSpPr>
              <a:xfrm>
                <a:off x="3117852" y="3771731"/>
                <a:ext cx="160014" cy="103503"/>
                <a:chOff x="3270252" y="3810000"/>
                <a:chExt cx="160014" cy="103503"/>
              </a:xfrm>
            </p:grpSpPr>
            <p:grpSp>
              <p:nvGrpSpPr>
                <p:cNvPr id="1050" name="Group 1049"/>
                <p:cNvGrpSpPr/>
                <p:nvPr/>
              </p:nvGrpSpPr>
              <p:grpSpPr>
                <a:xfrm>
                  <a:off x="3270252" y="3810000"/>
                  <a:ext cx="160014" cy="45719"/>
                  <a:chOff x="3117852" y="3657600"/>
                  <a:chExt cx="533400" cy="152402"/>
                </a:xfrm>
              </p:grpSpPr>
              <p:sp>
                <p:nvSpPr>
                  <p:cNvPr id="1054" name="Rectangle 105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5" name="Rectangle 105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51" name="Group 1050"/>
                <p:cNvGrpSpPr/>
                <p:nvPr/>
              </p:nvGrpSpPr>
              <p:grpSpPr>
                <a:xfrm>
                  <a:off x="3270252" y="3867784"/>
                  <a:ext cx="160014" cy="45719"/>
                  <a:chOff x="3117852" y="3657600"/>
                  <a:chExt cx="533400" cy="152402"/>
                </a:xfrm>
              </p:grpSpPr>
              <p:sp>
                <p:nvSpPr>
                  <p:cNvPr id="1052" name="Rectangle 10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53" name="Rectangle 10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43" name="Group 942"/>
            <p:cNvGrpSpPr/>
            <p:nvPr/>
          </p:nvGrpSpPr>
          <p:grpSpPr>
            <a:xfrm>
              <a:off x="3624335" y="3495657"/>
              <a:ext cx="160014" cy="217634"/>
              <a:chOff x="3117852" y="3657600"/>
              <a:chExt cx="160014" cy="217634"/>
            </a:xfrm>
          </p:grpSpPr>
          <p:grpSp>
            <p:nvGrpSpPr>
              <p:cNvPr id="1034" name="Group 1033"/>
              <p:cNvGrpSpPr/>
              <p:nvPr/>
            </p:nvGrpSpPr>
            <p:grpSpPr>
              <a:xfrm>
                <a:off x="3117852" y="3657600"/>
                <a:ext cx="160014" cy="103503"/>
                <a:chOff x="3117852" y="3657600"/>
                <a:chExt cx="160014" cy="103503"/>
              </a:xfrm>
            </p:grpSpPr>
            <p:grpSp>
              <p:nvGrpSpPr>
                <p:cNvPr id="1042" name="Group 1041"/>
                <p:cNvGrpSpPr/>
                <p:nvPr/>
              </p:nvGrpSpPr>
              <p:grpSpPr>
                <a:xfrm>
                  <a:off x="3117852" y="3657600"/>
                  <a:ext cx="160014" cy="45719"/>
                  <a:chOff x="3117852" y="3657600"/>
                  <a:chExt cx="533400" cy="152402"/>
                </a:xfrm>
              </p:grpSpPr>
              <p:sp>
                <p:nvSpPr>
                  <p:cNvPr id="1046" name="Rectangle 10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7" name="Rectangle 10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43" name="Group 1042"/>
                <p:cNvGrpSpPr/>
                <p:nvPr/>
              </p:nvGrpSpPr>
              <p:grpSpPr>
                <a:xfrm>
                  <a:off x="3117852" y="3715384"/>
                  <a:ext cx="160014" cy="45719"/>
                  <a:chOff x="3117852" y="3657600"/>
                  <a:chExt cx="533400" cy="152402"/>
                </a:xfrm>
              </p:grpSpPr>
              <p:sp>
                <p:nvSpPr>
                  <p:cNvPr id="1044" name="Rectangle 104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5" name="Rectangle 104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35" name="Group 1034"/>
              <p:cNvGrpSpPr/>
              <p:nvPr/>
            </p:nvGrpSpPr>
            <p:grpSpPr>
              <a:xfrm>
                <a:off x="3117852" y="3771731"/>
                <a:ext cx="160014" cy="103503"/>
                <a:chOff x="3270252" y="3810000"/>
                <a:chExt cx="160014" cy="103503"/>
              </a:xfrm>
            </p:grpSpPr>
            <p:grpSp>
              <p:nvGrpSpPr>
                <p:cNvPr id="1036" name="Group 1035"/>
                <p:cNvGrpSpPr/>
                <p:nvPr/>
              </p:nvGrpSpPr>
              <p:grpSpPr>
                <a:xfrm>
                  <a:off x="3270252" y="3810000"/>
                  <a:ext cx="160014" cy="45719"/>
                  <a:chOff x="3117852" y="3657600"/>
                  <a:chExt cx="533400" cy="152402"/>
                </a:xfrm>
              </p:grpSpPr>
              <p:sp>
                <p:nvSpPr>
                  <p:cNvPr id="1040" name="Rectangle 103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41" name="Rectangle 104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37" name="Group 1036"/>
                <p:cNvGrpSpPr/>
                <p:nvPr/>
              </p:nvGrpSpPr>
              <p:grpSpPr>
                <a:xfrm>
                  <a:off x="3270252" y="3867784"/>
                  <a:ext cx="160014" cy="45719"/>
                  <a:chOff x="3117852" y="3657600"/>
                  <a:chExt cx="533400" cy="152402"/>
                </a:xfrm>
              </p:grpSpPr>
              <p:sp>
                <p:nvSpPr>
                  <p:cNvPr id="1038" name="Rectangle 10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9" name="Rectangle 10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44" name="Group 943"/>
            <p:cNvGrpSpPr/>
            <p:nvPr/>
          </p:nvGrpSpPr>
          <p:grpSpPr>
            <a:xfrm>
              <a:off x="3886312" y="3495657"/>
              <a:ext cx="160014" cy="217634"/>
              <a:chOff x="3117852" y="3657600"/>
              <a:chExt cx="160014" cy="217634"/>
            </a:xfrm>
          </p:grpSpPr>
          <p:grpSp>
            <p:nvGrpSpPr>
              <p:cNvPr id="1020" name="Group 1019"/>
              <p:cNvGrpSpPr/>
              <p:nvPr/>
            </p:nvGrpSpPr>
            <p:grpSpPr>
              <a:xfrm>
                <a:off x="3117852" y="3657600"/>
                <a:ext cx="160014" cy="103503"/>
                <a:chOff x="3117852" y="3657600"/>
                <a:chExt cx="160014" cy="103503"/>
              </a:xfrm>
            </p:grpSpPr>
            <p:grpSp>
              <p:nvGrpSpPr>
                <p:cNvPr id="1028" name="Group 1027"/>
                <p:cNvGrpSpPr/>
                <p:nvPr/>
              </p:nvGrpSpPr>
              <p:grpSpPr>
                <a:xfrm>
                  <a:off x="3117852" y="3657600"/>
                  <a:ext cx="160014" cy="45719"/>
                  <a:chOff x="3117852" y="3657600"/>
                  <a:chExt cx="533400" cy="152402"/>
                </a:xfrm>
              </p:grpSpPr>
              <p:sp>
                <p:nvSpPr>
                  <p:cNvPr id="1032" name="Rectangle 10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3" name="Rectangle 10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29" name="Group 1028"/>
                <p:cNvGrpSpPr/>
                <p:nvPr/>
              </p:nvGrpSpPr>
              <p:grpSpPr>
                <a:xfrm>
                  <a:off x="3117852" y="3715384"/>
                  <a:ext cx="160014" cy="45719"/>
                  <a:chOff x="3117852" y="3657600"/>
                  <a:chExt cx="533400" cy="152402"/>
                </a:xfrm>
              </p:grpSpPr>
              <p:sp>
                <p:nvSpPr>
                  <p:cNvPr id="1030" name="Rectangle 102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31" name="Rectangle 103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21" name="Group 1020"/>
              <p:cNvGrpSpPr/>
              <p:nvPr/>
            </p:nvGrpSpPr>
            <p:grpSpPr>
              <a:xfrm>
                <a:off x="3117852" y="3771731"/>
                <a:ext cx="160014" cy="103503"/>
                <a:chOff x="3270252" y="3810000"/>
                <a:chExt cx="160014" cy="103503"/>
              </a:xfrm>
            </p:grpSpPr>
            <p:grpSp>
              <p:nvGrpSpPr>
                <p:cNvPr id="1022" name="Group 1021"/>
                <p:cNvGrpSpPr/>
                <p:nvPr/>
              </p:nvGrpSpPr>
              <p:grpSpPr>
                <a:xfrm>
                  <a:off x="3270252" y="3810000"/>
                  <a:ext cx="160014" cy="45719"/>
                  <a:chOff x="3117852" y="3657600"/>
                  <a:chExt cx="533400" cy="152402"/>
                </a:xfrm>
              </p:grpSpPr>
              <p:sp>
                <p:nvSpPr>
                  <p:cNvPr id="1026" name="Rectangle 102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7" name="Rectangle 102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23" name="Group 1022"/>
                <p:cNvGrpSpPr/>
                <p:nvPr/>
              </p:nvGrpSpPr>
              <p:grpSpPr>
                <a:xfrm>
                  <a:off x="3270252" y="3867784"/>
                  <a:ext cx="160014" cy="45719"/>
                  <a:chOff x="3117852" y="3657600"/>
                  <a:chExt cx="533400" cy="152402"/>
                </a:xfrm>
              </p:grpSpPr>
              <p:sp>
                <p:nvSpPr>
                  <p:cNvPr id="1024" name="Rectangle 102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25" name="Rectangle 102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45" name="Group 944"/>
            <p:cNvGrpSpPr/>
            <p:nvPr/>
          </p:nvGrpSpPr>
          <p:grpSpPr>
            <a:xfrm>
              <a:off x="3500268" y="3762881"/>
              <a:ext cx="693677" cy="510824"/>
              <a:chOff x="2355850" y="3784939"/>
              <a:chExt cx="693677" cy="510824"/>
            </a:xfrm>
          </p:grpSpPr>
          <p:grpSp>
            <p:nvGrpSpPr>
              <p:cNvPr id="960" name="Group 959"/>
              <p:cNvGrpSpPr/>
              <p:nvPr/>
            </p:nvGrpSpPr>
            <p:grpSpPr>
              <a:xfrm>
                <a:off x="2617827" y="3784939"/>
                <a:ext cx="160014" cy="217634"/>
                <a:chOff x="3117852" y="3657600"/>
                <a:chExt cx="160014" cy="217634"/>
              </a:xfrm>
            </p:grpSpPr>
            <p:grpSp>
              <p:nvGrpSpPr>
                <p:cNvPr id="1006" name="Group 1005"/>
                <p:cNvGrpSpPr/>
                <p:nvPr/>
              </p:nvGrpSpPr>
              <p:grpSpPr>
                <a:xfrm>
                  <a:off x="3117852" y="3657600"/>
                  <a:ext cx="160014" cy="103503"/>
                  <a:chOff x="3117852" y="3657600"/>
                  <a:chExt cx="160014" cy="103503"/>
                </a:xfrm>
              </p:grpSpPr>
              <p:grpSp>
                <p:nvGrpSpPr>
                  <p:cNvPr id="1014" name="Group 1013"/>
                  <p:cNvGrpSpPr/>
                  <p:nvPr/>
                </p:nvGrpSpPr>
                <p:grpSpPr>
                  <a:xfrm>
                    <a:off x="3117852" y="3657600"/>
                    <a:ext cx="160014" cy="45719"/>
                    <a:chOff x="3117852" y="3657600"/>
                    <a:chExt cx="533400" cy="152402"/>
                  </a:xfrm>
                </p:grpSpPr>
                <p:sp>
                  <p:nvSpPr>
                    <p:cNvPr id="1018" name="Rectangle 10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19" name="Rectangle 10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15" name="Group 1014"/>
                  <p:cNvGrpSpPr/>
                  <p:nvPr/>
                </p:nvGrpSpPr>
                <p:grpSpPr>
                  <a:xfrm>
                    <a:off x="3117852" y="3715384"/>
                    <a:ext cx="160014" cy="45719"/>
                    <a:chOff x="3117852" y="3657600"/>
                    <a:chExt cx="533400" cy="152402"/>
                  </a:xfrm>
                </p:grpSpPr>
                <p:sp>
                  <p:nvSpPr>
                    <p:cNvPr id="1016" name="Rectangle 101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17" name="Rectangle 101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007" name="Group 1006"/>
                <p:cNvGrpSpPr/>
                <p:nvPr/>
              </p:nvGrpSpPr>
              <p:grpSpPr>
                <a:xfrm>
                  <a:off x="3117852" y="3771731"/>
                  <a:ext cx="160014" cy="103503"/>
                  <a:chOff x="3270252" y="3810000"/>
                  <a:chExt cx="160014" cy="103503"/>
                </a:xfrm>
              </p:grpSpPr>
              <p:grpSp>
                <p:nvGrpSpPr>
                  <p:cNvPr id="1008" name="Group 1007"/>
                  <p:cNvGrpSpPr/>
                  <p:nvPr/>
                </p:nvGrpSpPr>
                <p:grpSpPr>
                  <a:xfrm>
                    <a:off x="3270252" y="3810000"/>
                    <a:ext cx="160014" cy="45719"/>
                    <a:chOff x="3117852" y="3657600"/>
                    <a:chExt cx="533400" cy="152402"/>
                  </a:xfrm>
                </p:grpSpPr>
                <p:sp>
                  <p:nvSpPr>
                    <p:cNvPr id="1012" name="Rectangle 101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13" name="Rectangle 101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09" name="Group 1008"/>
                  <p:cNvGrpSpPr/>
                  <p:nvPr/>
                </p:nvGrpSpPr>
                <p:grpSpPr>
                  <a:xfrm>
                    <a:off x="3270252" y="3867784"/>
                    <a:ext cx="160014" cy="45719"/>
                    <a:chOff x="3117852" y="3657600"/>
                    <a:chExt cx="533400" cy="152402"/>
                  </a:xfrm>
                </p:grpSpPr>
                <p:sp>
                  <p:nvSpPr>
                    <p:cNvPr id="1010" name="Rectangle 10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11" name="Rectangle 10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61" name="Group 960"/>
              <p:cNvGrpSpPr/>
              <p:nvPr/>
            </p:nvGrpSpPr>
            <p:grpSpPr>
              <a:xfrm>
                <a:off x="2355850" y="3784939"/>
                <a:ext cx="160014" cy="217634"/>
                <a:chOff x="3117852" y="3657600"/>
                <a:chExt cx="160014" cy="217634"/>
              </a:xfrm>
            </p:grpSpPr>
            <p:grpSp>
              <p:nvGrpSpPr>
                <p:cNvPr id="992" name="Group 991"/>
                <p:cNvGrpSpPr/>
                <p:nvPr/>
              </p:nvGrpSpPr>
              <p:grpSpPr>
                <a:xfrm>
                  <a:off x="3117852" y="3657600"/>
                  <a:ext cx="160014" cy="103503"/>
                  <a:chOff x="3117852" y="3657600"/>
                  <a:chExt cx="160014" cy="103503"/>
                </a:xfrm>
              </p:grpSpPr>
              <p:grpSp>
                <p:nvGrpSpPr>
                  <p:cNvPr id="1000" name="Group 999"/>
                  <p:cNvGrpSpPr/>
                  <p:nvPr/>
                </p:nvGrpSpPr>
                <p:grpSpPr>
                  <a:xfrm>
                    <a:off x="3117852" y="3657600"/>
                    <a:ext cx="160014" cy="45719"/>
                    <a:chOff x="3117852" y="3657600"/>
                    <a:chExt cx="533400" cy="152402"/>
                  </a:xfrm>
                </p:grpSpPr>
                <p:sp>
                  <p:nvSpPr>
                    <p:cNvPr id="1004" name="Rectangle 10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05" name="Rectangle 10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001" name="Group 1000"/>
                  <p:cNvGrpSpPr/>
                  <p:nvPr/>
                </p:nvGrpSpPr>
                <p:grpSpPr>
                  <a:xfrm>
                    <a:off x="3117852" y="3715384"/>
                    <a:ext cx="160014" cy="45719"/>
                    <a:chOff x="3117852" y="3657600"/>
                    <a:chExt cx="533400" cy="152402"/>
                  </a:xfrm>
                </p:grpSpPr>
                <p:sp>
                  <p:nvSpPr>
                    <p:cNvPr id="1002" name="Rectangle 10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003" name="Rectangle 10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93" name="Group 992"/>
                <p:cNvGrpSpPr/>
                <p:nvPr/>
              </p:nvGrpSpPr>
              <p:grpSpPr>
                <a:xfrm>
                  <a:off x="3117852" y="3771731"/>
                  <a:ext cx="160014" cy="103503"/>
                  <a:chOff x="3270252" y="3810000"/>
                  <a:chExt cx="160014" cy="103503"/>
                </a:xfrm>
              </p:grpSpPr>
              <p:grpSp>
                <p:nvGrpSpPr>
                  <p:cNvPr id="994" name="Group 993"/>
                  <p:cNvGrpSpPr/>
                  <p:nvPr/>
                </p:nvGrpSpPr>
                <p:grpSpPr>
                  <a:xfrm>
                    <a:off x="3270252" y="3810000"/>
                    <a:ext cx="160014" cy="45719"/>
                    <a:chOff x="3117852" y="3657600"/>
                    <a:chExt cx="533400" cy="152402"/>
                  </a:xfrm>
                </p:grpSpPr>
                <p:sp>
                  <p:nvSpPr>
                    <p:cNvPr id="998" name="Rectangle 99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99" name="Rectangle 99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95" name="Group 994"/>
                  <p:cNvGrpSpPr/>
                  <p:nvPr/>
                </p:nvGrpSpPr>
                <p:grpSpPr>
                  <a:xfrm>
                    <a:off x="3270252" y="3867784"/>
                    <a:ext cx="160014" cy="45719"/>
                    <a:chOff x="3117852" y="3657600"/>
                    <a:chExt cx="533400" cy="152402"/>
                  </a:xfrm>
                </p:grpSpPr>
                <p:sp>
                  <p:nvSpPr>
                    <p:cNvPr id="996" name="Rectangle 9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97" name="Rectangle 9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62" name="Group 961"/>
              <p:cNvGrpSpPr/>
              <p:nvPr/>
            </p:nvGrpSpPr>
            <p:grpSpPr>
              <a:xfrm>
                <a:off x="2627536" y="4078129"/>
                <a:ext cx="160014" cy="217634"/>
                <a:chOff x="3117852" y="3657600"/>
                <a:chExt cx="160014" cy="217634"/>
              </a:xfrm>
            </p:grpSpPr>
            <p:grpSp>
              <p:nvGrpSpPr>
                <p:cNvPr id="978" name="Group 977"/>
                <p:cNvGrpSpPr/>
                <p:nvPr/>
              </p:nvGrpSpPr>
              <p:grpSpPr>
                <a:xfrm>
                  <a:off x="3117852" y="3657600"/>
                  <a:ext cx="160014" cy="103503"/>
                  <a:chOff x="3117852" y="3657600"/>
                  <a:chExt cx="160014" cy="103503"/>
                </a:xfrm>
              </p:grpSpPr>
              <p:grpSp>
                <p:nvGrpSpPr>
                  <p:cNvPr id="986" name="Group 985"/>
                  <p:cNvGrpSpPr/>
                  <p:nvPr/>
                </p:nvGrpSpPr>
                <p:grpSpPr>
                  <a:xfrm>
                    <a:off x="3117852" y="3657600"/>
                    <a:ext cx="160014" cy="45719"/>
                    <a:chOff x="3117852" y="3657600"/>
                    <a:chExt cx="533400" cy="152402"/>
                  </a:xfrm>
                </p:grpSpPr>
                <p:sp>
                  <p:nvSpPr>
                    <p:cNvPr id="990" name="Rectangle 9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91" name="Rectangle 9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87" name="Group 986"/>
                  <p:cNvGrpSpPr/>
                  <p:nvPr/>
                </p:nvGrpSpPr>
                <p:grpSpPr>
                  <a:xfrm>
                    <a:off x="3117852" y="3715384"/>
                    <a:ext cx="160014" cy="45719"/>
                    <a:chOff x="3117852" y="3657600"/>
                    <a:chExt cx="533400" cy="152402"/>
                  </a:xfrm>
                </p:grpSpPr>
                <p:sp>
                  <p:nvSpPr>
                    <p:cNvPr id="988" name="Rectangle 9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89" name="Rectangle 9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79" name="Group 978"/>
                <p:cNvGrpSpPr/>
                <p:nvPr/>
              </p:nvGrpSpPr>
              <p:grpSpPr>
                <a:xfrm>
                  <a:off x="3117852" y="3771731"/>
                  <a:ext cx="160014" cy="103503"/>
                  <a:chOff x="3270252" y="3810000"/>
                  <a:chExt cx="160014" cy="103503"/>
                </a:xfrm>
              </p:grpSpPr>
              <p:grpSp>
                <p:nvGrpSpPr>
                  <p:cNvPr id="980" name="Group 979"/>
                  <p:cNvGrpSpPr/>
                  <p:nvPr/>
                </p:nvGrpSpPr>
                <p:grpSpPr>
                  <a:xfrm>
                    <a:off x="3270252" y="3810000"/>
                    <a:ext cx="160014" cy="45719"/>
                    <a:chOff x="3117852" y="3657600"/>
                    <a:chExt cx="533400" cy="152402"/>
                  </a:xfrm>
                </p:grpSpPr>
                <p:sp>
                  <p:nvSpPr>
                    <p:cNvPr id="984" name="Rectangle 98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85" name="Rectangle 98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81" name="Group 980"/>
                  <p:cNvGrpSpPr/>
                  <p:nvPr/>
                </p:nvGrpSpPr>
                <p:grpSpPr>
                  <a:xfrm>
                    <a:off x="3270252" y="3867784"/>
                    <a:ext cx="160014" cy="45719"/>
                    <a:chOff x="3117852" y="3657600"/>
                    <a:chExt cx="533400" cy="152402"/>
                  </a:xfrm>
                </p:grpSpPr>
                <p:sp>
                  <p:nvSpPr>
                    <p:cNvPr id="982" name="Rectangle 9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83" name="Rectangle 9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963" name="Group 962"/>
              <p:cNvGrpSpPr/>
              <p:nvPr/>
            </p:nvGrpSpPr>
            <p:grpSpPr>
              <a:xfrm>
                <a:off x="2889513" y="4078129"/>
                <a:ext cx="160014" cy="217634"/>
                <a:chOff x="3117852" y="3657600"/>
                <a:chExt cx="160014" cy="217634"/>
              </a:xfrm>
            </p:grpSpPr>
            <p:grpSp>
              <p:nvGrpSpPr>
                <p:cNvPr id="964" name="Group 963"/>
                <p:cNvGrpSpPr/>
                <p:nvPr/>
              </p:nvGrpSpPr>
              <p:grpSpPr>
                <a:xfrm>
                  <a:off x="3117852" y="3657600"/>
                  <a:ext cx="160014" cy="103503"/>
                  <a:chOff x="3117852" y="3657600"/>
                  <a:chExt cx="160014" cy="103503"/>
                </a:xfrm>
              </p:grpSpPr>
              <p:grpSp>
                <p:nvGrpSpPr>
                  <p:cNvPr id="972" name="Group 971"/>
                  <p:cNvGrpSpPr/>
                  <p:nvPr/>
                </p:nvGrpSpPr>
                <p:grpSpPr>
                  <a:xfrm>
                    <a:off x="3117852" y="3657600"/>
                    <a:ext cx="160014" cy="45719"/>
                    <a:chOff x="3117852" y="3657600"/>
                    <a:chExt cx="533400" cy="152402"/>
                  </a:xfrm>
                </p:grpSpPr>
                <p:sp>
                  <p:nvSpPr>
                    <p:cNvPr id="976" name="Rectangle 9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77" name="Rectangle 9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73" name="Group 972"/>
                  <p:cNvGrpSpPr/>
                  <p:nvPr/>
                </p:nvGrpSpPr>
                <p:grpSpPr>
                  <a:xfrm>
                    <a:off x="3117852" y="3715384"/>
                    <a:ext cx="160014" cy="45719"/>
                    <a:chOff x="3117852" y="3657600"/>
                    <a:chExt cx="533400" cy="152402"/>
                  </a:xfrm>
                </p:grpSpPr>
                <p:sp>
                  <p:nvSpPr>
                    <p:cNvPr id="974" name="Rectangle 9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75" name="Rectangle 9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965" name="Group 964"/>
                <p:cNvGrpSpPr/>
                <p:nvPr/>
              </p:nvGrpSpPr>
              <p:grpSpPr>
                <a:xfrm>
                  <a:off x="3117852" y="3771731"/>
                  <a:ext cx="160014" cy="103503"/>
                  <a:chOff x="3270252" y="3810000"/>
                  <a:chExt cx="160014" cy="103503"/>
                </a:xfrm>
              </p:grpSpPr>
              <p:grpSp>
                <p:nvGrpSpPr>
                  <p:cNvPr id="966" name="Group 965"/>
                  <p:cNvGrpSpPr/>
                  <p:nvPr/>
                </p:nvGrpSpPr>
                <p:grpSpPr>
                  <a:xfrm>
                    <a:off x="3270252" y="3810000"/>
                    <a:ext cx="160014" cy="45719"/>
                    <a:chOff x="3117852" y="3657600"/>
                    <a:chExt cx="533400" cy="152402"/>
                  </a:xfrm>
                </p:grpSpPr>
                <p:sp>
                  <p:nvSpPr>
                    <p:cNvPr id="970" name="Rectangle 96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71" name="Rectangle 97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967" name="Group 966"/>
                  <p:cNvGrpSpPr/>
                  <p:nvPr/>
                </p:nvGrpSpPr>
                <p:grpSpPr>
                  <a:xfrm>
                    <a:off x="3270252" y="3867784"/>
                    <a:ext cx="160014" cy="45719"/>
                    <a:chOff x="3117852" y="3657600"/>
                    <a:chExt cx="533400" cy="152402"/>
                  </a:xfrm>
                </p:grpSpPr>
                <p:sp>
                  <p:nvSpPr>
                    <p:cNvPr id="968" name="Rectangle 9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969" name="Rectangle 9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946" name="Rectangle 945"/>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47" name="Rectangle 946"/>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48" name="Rectangle 947"/>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49" name="Rectangle 948"/>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0" name="Rectangle 949"/>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1" name="Rectangle 950"/>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2" name="Rectangle 951"/>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953" name="Rectangle 952"/>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954" name="Group 953"/>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956" name="Rectangle 955"/>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7" name="Rectangle 956"/>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8" name="Rectangle 957"/>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959" name="Rectangle 958"/>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955" name="Straight Connector 954"/>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pic>
        <p:nvPicPr>
          <p:cNvPr id="1076" name="Picture 6" descr="C:\Users\jwalls\Pictures\stockphotos\lightbulb.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188060" y="5183749"/>
            <a:ext cx="351387" cy="351387"/>
          </a:xfrm>
          <a:prstGeom prst="rect">
            <a:avLst/>
          </a:prstGeom>
          <a:noFill/>
          <a:extLst>
            <a:ext uri="{909E8E84-426E-40DD-AFC4-6F175D3DCCD1}">
              <a14:hiddenFill xmlns:a14="http://schemas.microsoft.com/office/drawing/2010/main">
                <a:solidFill>
                  <a:srgbClr val="FFFFFF"/>
                </a:solidFill>
              </a14:hiddenFill>
            </a:ext>
          </a:extLst>
        </p:spPr>
      </p:pic>
      <p:grpSp>
        <p:nvGrpSpPr>
          <p:cNvPr id="1077" name="Group 1076"/>
          <p:cNvGrpSpPr/>
          <p:nvPr/>
        </p:nvGrpSpPr>
        <p:grpSpPr>
          <a:xfrm>
            <a:off x="4855342" y="5078362"/>
            <a:ext cx="338125" cy="511891"/>
            <a:chOff x="14400830" y="4753932"/>
            <a:chExt cx="869616" cy="1316522"/>
          </a:xfrm>
        </p:grpSpPr>
        <p:sp>
          <p:nvSpPr>
            <p:cNvPr id="1078" name="Rectangle 1077"/>
            <p:cNvSpPr/>
            <p:nvPr/>
          </p:nvSpPr>
          <p:spPr>
            <a:xfrm rot="16200000">
              <a:off x="14177377" y="4977385"/>
              <a:ext cx="1316521" cy="869616"/>
            </a:xfrm>
            <a:prstGeom prst="rect">
              <a:avLst/>
            </a:prstGeom>
            <a:blipFill>
              <a:blip r:embed="rId13"/>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sp>
          <p:nvSpPr>
            <p:cNvPr id="1079" name="Rectangle 1078"/>
            <p:cNvSpPr/>
            <p:nvPr/>
          </p:nvSpPr>
          <p:spPr>
            <a:xfrm rot="16200000">
              <a:off x="14207971" y="5047203"/>
              <a:ext cx="1255333" cy="791169"/>
            </a:xfrm>
            <a:prstGeom prst="rect">
              <a:avLst/>
            </a:prstGeom>
            <a:blipFill>
              <a:blip r:embed="rId14"/>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grpSp>
          <p:nvGrpSpPr>
            <p:cNvPr id="1080" name="Group 1079"/>
            <p:cNvGrpSpPr/>
            <p:nvPr/>
          </p:nvGrpSpPr>
          <p:grpSpPr>
            <a:xfrm>
              <a:off x="14476416" y="4953000"/>
              <a:ext cx="718442" cy="990600"/>
              <a:chOff x="14473557" y="4953000"/>
              <a:chExt cx="718442" cy="990600"/>
            </a:xfrm>
          </p:grpSpPr>
          <p:grpSp>
            <p:nvGrpSpPr>
              <p:cNvPr id="1081" name="Group 1080"/>
              <p:cNvGrpSpPr/>
              <p:nvPr/>
            </p:nvGrpSpPr>
            <p:grpSpPr>
              <a:xfrm>
                <a:off x="14473557" y="4953000"/>
                <a:ext cx="689608" cy="411893"/>
                <a:chOff x="14473557" y="5379307"/>
                <a:chExt cx="689608" cy="411893"/>
              </a:xfrm>
            </p:grpSpPr>
            <p:sp>
              <p:nvSpPr>
                <p:cNvPr id="1086" name="Rectangle 1085"/>
                <p:cNvSpPr/>
                <p:nvPr/>
              </p:nvSpPr>
              <p:spPr>
                <a:xfrm rot="16200000">
                  <a:off x="14418837" y="5434027"/>
                  <a:ext cx="411893" cy="302453"/>
                </a:xfrm>
                <a:prstGeom prst="rect">
                  <a:avLst/>
                </a:prstGeom>
                <a:blipFill>
                  <a:blip r:embed="rId14"/>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sp>
              <p:nvSpPr>
                <p:cNvPr id="1087" name="Rectangle 1086"/>
                <p:cNvSpPr/>
                <p:nvPr/>
              </p:nvSpPr>
              <p:spPr>
                <a:xfrm rot="16200000">
                  <a:off x="14805992" y="5434027"/>
                  <a:ext cx="411893" cy="302453"/>
                </a:xfrm>
                <a:prstGeom prst="rect">
                  <a:avLst/>
                </a:prstGeom>
                <a:blipFill>
                  <a:blip r:embed="rId14"/>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grpSp>
          <p:grpSp>
            <p:nvGrpSpPr>
              <p:cNvPr id="1082" name="Group 1081"/>
              <p:cNvGrpSpPr/>
              <p:nvPr/>
            </p:nvGrpSpPr>
            <p:grpSpPr>
              <a:xfrm>
                <a:off x="14473557" y="5531707"/>
                <a:ext cx="689608" cy="411893"/>
                <a:chOff x="14625957" y="5531707"/>
                <a:chExt cx="689608" cy="411893"/>
              </a:xfrm>
            </p:grpSpPr>
            <p:sp>
              <p:nvSpPr>
                <p:cNvPr id="1084" name="Rectangle 1083"/>
                <p:cNvSpPr/>
                <p:nvPr/>
              </p:nvSpPr>
              <p:spPr>
                <a:xfrm rot="16200000">
                  <a:off x="14571237" y="5586427"/>
                  <a:ext cx="411893" cy="302453"/>
                </a:xfrm>
                <a:prstGeom prst="rect">
                  <a:avLst/>
                </a:prstGeom>
                <a:blipFill>
                  <a:blip r:embed="rId14"/>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sp>
              <p:nvSpPr>
                <p:cNvPr id="1085" name="Rectangle 1084"/>
                <p:cNvSpPr/>
                <p:nvPr/>
              </p:nvSpPr>
              <p:spPr>
                <a:xfrm rot="16200000">
                  <a:off x="14958392" y="5586427"/>
                  <a:ext cx="411893" cy="302453"/>
                </a:xfrm>
                <a:prstGeom prst="rect">
                  <a:avLst/>
                </a:prstGeom>
                <a:blipFill>
                  <a:blip r:embed="rId14"/>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solidFill>
                      <a:prstClr val="white"/>
                    </a:solidFill>
                  </a:endParaRPr>
                </a:p>
              </p:txBody>
            </p:sp>
          </p:grpSp>
          <p:sp>
            <p:nvSpPr>
              <p:cNvPr id="1083" name="Oval 1082"/>
              <p:cNvSpPr/>
              <p:nvPr/>
            </p:nvSpPr>
            <p:spPr>
              <a:xfrm>
                <a:off x="15032165" y="5380892"/>
                <a:ext cx="159834" cy="159834"/>
              </a:xfrm>
              <a:prstGeom prst="ellipse">
                <a:avLst/>
              </a:prstGeom>
              <a:solidFill>
                <a:schemeClr val="bg1">
                  <a:lumMod val="75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algn="ctr"/>
                <a:endParaRPr lang="en-US" sz="1333" dirty="0"/>
              </a:p>
            </p:txBody>
          </p:sp>
        </p:grpSp>
      </p:grpSp>
      <p:grpSp>
        <p:nvGrpSpPr>
          <p:cNvPr id="1088" name="Group 1087"/>
          <p:cNvGrpSpPr/>
          <p:nvPr/>
        </p:nvGrpSpPr>
        <p:grpSpPr>
          <a:xfrm>
            <a:off x="5542392" y="5113545"/>
            <a:ext cx="423898" cy="292468"/>
            <a:chOff x="11084254" y="4480050"/>
            <a:chExt cx="423898" cy="292468"/>
          </a:xfrm>
        </p:grpSpPr>
        <p:sp>
          <p:nvSpPr>
            <p:cNvPr id="1089" name="Rectangle 1088"/>
            <p:cNvSpPr/>
            <p:nvPr/>
          </p:nvSpPr>
          <p:spPr>
            <a:xfrm rot="2344965">
              <a:off x="11275728" y="4689005"/>
              <a:ext cx="185492" cy="83513"/>
            </a:xfrm>
            <a:prstGeom prst="rect">
              <a:avLst/>
            </a:prstGeom>
            <a:gradFill>
              <a:gsLst>
                <a:gs pos="19000">
                  <a:schemeClr val="tx1">
                    <a:lumMod val="75000"/>
                    <a:lumOff val="25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0" name="Rectangle 1089"/>
            <p:cNvSpPr/>
            <p:nvPr/>
          </p:nvSpPr>
          <p:spPr>
            <a:xfrm>
              <a:off x="11084254" y="4480050"/>
              <a:ext cx="423898" cy="1970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1481" dirty="0">
                <a:solidFill>
                  <a:prstClr val="white"/>
                </a:solidFill>
              </a:endParaRPr>
            </a:p>
          </p:txBody>
        </p:sp>
        <p:sp>
          <p:nvSpPr>
            <p:cNvPr id="1091" name="Oval 1090"/>
            <p:cNvSpPr/>
            <p:nvPr/>
          </p:nvSpPr>
          <p:spPr>
            <a:xfrm>
              <a:off x="11115704" y="4493602"/>
              <a:ext cx="171049" cy="171049"/>
            </a:xfrm>
            <a:prstGeom prst="ellipse">
              <a:avLst/>
            </a:prstGeom>
            <a:gradFill>
              <a:gsLst>
                <a:gs pos="19000">
                  <a:schemeClr val="tx1">
                    <a:lumMod val="75000"/>
                    <a:lumOff val="25000"/>
                  </a:schemeClr>
                </a:gs>
                <a:gs pos="43000">
                  <a:schemeClr val="bg1">
                    <a:lumMod val="50000"/>
                  </a:schemeClr>
                </a:gs>
                <a:gs pos="62000">
                  <a:schemeClr val="bg1">
                    <a:lumMod val="75000"/>
                  </a:schemeClr>
                </a:gs>
                <a:gs pos="86000">
                  <a:schemeClr val="tx1">
                    <a:lumMod val="85000"/>
                    <a:lumOff val="15000"/>
                  </a:schemeClr>
                </a:gs>
              </a:gsLst>
              <a:lin ang="2400000" scaled="0"/>
            </a:gradFill>
            <a:ln w="3175">
              <a:solidFill>
                <a:srgbClr val="00703C"/>
              </a:solidFill>
            </a:ln>
            <a:effectLst>
              <a:outerShdw blurRad="50800" dist="38100" dir="2700000" algn="tl" rotWithShape="0">
                <a:prstClr val="black">
                  <a:alpha val="40000"/>
                </a:prstClr>
              </a:outerShdw>
            </a:effectLst>
            <a:scene3d>
              <a:camera prst="orthographicFront"/>
              <a:lightRig rig="threePt" dir="t"/>
            </a:scene3d>
            <a:sp3d extrusionH="12700">
              <a:bevelT w="44450"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2" name="Trapezoid 1091"/>
            <p:cNvSpPr/>
            <p:nvPr/>
          </p:nvSpPr>
          <p:spPr>
            <a:xfrm flipV="1">
              <a:off x="11254700" y="4676211"/>
              <a:ext cx="158071" cy="28400"/>
            </a:xfrm>
            <a:prstGeom prst="trapezoid">
              <a:avLst>
                <a:gd name="adj" fmla="val 43963"/>
              </a:avLst>
            </a:prstGeom>
            <a:gradFill>
              <a:gsLst>
                <a:gs pos="19000">
                  <a:schemeClr val="tx1">
                    <a:lumMod val="75000"/>
                    <a:lumOff val="25000"/>
                  </a:schemeClr>
                </a:gs>
                <a:gs pos="43000">
                  <a:schemeClr val="bg1">
                    <a:lumMod val="50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3" name="Rectangle 1092"/>
            <p:cNvSpPr/>
            <p:nvPr/>
          </p:nvSpPr>
          <p:spPr>
            <a:xfrm>
              <a:off x="11386337" y="4509599"/>
              <a:ext cx="76827" cy="31233"/>
            </a:xfrm>
            <a:prstGeom prst="rect">
              <a:avLst/>
            </a:prstGeom>
            <a:solidFill>
              <a:schemeClr val="bg1">
                <a:lumMod val="65000"/>
              </a:schemeClr>
            </a:soli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4" name="Group 1093"/>
          <p:cNvGrpSpPr/>
          <p:nvPr/>
        </p:nvGrpSpPr>
        <p:grpSpPr>
          <a:xfrm>
            <a:off x="5929151" y="5278814"/>
            <a:ext cx="305924" cy="282471"/>
            <a:chOff x="-1050087" y="418159"/>
            <a:chExt cx="533400" cy="492508"/>
          </a:xfrm>
        </p:grpSpPr>
        <p:sp>
          <p:nvSpPr>
            <p:cNvPr id="1095" name="Oval 1094"/>
            <p:cNvSpPr/>
            <p:nvPr/>
          </p:nvSpPr>
          <p:spPr>
            <a:xfrm>
              <a:off x="-1050087" y="418159"/>
              <a:ext cx="533400" cy="492508"/>
            </a:xfrm>
            <a:prstGeom prst="ellipse">
              <a:avLst/>
            </a:prstGeom>
            <a:solidFill>
              <a:srgbClr val="BFDDA3"/>
            </a:solidFill>
            <a:ln w="63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096" name="Group 1095"/>
            <p:cNvGrpSpPr/>
            <p:nvPr/>
          </p:nvGrpSpPr>
          <p:grpSpPr>
            <a:xfrm>
              <a:off x="-1029641" y="418159"/>
              <a:ext cx="492508" cy="492508"/>
              <a:chOff x="-1188426" y="919606"/>
              <a:chExt cx="492508" cy="492508"/>
            </a:xfrm>
          </p:grpSpPr>
          <p:cxnSp>
            <p:nvCxnSpPr>
              <p:cNvPr id="1103" name="Straight Connector 1102"/>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97" name="Group 1096"/>
            <p:cNvGrpSpPr/>
            <p:nvPr/>
          </p:nvGrpSpPr>
          <p:grpSpPr>
            <a:xfrm rot="1320000">
              <a:off x="-1029641" y="418159"/>
              <a:ext cx="492508" cy="492508"/>
              <a:chOff x="-1188426" y="919606"/>
              <a:chExt cx="492508" cy="492508"/>
            </a:xfrm>
          </p:grpSpPr>
          <p:cxnSp>
            <p:nvCxnSpPr>
              <p:cNvPr id="1099" name="Straight Connector 1098"/>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8" name="Oval 1097"/>
            <p:cNvSpPr/>
            <p:nvPr/>
          </p:nvSpPr>
          <p:spPr>
            <a:xfrm>
              <a:off x="-983952" y="479224"/>
              <a:ext cx="401130" cy="370378"/>
            </a:xfrm>
            <a:prstGeom prst="ellipse">
              <a:avLst/>
            </a:prstGeom>
            <a:solidFill>
              <a:srgbClr val="BFDDA3"/>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chorCtr="1"/>
            <a:lstStyle/>
            <a:p>
              <a:pPr algn="ctr"/>
              <a:r>
                <a:rPr lang="en-US" sz="1100" dirty="0">
                  <a:solidFill>
                    <a:srgbClr val="00703C"/>
                  </a:solidFill>
                  <a:effectLst>
                    <a:outerShdw blurRad="38100" dist="38100" dir="2700000" algn="tl">
                      <a:srgbClr val="000000">
                        <a:alpha val="43137"/>
                      </a:srgbClr>
                    </a:outerShdw>
                  </a:effectLst>
                </a:rPr>
                <a:t>68</a:t>
              </a:r>
              <a:r>
                <a:rPr lang="en-US" sz="1100" baseline="44000" dirty="0">
                  <a:solidFill>
                    <a:srgbClr val="00703C"/>
                  </a:solidFill>
                  <a:effectLst>
                    <a:outerShdw blurRad="38100" dist="38100" dir="2700000" algn="tl">
                      <a:srgbClr val="000000">
                        <a:alpha val="43137"/>
                      </a:srgbClr>
                    </a:outerShdw>
                  </a:effectLst>
                </a:rPr>
                <a:t>o</a:t>
              </a:r>
            </a:p>
          </p:txBody>
        </p:sp>
      </p:grpSp>
      <p:sp>
        <p:nvSpPr>
          <p:cNvPr id="1107" name="TextBox 1106"/>
          <p:cNvSpPr txBox="1"/>
          <p:nvPr/>
        </p:nvSpPr>
        <p:spPr>
          <a:xfrm>
            <a:off x="4264002" y="1673582"/>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Data Center Interconnect</a:t>
            </a:r>
          </a:p>
        </p:txBody>
      </p:sp>
      <p:grpSp>
        <p:nvGrpSpPr>
          <p:cNvPr id="1108" name="Group 1107"/>
          <p:cNvGrpSpPr/>
          <p:nvPr/>
        </p:nvGrpSpPr>
        <p:grpSpPr>
          <a:xfrm>
            <a:off x="6656374" y="5091624"/>
            <a:ext cx="501899" cy="269523"/>
            <a:chOff x="-1457511" y="4307847"/>
            <a:chExt cx="3346532" cy="1797100"/>
          </a:xfrm>
          <a:effectLst>
            <a:outerShdw blurRad="50800" dist="38100" dir="2700000" algn="tl" rotWithShape="0">
              <a:prstClr val="black">
                <a:alpha val="40000"/>
              </a:prstClr>
            </a:outerShdw>
          </a:effectLst>
        </p:grpSpPr>
        <p:sp>
          <p:nvSpPr>
            <p:cNvPr id="1109" name="Rounded Rectangle 1108"/>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0" name="Rectangle 1109"/>
            <p:cNvSpPr/>
            <p:nvPr/>
          </p:nvSpPr>
          <p:spPr>
            <a:xfrm>
              <a:off x="-1195847" y="4317176"/>
              <a:ext cx="2789695" cy="1787771"/>
            </a:xfrm>
            <a:prstGeom prst="rect">
              <a:avLst/>
            </a:prstGeom>
            <a:solidFill>
              <a:srgbClr val="7BC04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111" name="Group 1110"/>
            <p:cNvGrpSpPr/>
            <p:nvPr/>
          </p:nvGrpSpPr>
          <p:grpSpPr>
            <a:xfrm>
              <a:off x="-844550" y="4559711"/>
              <a:ext cx="230133" cy="1231489"/>
              <a:chOff x="-844550" y="4559711"/>
              <a:chExt cx="230133" cy="1231489"/>
            </a:xfrm>
          </p:grpSpPr>
          <p:sp>
            <p:nvSpPr>
              <p:cNvPr id="1127" name="Rectangle 112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8" name="Rectangle 112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9" name="Rectangle 112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0" name="Rectangle 112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2" name="Group 1111"/>
            <p:cNvGrpSpPr/>
            <p:nvPr/>
          </p:nvGrpSpPr>
          <p:grpSpPr>
            <a:xfrm>
              <a:off x="-388883" y="4559711"/>
              <a:ext cx="230133" cy="1231489"/>
              <a:chOff x="-388883" y="4572000"/>
              <a:chExt cx="230133" cy="1231489"/>
            </a:xfrm>
          </p:grpSpPr>
          <p:sp>
            <p:nvSpPr>
              <p:cNvPr id="1123" name="Rectangle 112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4" name="Rectangle 112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5" name="Rectangle 1124"/>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6" name="Rectangle 112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3" name="Group 1112"/>
            <p:cNvGrpSpPr/>
            <p:nvPr/>
          </p:nvGrpSpPr>
          <p:grpSpPr>
            <a:xfrm>
              <a:off x="74458" y="4590408"/>
              <a:ext cx="230133" cy="1231489"/>
              <a:chOff x="-844550" y="4559711"/>
              <a:chExt cx="230133" cy="1231489"/>
            </a:xfrm>
          </p:grpSpPr>
          <p:sp>
            <p:nvSpPr>
              <p:cNvPr id="1119" name="Rectangle 111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0" name="Rectangle 111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1" name="Rectangle 1120"/>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22" name="Rectangle 112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14" name="Group 1113"/>
            <p:cNvGrpSpPr/>
            <p:nvPr/>
          </p:nvGrpSpPr>
          <p:grpSpPr>
            <a:xfrm>
              <a:off x="530125" y="4590408"/>
              <a:ext cx="230133" cy="1231489"/>
              <a:chOff x="-388883" y="4572000"/>
              <a:chExt cx="230133" cy="1231489"/>
            </a:xfrm>
          </p:grpSpPr>
          <p:sp>
            <p:nvSpPr>
              <p:cNvPr id="1115" name="Rectangle 111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6" name="Rectangle 111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7" name="Rectangle 1116"/>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18" name="Rectangle 111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31" name="Group 1130"/>
          <p:cNvGrpSpPr/>
          <p:nvPr/>
        </p:nvGrpSpPr>
        <p:grpSpPr>
          <a:xfrm>
            <a:off x="6898164" y="5156460"/>
            <a:ext cx="888865" cy="428788"/>
            <a:chOff x="5445510" y="4441672"/>
            <a:chExt cx="888865" cy="428788"/>
          </a:xfrm>
        </p:grpSpPr>
        <p:grpSp>
          <p:nvGrpSpPr>
            <p:cNvPr id="1132" name="Group 1131"/>
            <p:cNvGrpSpPr/>
            <p:nvPr/>
          </p:nvGrpSpPr>
          <p:grpSpPr>
            <a:xfrm>
              <a:off x="5445510" y="4441672"/>
              <a:ext cx="888865" cy="428788"/>
              <a:chOff x="13987391" y="3810940"/>
              <a:chExt cx="782387" cy="377423"/>
            </a:xfrm>
          </p:grpSpPr>
          <p:sp>
            <p:nvSpPr>
              <p:cNvPr id="1138" name="Parallelogram 1137"/>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139" name="Group 1138"/>
              <p:cNvGrpSpPr/>
              <p:nvPr/>
            </p:nvGrpSpPr>
            <p:grpSpPr>
              <a:xfrm>
                <a:off x="14173200" y="3810940"/>
                <a:ext cx="596578" cy="316236"/>
                <a:chOff x="14173200" y="3810940"/>
                <a:chExt cx="480553" cy="316236"/>
              </a:xfrm>
            </p:grpSpPr>
            <p:sp>
              <p:nvSpPr>
                <p:cNvPr id="1140" name="Parallelogram 1139"/>
                <p:cNvSpPr/>
                <p:nvPr/>
              </p:nvSpPr>
              <p:spPr>
                <a:xfrm>
                  <a:off x="14173200" y="3810940"/>
                  <a:ext cx="480553" cy="316236"/>
                </a:xfrm>
                <a:prstGeom prst="parallelogram">
                  <a:avLst/>
                </a:prstGeom>
                <a:blipFill dpi="0" rotWithShape="1">
                  <a:blip r:embed="rId15"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1141" name="Group 1140"/>
                <p:cNvGrpSpPr/>
                <p:nvPr/>
              </p:nvGrpSpPr>
              <p:grpSpPr>
                <a:xfrm>
                  <a:off x="14218822" y="3842981"/>
                  <a:ext cx="107813" cy="200725"/>
                  <a:chOff x="14173200" y="3866223"/>
                  <a:chExt cx="122004" cy="227146"/>
                </a:xfrm>
              </p:grpSpPr>
              <p:sp>
                <p:nvSpPr>
                  <p:cNvPr id="1142" name="Parallelogram 1141"/>
                  <p:cNvSpPr/>
                  <p:nvPr/>
                </p:nvSpPr>
                <p:spPr>
                  <a:xfrm>
                    <a:off x="14225729" y="3866223"/>
                    <a:ext cx="69475" cy="45719"/>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3" name="Parallelogram 1142"/>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4" name="Parallelogram 1143"/>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45" name="Parallelogram 1144"/>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133" name="Group 1132"/>
            <p:cNvGrpSpPr/>
            <p:nvPr/>
          </p:nvGrpSpPr>
          <p:grpSpPr>
            <a:xfrm>
              <a:off x="5889566" y="4482066"/>
              <a:ext cx="152059" cy="228043"/>
              <a:chOff x="6886029" y="5510847"/>
              <a:chExt cx="152059" cy="228043"/>
            </a:xfrm>
          </p:grpSpPr>
          <p:sp>
            <p:nvSpPr>
              <p:cNvPr id="1134" name="Parallelogram 1133"/>
              <p:cNvSpPr/>
              <p:nvPr/>
            </p:nvSpPr>
            <p:spPr>
              <a:xfrm>
                <a:off x="6951498" y="5510847"/>
                <a:ext cx="86590" cy="45900"/>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5" name="Parallelogram 1134"/>
              <p:cNvSpPr/>
              <p:nvPr/>
            </p:nvSpPr>
            <p:spPr>
              <a:xfrm>
                <a:off x="6930279" y="5569846"/>
                <a:ext cx="86590" cy="45900"/>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6" name="Parallelogram 1135"/>
              <p:cNvSpPr/>
              <p:nvPr/>
            </p:nvSpPr>
            <p:spPr>
              <a:xfrm>
                <a:off x="6907248" y="5633991"/>
                <a:ext cx="86590" cy="45900"/>
              </a:xfrm>
              <a:prstGeom prst="parallelogram">
                <a:avLst/>
              </a:prstGeom>
              <a:solidFill>
                <a:srgbClr val="77933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37" name="Parallelogram 1136"/>
              <p:cNvSpPr/>
              <p:nvPr/>
            </p:nvSpPr>
            <p:spPr>
              <a:xfrm>
                <a:off x="6886029" y="5692990"/>
                <a:ext cx="86590" cy="45900"/>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146" name="Group 1145"/>
          <p:cNvGrpSpPr/>
          <p:nvPr/>
        </p:nvGrpSpPr>
        <p:grpSpPr>
          <a:xfrm>
            <a:off x="7831298" y="5152339"/>
            <a:ext cx="585557" cy="445592"/>
            <a:chOff x="5574704" y="5457900"/>
            <a:chExt cx="585557" cy="445592"/>
          </a:xfrm>
        </p:grpSpPr>
        <p:grpSp>
          <p:nvGrpSpPr>
            <p:cNvPr id="1147" name="Group 1146"/>
            <p:cNvGrpSpPr/>
            <p:nvPr/>
          </p:nvGrpSpPr>
          <p:grpSpPr>
            <a:xfrm>
              <a:off x="5574704" y="5457900"/>
              <a:ext cx="585557" cy="445592"/>
              <a:chOff x="6642507" y="5885732"/>
              <a:chExt cx="776991" cy="591268"/>
            </a:xfrm>
          </p:grpSpPr>
          <p:grpSp>
            <p:nvGrpSpPr>
              <p:cNvPr id="1169" name="Group 1168"/>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1171"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72"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1170" name="Rectangle 1169"/>
              <p:cNvSpPr/>
              <p:nvPr/>
            </p:nvSpPr>
            <p:spPr>
              <a:xfrm>
                <a:off x="6642507" y="5885732"/>
                <a:ext cx="776991" cy="459524"/>
              </a:xfrm>
              <a:prstGeom prst="rect">
                <a:avLst/>
              </a:prstGeom>
              <a:solidFill>
                <a:srgbClr val="7BC043"/>
              </a:soli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48" name="Group 1147"/>
            <p:cNvGrpSpPr/>
            <p:nvPr/>
          </p:nvGrpSpPr>
          <p:grpSpPr>
            <a:xfrm>
              <a:off x="5890915" y="5587543"/>
              <a:ext cx="34514" cy="184695"/>
              <a:chOff x="-844550" y="4559711"/>
              <a:chExt cx="230133" cy="1231489"/>
            </a:xfrm>
          </p:grpSpPr>
          <p:sp>
            <p:nvSpPr>
              <p:cNvPr id="1165" name="Rectangle 1164"/>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6" name="Rectangle 1165"/>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7" name="Rectangle 1166"/>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8" name="Rectangle 1167"/>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49" name="Group 1148"/>
            <p:cNvGrpSpPr/>
            <p:nvPr/>
          </p:nvGrpSpPr>
          <p:grpSpPr>
            <a:xfrm>
              <a:off x="5959254" y="5587543"/>
              <a:ext cx="34514" cy="184695"/>
              <a:chOff x="-388883" y="4572000"/>
              <a:chExt cx="230133" cy="1231489"/>
            </a:xfrm>
          </p:grpSpPr>
          <p:sp>
            <p:nvSpPr>
              <p:cNvPr id="1161" name="Rectangle 1160"/>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2" name="Rectangle 1161"/>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3" name="Rectangle 1162"/>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4" name="Rectangle 1163"/>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50" name="Group 1149"/>
            <p:cNvGrpSpPr/>
            <p:nvPr/>
          </p:nvGrpSpPr>
          <p:grpSpPr>
            <a:xfrm>
              <a:off x="6028744" y="5592147"/>
              <a:ext cx="34514" cy="184695"/>
              <a:chOff x="-844550" y="4559711"/>
              <a:chExt cx="230133" cy="1231489"/>
            </a:xfrm>
          </p:grpSpPr>
          <p:sp>
            <p:nvSpPr>
              <p:cNvPr id="1157" name="Rectangle 1156"/>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8" name="Rectangle 1157"/>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9" name="Rectangle 1158"/>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60" name="Rectangle 1159"/>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151" name="Group 1150"/>
            <p:cNvGrpSpPr/>
            <p:nvPr/>
          </p:nvGrpSpPr>
          <p:grpSpPr>
            <a:xfrm>
              <a:off x="6097083" y="5592147"/>
              <a:ext cx="34514" cy="184695"/>
              <a:chOff x="-388883" y="4572000"/>
              <a:chExt cx="230133" cy="1231489"/>
            </a:xfrm>
          </p:grpSpPr>
          <p:sp>
            <p:nvSpPr>
              <p:cNvPr id="1153" name="Rectangle 1152"/>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4" name="Rectangle 1153"/>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5" name="Rectangle 1154"/>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156" name="Rectangle 1155"/>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1152" name="Rectangle 1151"/>
            <p:cNvSpPr/>
            <p:nvPr/>
          </p:nvSpPr>
          <p:spPr>
            <a:xfrm>
              <a:off x="5632650" y="5533797"/>
              <a:ext cx="219141" cy="170608"/>
            </a:xfrm>
            <a:prstGeom prst="rect">
              <a:avLst/>
            </a:prstGeom>
            <a:ln w="3175"/>
            <a:effectLst>
              <a:glow rad="139700">
                <a:schemeClr val="accent2">
                  <a:satMod val="175000"/>
                  <a:alpha val="40000"/>
                </a:schemeClr>
              </a:glow>
            </a:effectLst>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73" name="Group 1172"/>
          <p:cNvGrpSpPr/>
          <p:nvPr/>
        </p:nvGrpSpPr>
        <p:grpSpPr>
          <a:xfrm rot="5400000">
            <a:off x="6206547" y="5221952"/>
            <a:ext cx="445923" cy="239461"/>
            <a:chOff x="-1457505" y="4307841"/>
            <a:chExt cx="3346532" cy="1797103"/>
          </a:xfrm>
          <a:effectLst>
            <a:outerShdw blurRad="50800" dist="38100" dir="2700000" algn="tl" rotWithShape="0">
              <a:prstClr val="black">
                <a:alpha val="40000"/>
              </a:prstClr>
            </a:outerShdw>
          </a:effectLst>
        </p:grpSpPr>
        <p:sp>
          <p:nvSpPr>
            <p:cNvPr id="1174" name="Rounded Rectangle 1173"/>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75" name="Rectangle 1174"/>
            <p:cNvSpPr/>
            <p:nvPr/>
          </p:nvSpPr>
          <p:spPr>
            <a:xfrm>
              <a:off x="-1195847" y="4317176"/>
              <a:ext cx="2789697" cy="1787768"/>
            </a:xfrm>
            <a:prstGeom prst="rect">
              <a:avLst/>
            </a:prstGeom>
            <a:blipFill dpi="0" rotWithShape="1">
              <a:blip r:embed="rId10"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1176" name="Group 1175"/>
            <p:cNvGrpSpPr/>
            <p:nvPr/>
          </p:nvGrpSpPr>
          <p:grpSpPr>
            <a:xfrm>
              <a:off x="-844550" y="4559711"/>
              <a:ext cx="230133" cy="1231489"/>
              <a:chOff x="-844550" y="4559711"/>
              <a:chExt cx="230133" cy="1231489"/>
            </a:xfrm>
          </p:grpSpPr>
          <p:sp>
            <p:nvSpPr>
              <p:cNvPr id="1192" name="Rectangle 119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3" name="Rectangle 119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4" name="Rectangle 1193"/>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5" name="Rectangle 119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177" name="Group 1176"/>
            <p:cNvGrpSpPr/>
            <p:nvPr/>
          </p:nvGrpSpPr>
          <p:grpSpPr>
            <a:xfrm>
              <a:off x="-388883" y="4559711"/>
              <a:ext cx="230133" cy="1231489"/>
              <a:chOff x="-388883" y="4572000"/>
              <a:chExt cx="230133" cy="1231489"/>
            </a:xfrm>
          </p:grpSpPr>
          <p:sp>
            <p:nvSpPr>
              <p:cNvPr id="1188" name="Rectangle 118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9" name="Rectangle 118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0" name="Rectangle 1189"/>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1" name="Rectangle 119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178" name="Group 1177"/>
            <p:cNvGrpSpPr/>
            <p:nvPr/>
          </p:nvGrpSpPr>
          <p:grpSpPr>
            <a:xfrm>
              <a:off x="74458" y="4590408"/>
              <a:ext cx="230133" cy="1231489"/>
              <a:chOff x="-844550" y="4559711"/>
              <a:chExt cx="230133" cy="1231489"/>
            </a:xfrm>
          </p:grpSpPr>
          <p:sp>
            <p:nvSpPr>
              <p:cNvPr id="1184" name="Rectangle 1183"/>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5" name="Rectangle 1184"/>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6" name="Rectangle 1185"/>
              <p:cNvSpPr/>
              <p:nvPr/>
            </p:nvSpPr>
            <p:spPr>
              <a:xfrm>
                <a:off x="-843017" y="5575725"/>
                <a:ext cx="228600" cy="215475"/>
              </a:xfrm>
              <a:prstGeom prst="rect">
                <a:avLst/>
              </a:prstGeom>
              <a:blipFill>
                <a:blip r:embed="rId3"/>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7" name="Rectangle 1186"/>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1179" name="Group 1178"/>
            <p:cNvGrpSpPr/>
            <p:nvPr/>
          </p:nvGrpSpPr>
          <p:grpSpPr>
            <a:xfrm>
              <a:off x="530125" y="4590408"/>
              <a:ext cx="230133" cy="1231489"/>
              <a:chOff x="-388883" y="4572000"/>
              <a:chExt cx="230133" cy="1231489"/>
            </a:xfrm>
          </p:grpSpPr>
          <p:sp>
            <p:nvSpPr>
              <p:cNvPr id="1180" name="Rectangle 1179"/>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1" name="Rectangle 1180"/>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2" name="Rectangle 1181"/>
              <p:cNvSpPr/>
              <p:nvPr/>
            </p:nvSpPr>
            <p:spPr>
              <a:xfrm>
                <a:off x="-387350" y="5588014"/>
                <a:ext cx="228600" cy="215475"/>
              </a:xfrm>
              <a:prstGeom prst="rect">
                <a:avLst/>
              </a:prstGeom>
              <a:blipFill>
                <a:blip r:embed="rId11"/>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83" name="Rectangle 1182"/>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grpSp>
        <p:nvGrpSpPr>
          <p:cNvPr id="1214" name="Group 1213"/>
          <p:cNvGrpSpPr/>
          <p:nvPr/>
        </p:nvGrpSpPr>
        <p:grpSpPr>
          <a:xfrm>
            <a:off x="5509491" y="4556642"/>
            <a:ext cx="1228051" cy="127102"/>
            <a:chOff x="7130437" y="4343401"/>
            <a:chExt cx="1265293" cy="130955"/>
          </a:xfrm>
        </p:grpSpPr>
        <p:sp>
          <p:nvSpPr>
            <p:cNvPr id="1215" name="Rectangle 1214"/>
            <p:cNvSpPr/>
            <p:nvPr/>
          </p:nvSpPr>
          <p:spPr>
            <a:xfrm rot="16200000" flipH="1">
              <a:off x="7698222" y="3776847"/>
              <a:ext cx="129724" cy="12652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sp>
          <p:nvSpPr>
            <p:cNvPr id="1216" name="Rectangle 1215"/>
            <p:cNvSpPr/>
            <p:nvPr/>
          </p:nvSpPr>
          <p:spPr>
            <a:xfrm rot="16200000" flipH="1">
              <a:off x="7198282" y="4307920"/>
              <a:ext cx="45719" cy="116682"/>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en-US" sz="2000" dirty="0">
                <a:solidFill>
                  <a:prstClr val="white"/>
                </a:solidFill>
              </a:endParaRPr>
            </a:p>
          </p:txBody>
        </p:sp>
      </p:grpSp>
      <p:sp>
        <p:nvSpPr>
          <p:cNvPr id="1217" name="TextBox 1216"/>
          <p:cNvSpPr txBox="1"/>
          <p:nvPr/>
        </p:nvSpPr>
        <p:spPr>
          <a:xfrm>
            <a:off x="7371626" y="2035387"/>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Mobile Backhaul/RAN</a:t>
            </a:r>
          </a:p>
        </p:txBody>
      </p:sp>
      <p:grpSp>
        <p:nvGrpSpPr>
          <p:cNvPr id="1263" name="Group 1262"/>
          <p:cNvGrpSpPr/>
          <p:nvPr/>
        </p:nvGrpSpPr>
        <p:grpSpPr>
          <a:xfrm>
            <a:off x="3024904" y="2915179"/>
            <a:ext cx="1096516" cy="996537"/>
            <a:chOff x="2945650" y="2566239"/>
            <a:chExt cx="1096516" cy="996537"/>
          </a:xfrm>
        </p:grpSpPr>
        <p:grpSp>
          <p:nvGrpSpPr>
            <p:cNvPr id="1199" name="Group 1198"/>
            <p:cNvGrpSpPr/>
            <p:nvPr/>
          </p:nvGrpSpPr>
          <p:grpSpPr>
            <a:xfrm>
              <a:off x="2945650" y="2566239"/>
              <a:ext cx="639316" cy="539337"/>
              <a:chOff x="2951382" y="240251"/>
              <a:chExt cx="1429512" cy="1108975"/>
            </a:xfrm>
          </p:grpSpPr>
          <p:pic>
            <p:nvPicPr>
              <p:cNvPr id="1200" name="Picture 1199"/>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201" name="Oval 1200"/>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prstClr val="white"/>
                  </a:solidFill>
                </a:endParaRPr>
              </a:p>
            </p:txBody>
          </p:sp>
          <p:grpSp>
            <p:nvGrpSpPr>
              <p:cNvPr id="1202" name="Group 1201"/>
              <p:cNvGrpSpPr/>
              <p:nvPr/>
            </p:nvGrpSpPr>
            <p:grpSpPr>
              <a:xfrm>
                <a:off x="2951382" y="734254"/>
                <a:ext cx="1429512" cy="263151"/>
                <a:chOff x="1972224" y="2478468"/>
                <a:chExt cx="3923780" cy="516473"/>
              </a:xfrm>
            </p:grpSpPr>
            <p:grpSp>
              <p:nvGrpSpPr>
                <p:cNvPr id="1204" name="Group 1203"/>
                <p:cNvGrpSpPr/>
                <p:nvPr/>
              </p:nvGrpSpPr>
              <p:grpSpPr>
                <a:xfrm>
                  <a:off x="1972224" y="2531081"/>
                  <a:ext cx="3923780" cy="411247"/>
                  <a:chOff x="6249726" y="3927944"/>
                  <a:chExt cx="4110826" cy="1382736"/>
                </a:xfrm>
              </p:grpSpPr>
              <p:sp>
                <p:nvSpPr>
                  <p:cNvPr id="1211"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12"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05" name="Group 1204"/>
                <p:cNvGrpSpPr/>
                <p:nvPr/>
              </p:nvGrpSpPr>
              <p:grpSpPr>
                <a:xfrm>
                  <a:off x="2043075" y="2478468"/>
                  <a:ext cx="3782079" cy="516473"/>
                  <a:chOff x="1448289" y="4936465"/>
                  <a:chExt cx="4180449" cy="516473"/>
                </a:xfrm>
              </p:grpSpPr>
              <p:sp>
                <p:nvSpPr>
                  <p:cNvPr id="1209"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10"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06" name="Group 1205"/>
                <p:cNvGrpSpPr/>
                <p:nvPr/>
              </p:nvGrpSpPr>
              <p:grpSpPr>
                <a:xfrm flipH="1">
                  <a:off x="2043075" y="2478468"/>
                  <a:ext cx="3782079" cy="516473"/>
                  <a:chOff x="1448289" y="4936465"/>
                  <a:chExt cx="4180449" cy="516473"/>
                </a:xfrm>
              </p:grpSpPr>
              <p:sp>
                <p:nvSpPr>
                  <p:cNvPr id="1207"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08"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sp>
            <p:nvSpPr>
              <p:cNvPr id="1203" name="TextBox 1202"/>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50" b="1" dirty="0">
                    <a:ln w="3175">
                      <a:noFill/>
                    </a:ln>
                    <a:solidFill>
                      <a:prstClr val="white"/>
                    </a:solidFill>
                    <a:effectLst>
                      <a:outerShdw blurRad="38100" dist="38100" dir="2700000" algn="tl">
                        <a:srgbClr val="000000">
                          <a:alpha val="43137"/>
                        </a:srgbClr>
                      </a:outerShdw>
                    </a:effectLst>
                  </a:rPr>
                  <a:t>Internet</a:t>
                </a:r>
              </a:p>
            </p:txBody>
          </p:sp>
        </p:grpSp>
        <p:grpSp>
          <p:nvGrpSpPr>
            <p:cNvPr id="1218" name="Group 1217"/>
            <p:cNvGrpSpPr/>
            <p:nvPr/>
          </p:nvGrpSpPr>
          <p:grpSpPr>
            <a:xfrm>
              <a:off x="3098050" y="2718639"/>
              <a:ext cx="639316" cy="539337"/>
              <a:chOff x="2951382" y="240251"/>
              <a:chExt cx="1429512" cy="1108975"/>
            </a:xfrm>
          </p:grpSpPr>
          <p:pic>
            <p:nvPicPr>
              <p:cNvPr id="1219" name="Picture 1218"/>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220" name="Oval 1219"/>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prstClr val="white"/>
                  </a:solidFill>
                </a:endParaRPr>
              </a:p>
            </p:txBody>
          </p:sp>
          <p:grpSp>
            <p:nvGrpSpPr>
              <p:cNvPr id="1221" name="Group 1220"/>
              <p:cNvGrpSpPr/>
              <p:nvPr/>
            </p:nvGrpSpPr>
            <p:grpSpPr>
              <a:xfrm>
                <a:off x="2951382" y="734254"/>
                <a:ext cx="1429512" cy="263151"/>
                <a:chOff x="1972224" y="2478468"/>
                <a:chExt cx="3923780" cy="516473"/>
              </a:xfrm>
            </p:grpSpPr>
            <p:grpSp>
              <p:nvGrpSpPr>
                <p:cNvPr id="1223" name="Group 1222"/>
                <p:cNvGrpSpPr/>
                <p:nvPr/>
              </p:nvGrpSpPr>
              <p:grpSpPr>
                <a:xfrm>
                  <a:off x="1972224" y="2531081"/>
                  <a:ext cx="3923780" cy="411247"/>
                  <a:chOff x="6249726" y="3927944"/>
                  <a:chExt cx="4110826" cy="1382736"/>
                </a:xfrm>
              </p:grpSpPr>
              <p:sp>
                <p:nvSpPr>
                  <p:cNvPr id="1230"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31"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24" name="Group 1223"/>
                <p:cNvGrpSpPr/>
                <p:nvPr/>
              </p:nvGrpSpPr>
              <p:grpSpPr>
                <a:xfrm>
                  <a:off x="2043075" y="2478468"/>
                  <a:ext cx="3782079" cy="516473"/>
                  <a:chOff x="1448289" y="4936465"/>
                  <a:chExt cx="4180449" cy="516473"/>
                </a:xfrm>
              </p:grpSpPr>
              <p:sp>
                <p:nvSpPr>
                  <p:cNvPr id="1228"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29"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25" name="Group 1224"/>
                <p:cNvGrpSpPr/>
                <p:nvPr/>
              </p:nvGrpSpPr>
              <p:grpSpPr>
                <a:xfrm flipH="1">
                  <a:off x="2043075" y="2478468"/>
                  <a:ext cx="3782079" cy="516473"/>
                  <a:chOff x="1448289" y="4936465"/>
                  <a:chExt cx="4180449" cy="516473"/>
                </a:xfrm>
              </p:grpSpPr>
              <p:sp>
                <p:nvSpPr>
                  <p:cNvPr id="1226"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27"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sp>
            <p:nvSpPr>
              <p:cNvPr id="1222" name="TextBox 1221"/>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50" b="1" dirty="0">
                    <a:ln w="3175">
                      <a:noFill/>
                    </a:ln>
                    <a:solidFill>
                      <a:prstClr val="white"/>
                    </a:solidFill>
                    <a:effectLst>
                      <a:outerShdw blurRad="38100" dist="38100" dir="2700000" algn="tl">
                        <a:srgbClr val="000000">
                          <a:alpha val="43137"/>
                        </a:srgbClr>
                      </a:outerShdw>
                    </a:effectLst>
                  </a:rPr>
                  <a:t>Internet</a:t>
                </a:r>
              </a:p>
            </p:txBody>
          </p:sp>
        </p:grpSp>
        <p:grpSp>
          <p:nvGrpSpPr>
            <p:cNvPr id="1232" name="Group 1231"/>
            <p:cNvGrpSpPr/>
            <p:nvPr/>
          </p:nvGrpSpPr>
          <p:grpSpPr>
            <a:xfrm>
              <a:off x="3250450" y="2871039"/>
              <a:ext cx="639316" cy="539337"/>
              <a:chOff x="2951382" y="240251"/>
              <a:chExt cx="1429512" cy="1108975"/>
            </a:xfrm>
          </p:grpSpPr>
          <p:pic>
            <p:nvPicPr>
              <p:cNvPr id="1233" name="Picture 123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234" name="Oval 1233"/>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prstClr val="white"/>
                  </a:solidFill>
                </a:endParaRPr>
              </a:p>
            </p:txBody>
          </p:sp>
          <p:grpSp>
            <p:nvGrpSpPr>
              <p:cNvPr id="1235" name="Group 1234"/>
              <p:cNvGrpSpPr/>
              <p:nvPr/>
            </p:nvGrpSpPr>
            <p:grpSpPr>
              <a:xfrm>
                <a:off x="2951382" y="734254"/>
                <a:ext cx="1429512" cy="263151"/>
                <a:chOff x="1972224" y="2478468"/>
                <a:chExt cx="3923780" cy="516473"/>
              </a:xfrm>
            </p:grpSpPr>
            <p:grpSp>
              <p:nvGrpSpPr>
                <p:cNvPr id="1237" name="Group 1236"/>
                <p:cNvGrpSpPr/>
                <p:nvPr/>
              </p:nvGrpSpPr>
              <p:grpSpPr>
                <a:xfrm>
                  <a:off x="1972224" y="2531081"/>
                  <a:ext cx="3923780" cy="411247"/>
                  <a:chOff x="6249726" y="3927944"/>
                  <a:chExt cx="4110826" cy="1382736"/>
                </a:xfrm>
              </p:grpSpPr>
              <p:sp>
                <p:nvSpPr>
                  <p:cNvPr id="1244"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45"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38" name="Group 1237"/>
                <p:cNvGrpSpPr/>
                <p:nvPr/>
              </p:nvGrpSpPr>
              <p:grpSpPr>
                <a:xfrm>
                  <a:off x="2043075" y="2478468"/>
                  <a:ext cx="3782079" cy="516473"/>
                  <a:chOff x="1448289" y="4936465"/>
                  <a:chExt cx="4180449" cy="516473"/>
                </a:xfrm>
              </p:grpSpPr>
              <p:sp>
                <p:nvSpPr>
                  <p:cNvPr id="124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4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39" name="Group 1238"/>
                <p:cNvGrpSpPr/>
                <p:nvPr/>
              </p:nvGrpSpPr>
              <p:grpSpPr>
                <a:xfrm flipH="1">
                  <a:off x="2043075" y="2478468"/>
                  <a:ext cx="3782079" cy="516473"/>
                  <a:chOff x="1448289" y="4936465"/>
                  <a:chExt cx="4180449" cy="516473"/>
                </a:xfrm>
              </p:grpSpPr>
              <p:sp>
                <p:nvSpPr>
                  <p:cNvPr id="124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4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sp>
            <p:nvSpPr>
              <p:cNvPr id="1236" name="TextBox 1235"/>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50" b="1" dirty="0">
                    <a:ln w="3175">
                      <a:noFill/>
                    </a:ln>
                    <a:solidFill>
                      <a:prstClr val="white"/>
                    </a:solidFill>
                    <a:effectLst>
                      <a:outerShdw blurRad="38100" dist="38100" dir="2700000" algn="tl">
                        <a:srgbClr val="000000">
                          <a:alpha val="43137"/>
                        </a:srgbClr>
                      </a:outerShdw>
                    </a:effectLst>
                  </a:rPr>
                  <a:t>Internet</a:t>
                </a:r>
              </a:p>
            </p:txBody>
          </p:sp>
        </p:grpSp>
        <p:grpSp>
          <p:nvGrpSpPr>
            <p:cNvPr id="1246" name="Group 1245"/>
            <p:cNvGrpSpPr/>
            <p:nvPr/>
          </p:nvGrpSpPr>
          <p:grpSpPr>
            <a:xfrm>
              <a:off x="3402850" y="3023439"/>
              <a:ext cx="639316" cy="539337"/>
              <a:chOff x="2951382" y="240251"/>
              <a:chExt cx="1429512" cy="1108975"/>
            </a:xfrm>
          </p:grpSpPr>
          <p:pic>
            <p:nvPicPr>
              <p:cNvPr id="1247" name="Picture 124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1248" name="Oval 1247"/>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prstClr val="white"/>
                  </a:solidFill>
                </a:endParaRPr>
              </a:p>
            </p:txBody>
          </p:sp>
          <p:grpSp>
            <p:nvGrpSpPr>
              <p:cNvPr id="1249" name="Group 1248"/>
              <p:cNvGrpSpPr/>
              <p:nvPr/>
            </p:nvGrpSpPr>
            <p:grpSpPr>
              <a:xfrm>
                <a:off x="2951382" y="734254"/>
                <a:ext cx="1429512" cy="263151"/>
                <a:chOff x="1972224" y="2478468"/>
                <a:chExt cx="3923780" cy="516473"/>
              </a:xfrm>
            </p:grpSpPr>
            <p:grpSp>
              <p:nvGrpSpPr>
                <p:cNvPr id="1251" name="Group 1250"/>
                <p:cNvGrpSpPr/>
                <p:nvPr/>
              </p:nvGrpSpPr>
              <p:grpSpPr>
                <a:xfrm>
                  <a:off x="1972224" y="2531081"/>
                  <a:ext cx="3923780" cy="411247"/>
                  <a:chOff x="6249726" y="3927944"/>
                  <a:chExt cx="4110826" cy="1382736"/>
                </a:xfrm>
              </p:grpSpPr>
              <p:sp>
                <p:nvSpPr>
                  <p:cNvPr id="1258"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59"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52" name="Group 1251"/>
                <p:cNvGrpSpPr/>
                <p:nvPr/>
              </p:nvGrpSpPr>
              <p:grpSpPr>
                <a:xfrm>
                  <a:off x="2043075" y="2478468"/>
                  <a:ext cx="3782079" cy="516473"/>
                  <a:chOff x="1448289" y="4936465"/>
                  <a:chExt cx="4180449" cy="516473"/>
                </a:xfrm>
              </p:grpSpPr>
              <p:sp>
                <p:nvSpPr>
                  <p:cNvPr id="1256"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57"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nvGrpSpPr>
                <p:cNvPr id="1253" name="Group 1252"/>
                <p:cNvGrpSpPr/>
                <p:nvPr/>
              </p:nvGrpSpPr>
              <p:grpSpPr>
                <a:xfrm flipH="1">
                  <a:off x="2043075" y="2478468"/>
                  <a:ext cx="3782079" cy="516473"/>
                  <a:chOff x="1448289" y="4936465"/>
                  <a:chExt cx="4180449" cy="516473"/>
                </a:xfrm>
              </p:grpSpPr>
              <p:sp>
                <p:nvSpPr>
                  <p:cNvPr id="1254"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sp>
                <p:nvSpPr>
                  <p:cNvPr id="1255"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prstClr val="white"/>
                      </a:solidFill>
                      <a:effectLst>
                        <a:outerShdw blurRad="38100" dist="38100" dir="2700000" algn="tl">
                          <a:srgbClr val="000000">
                            <a:alpha val="43137"/>
                          </a:srgbClr>
                        </a:outerShdw>
                      </a:effectLst>
                    </a:endParaRPr>
                  </a:p>
                </p:txBody>
              </p:sp>
            </p:grpSp>
          </p:grpSp>
          <p:sp>
            <p:nvSpPr>
              <p:cNvPr id="1250" name="TextBox 1249"/>
              <p:cNvSpPr txBox="1"/>
              <p:nvPr/>
            </p:nvSpPr>
            <p:spPr>
              <a:xfrm>
                <a:off x="3111427" y="635626"/>
                <a:ext cx="1141812" cy="560911"/>
              </a:xfrm>
              <a:prstGeom prst="rect">
                <a:avLst/>
              </a:prstGeom>
              <a:noFill/>
            </p:spPr>
            <p:txBody>
              <a:bodyPr wrap="square" rtlCol="0">
                <a:prstTxWarp prst="textArchUp">
                  <a:avLst/>
                </a:prstTxWarp>
                <a:spAutoFit/>
              </a:bodyPr>
              <a:lstStyle/>
              <a:p>
                <a:pPr algn="ctr"/>
                <a:r>
                  <a:rPr lang="en-US" sz="1050" b="1" dirty="0">
                    <a:ln w="3175">
                      <a:noFill/>
                    </a:ln>
                    <a:solidFill>
                      <a:prstClr val="white"/>
                    </a:solidFill>
                    <a:effectLst>
                      <a:outerShdw blurRad="38100" dist="38100" dir="2700000" algn="tl">
                        <a:srgbClr val="000000">
                          <a:alpha val="43137"/>
                        </a:srgbClr>
                      </a:outerShdw>
                    </a:effectLst>
                  </a:rPr>
                  <a:t>Internet</a:t>
                </a:r>
              </a:p>
            </p:txBody>
          </p:sp>
        </p:grpSp>
      </p:grpSp>
      <p:cxnSp>
        <p:nvCxnSpPr>
          <p:cNvPr id="1260" name="Straight Connector 1259"/>
          <p:cNvCxnSpPr/>
          <p:nvPr/>
        </p:nvCxnSpPr>
        <p:spPr>
          <a:xfrm>
            <a:off x="5874020" y="3808769"/>
            <a:ext cx="0" cy="578005"/>
          </a:xfrm>
          <a:prstGeom prst="line">
            <a:avLst/>
          </a:prstGeom>
          <a:ln w="76200" cap="rnd" cmpd="dbl">
            <a:solidFill>
              <a:srgbClr val="00206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62" name="TextBox 1261"/>
          <p:cNvSpPr txBox="1"/>
          <p:nvPr/>
        </p:nvSpPr>
        <p:spPr>
          <a:xfrm>
            <a:off x="4109368" y="2151963"/>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Transit/Long Haul</a:t>
            </a:r>
          </a:p>
        </p:txBody>
      </p:sp>
      <p:cxnSp>
        <p:nvCxnSpPr>
          <p:cNvPr id="1264" name="Straight Connector 1263"/>
          <p:cNvCxnSpPr/>
          <p:nvPr/>
        </p:nvCxnSpPr>
        <p:spPr>
          <a:xfrm>
            <a:off x="5648142" y="3751468"/>
            <a:ext cx="0" cy="635306"/>
          </a:xfrm>
          <a:prstGeom prst="line">
            <a:avLst/>
          </a:prstGeom>
          <a:ln w="19050" cap="rnd" cmpd="sng">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265" name="Straight Connector 1264"/>
          <p:cNvCxnSpPr/>
          <p:nvPr/>
        </p:nvCxnSpPr>
        <p:spPr>
          <a:xfrm>
            <a:off x="3892010" y="3759316"/>
            <a:ext cx="1729732" cy="0"/>
          </a:xfrm>
          <a:prstGeom prst="line">
            <a:avLst/>
          </a:prstGeom>
          <a:ln w="19050" cap="rnd" cmpd="sng">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267" name="Straight Connector 1266"/>
          <p:cNvCxnSpPr/>
          <p:nvPr/>
        </p:nvCxnSpPr>
        <p:spPr>
          <a:xfrm rot="5400000">
            <a:off x="3114672" y="2718578"/>
            <a:ext cx="794295" cy="0"/>
          </a:xfrm>
          <a:prstGeom prst="line">
            <a:avLst/>
          </a:prstGeom>
          <a:ln w="19050" cap="rnd" cmpd="sng">
            <a:solidFill>
              <a:schemeClr val="tx1">
                <a:lumMod val="65000"/>
                <a:lumOff val="3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68" name="TextBox 1267"/>
          <p:cNvSpPr txBox="1"/>
          <p:nvPr/>
        </p:nvSpPr>
        <p:spPr>
          <a:xfrm>
            <a:off x="6211453" y="3817270"/>
            <a:ext cx="1619557" cy="4154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Broadband Assured</a:t>
            </a:r>
            <a:br>
              <a:rPr kumimoji="0" lang="en-US" sz="1050" b="1" i="0" u="none" strike="noStrike" kern="0" cap="none" spc="0" normalizeH="0" baseline="0" noProof="0" dirty="0">
                <a:ln>
                  <a:noFill/>
                </a:ln>
                <a:solidFill>
                  <a:sysClr val="windowText" lastClr="000000"/>
                </a:solidFill>
                <a:effectLst/>
                <a:uLnTx/>
                <a:uFillTx/>
              </a:rPr>
            </a:br>
            <a:r>
              <a:rPr kumimoji="0" lang="en-US" sz="1050" b="1" i="0" u="none" strike="noStrike" kern="0" cap="none" spc="0" normalizeH="0" baseline="0" noProof="0" dirty="0">
                <a:ln>
                  <a:noFill/>
                </a:ln>
                <a:solidFill>
                  <a:sysClr val="windowText" lastClr="000000"/>
                </a:solidFill>
                <a:effectLst/>
                <a:uLnTx/>
                <a:uFillTx/>
              </a:rPr>
              <a:t>Access Service</a:t>
            </a:r>
          </a:p>
        </p:txBody>
      </p:sp>
      <p:sp>
        <p:nvSpPr>
          <p:cNvPr id="1269" name="TextBox 1268"/>
          <p:cNvSpPr txBox="1"/>
          <p:nvPr/>
        </p:nvSpPr>
        <p:spPr>
          <a:xfrm>
            <a:off x="4063007" y="3936624"/>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Best Efforts Internet</a:t>
            </a:r>
          </a:p>
        </p:txBody>
      </p:sp>
      <p:sp>
        <p:nvSpPr>
          <p:cNvPr id="1270" name="TextBox 1269"/>
          <p:cNvSpPr txBox="1"/>
          <p:nvPr/>
        </p:nvSpPr>
        <p:spPr>
          <a:xfrm>
            <a:off x="3087260" y="4680136"/>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Customer Premises</a:t>
            </a:r>
          </a:p>
        </p:txBody>
      </p:sp>
      <p:grpSp>
        <p:nvGrpSpPr>
          <p:cNvPr id="158" name="Group 157"/>
          <p:cNvGrpSpPr/>
          <p:nvPr/>
        </p:nvGrpSpPr>
        <p:grpSpPr>
          <a:xfrm>
            <a:off x="3609946" y="5400113"/>
            <a:ext cx="1030873" cy="496776"/>
            <a:chOff x="4058393" y="5824159"/>
            <a:chExt cx="821410" cy="395836"/>
          </a:xfrm>
        </p:grpSpPr>
        <p:sp>
          <p:nvSpPr>
            <p:cNvPr id="159" name="Rectangle 158"/>
            <p:cNvSpPr/>
            <p:nvPr/>
          </p:nvSpPr>
          <p:spPr>
            <a:xfrm>
              <a:off x="4088166" y="6174276"/>
              <a:ext cx="748937" cy="45719"/>
            </a:xfrm>
            <a:prstGeom prst="rect">
              <a:avLst/>
            </a:prstGeom>
            <a:solidFill>
              <a:srgbClr val="87460A"/>
            </a:solid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0" name="Rectangle 159"/>
            <p:cNvSpPr/>
            <p:nvPr/>
          </p:nvSpPr>
          <p:spPr>
            <a:xfrm>
              <a:off x="4088137"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1" name="Trapezoid 160"/>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2" name="Rectangle 161"/>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3" name="Rectangle 162"/>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4" name="Rectangle 163"/>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65" name="Picture 2" descr="http://tse2.mm.bing.net/th?id=OIP.M7430890571028c155c8edae50db7a1acH0&amp;pid=15.1&amp;P=0&amp;w=245&amp;h=164"/>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166" name="Group 165"/>
            <p:cNvGrpSpPr/>
            <p:nvPr/>
          </p:nvGrpSpPr>
          <p:grpSpPr>
            <a:xfrm>
              <a:off x="4636232" y="6027311"/>
              <a:ext cx="157160" cy="127207"/>
              <a:chOff x="4691064" y="6400800"/>
              <a:chExt cx="186176" cy="228714"/>
            </a:xfrm>
            <a:noFill/>
          </p:grpSpPr>
          <p:sp>
            <p:nvSpPr>
              <p:cNvPr id="187" name="Rectangle 186"/>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8" name="Rectangle 187"/>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9" name="Rectangle 188"/>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0" name="Rectangle 189"/>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1" name="Rectangle 190"/>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2" name="Rectangle 191"/>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3" name="Rectangle 192"/>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4" name="Rectangle 193"/>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5" name="Rectangle 194"/>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6" name="Rectangle 195"/>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7" name="Rectangle 196"/>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98" name="Rectangle 197"/>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pic>
          <p:nvPicPr>
            <p:cNvPr id="167" name="Picture 3"/>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68" name="Group 167"/>
            <p:cNvGrpSpPr/>
            <p:nvPr/>
          </p:nvGrpSpPr>
          <p:grpSpPr>
            <a:xfrm>
              <a:off x="4258025" y="6022016"/>
              <a:ext cx="163662" cy="127207"/>
              <a:chOff x="4691064" y="6400800"/>
              <a:chExt cx="186176" cy="228714"/>
            </a:xfrm>
            <a:noFill/>
          </p:grpSpPr>
          <p:sp>
            <p:nvSpPr>
              <p:cNvPr id="175" name="Rectangle 174"/>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6" name="Rectangle 175"/>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7" name="Rectangle 176"/>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8" name="Rectangle 177"/>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9" name="Rectangle 178"/>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0" name="Rectangle 179"/>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1" name="Rectangle 180"/>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2" name="Rectangle 181"/>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3" name="Rectangle 182"/>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4" name="Rectangle 183"/>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5" name="Rectangle 184"/>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86" name="Rectangle 185"/>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69" name="Rectangle 168"/>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170" name="Group 169"/>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172" name="Arc 171"/>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73" name="Arc 172"/>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174" name="Arc 173"/>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cxnSp>
          <p:nvCxnSpPr>
            <p:cNvPr id="171" name="Straight Connector 170"/>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cxnSp>
        <p:nvCxnSpPr>
          <p:cNvPr id="938" name="Straight Connector 937"/>
          <p:cNvCxnSpPr/>
          <p:nvPr/>
        </p:nvCxnSpPr>
        <p:spPr>
          <a:xfrm>
            <a:off x="3574080" y="1928443"/>
            <a:ext cx="2627795" cy="0"/>
          </a:xfrm>
          <a:prstGeom prst="line">
            <a:avLst/>
          </a:prstGeom>
          <a:ln w="76200" cap="rnd" cmpd="dbl">
            <a:solidFill>
              <a:schemeClr val="bg2">
                <a:lumMod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0" name="Straight Connector 819"/>
          <p:cNvCxnSpPr/>
          <p:nvPr/>
        </p:nvCxnSpPr>
        <p:spPr>
          <a:xfrm>
            <a:off x="6765445" y="1963866"/>
            <a:ext cx="0" cy="1125045"/>
          </a:xfrm>
          <a:prstGeom prst="line">
            <a:avLst/>
          </a:prstGeom>
          <a:ln w="76200" cap="rnd" cmpd="dbl">
            <a:solidFill>
              <a:schemeClr val="bg2">
                <a:lumMod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864" name="TextBox 863"/>
          <p:cNvSpPr txBox="1"/>
          <p:nvPr/>
        </p:nvSpPr>
        <p:spPr>
          <a:xfrm>
            <a:off x="6019169" y="2432942"/>
            <a:ext cx="1619557" cy="41549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Mobile/Wireline</a:t>
            </a:r>
            <a:br>
              <a:rPr kumimoji="0" lang="en-US" sz="1050" b="1" i="0" u="none" strike="noStrike" kern="0" cap="none" spc="0" normalizeH="0" baseline="0" noProof="0" dirty="0">
                <a:ln>
                  <a:noFill/>
                </a:ln>
                <a:solidFill>
                  <a:sysClr val="windowText" lastClr="000000"/>
                </a:solidFill>
                <a:effectLst/>
                <a:uLnTx/>
                <a:uFillTx/>
              </a:rPr>
            </a:br>
            <a:r>
              <a:rPr kumimoji="0" lang="en-US" sz="1050" b="1" i="0" u="none" strike="noStrike" kern="0" cap="none" spc="0" normalizeH="0" baseline="0" noProof="0" dirty="0">
                <a:ln>
                  <a:noFill/>
                </a:ln>
                <a:solidFill>
                  <a:sysClr val="windowText" lastClr="000000"/>
                </a:solidFill>
                <a:effectLst/>
                <a:uLnTx/>
                <a:uFillTx/>
              </a:rPr>
              <a:t>Converged Backhaul</a:t>
            </a:r>
          </a:p>
        </p:txBody>
      </p:sp>
      <p:sp>
        <p:nvSpPr>
          <p:cNvPr id="865" name="TextBox 864"/>
          <p:cNvSpPr txBox="1"/>
          <p:nvPr/>
        </p:nvSpPr>
        <p:spPr>
          <a:xfrm>
            <a:off x="7040043" y="3071002"/>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Radio Access Network</a:t>
            </a:r>
          </a:p>
        </p:txBody>
      </p:sp>
      <p:cxnSp>
        <p:nvCxnSpPr>
          <p:cNvPr id="866" name="Straight Connector 865"/>
          <p:cNvCxnSpPr/>
          <p:nvPr/>
        </p:nvCxnSpPr>
        <p:spPr>
          <a:xfrm flipH="1" flipV="1">
            <a:off x="6776822" y="1935762"/>
            <a:ext cx="2064984" cy="1164787"/>
          </a:xfrm>
          <a:prstGeom prst="line">
            <a:avLst/>
          </a:prstGeom>
          <a:ln w="76200" cap="rnd" cmpd="dbl">
            <a:solidFill>
              <a:schemeClr val="bg2">
                <a:lumMod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69" name="Straight Connector 868"/>
          <p:cNvCxnSpPr/>
          <p:nvPr/>
        </p:nvCxnSpPr>
        <p:spPr>
          <a:xfrm flipH="1" flipV="1">
            <a:off x="3559271" y="1932189"/>
            <a:ext cx="2064984" cy="1164787"/>
          </a:xfrm>
          <a:prstGeom prst="line">
            <a:avLst/>
          </a:prstGeom>
          <a:ln w="76200" cap="rnd" cmpd="dbl">
            <a:solidFill>
              <a:srgbClr val="00206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76" name="Straight Connector 875"/>
          <p:cNvCxnSpPr/>
          <p:nvPr/>
        </p:nvCxnSpPr>
        <p:spPr>
          <a:xfrm>
            <a:off x="6230946" y="3808769"/>
            <a:ext cx="0" cy="578005"/>
          </a:xfrm>
          <a:prstGeom prst="line">
            <a:avLst/>
          </a:prstGeom>
          <a:ln w="76200" cap="rnd" cmpd="dbl">
            <a:solidFill>
              <a:schemeClr val="bg2">
                <a:lumMod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878" name="Group 877"/>
          <p:cNvGrpSpPr/>
          <p:nvPr/>
        </p:nvGrpSpPr>
        <p:grpSpPr>
          <a:xfrm>
            <a:off x="5713999" y="4433771"/>
            <a:ext cx="1331230" cy="632339"/>
            <a:chOff x="6858000" y="4834886"/>
            <a:chExt cx="1371599" cy="651514"/>
          </a:xfrm>
        </p:grpSpPr>
        <p:grpSp>
          <p:nvGrpSpPr>
            <p:cNvPr id="879" name="Group 878"/>
            <p:cNvGrpSpPr/>
            <p:nvPr/>
          </p:nvGrpSpPr>
          <p:grpSpPr>
            <a:xfrm rot="5400000">
              <a:off x="7599043" y="4855843"/>
              <a:ext cx="609600" cy="651513"/>
              <a:chOff x="2514600" y="4724399"/>
              <a:chExt cx="609600" cy="651513"/>
            </a:xfrm>
          </p:grpSpPr>
          <p:sp>
            <p:nvSpPr>
              <p:cNvPr id="884" name="Arc 883"/>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885" name="Arc 884"/>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886" name="Arc 885"/>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nvGrpSpPr>
            <p:cNvPr id="880" name="Group 879"/>
            <p:cNvGrpSpPr/>
            <p:nvPr/>
          </p:nvGrpSpPr>
          <p:grpSpPr>
            <a:xfrm rot="10800000">
              <a:off x="6858000" y="4834886"/>
              <a:ext cx="609600" cy="651513"/>
              <a:chOff x="2514600" y="4724399"/>
              <a:chExt cx="609600" cy="651513"/>
            </a:xfrm>
          </p:grpSpPr>
          <p:sp>
            <p:nvSpPr>
              <p:cNvPr id="881" name="Arc 880"/>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882" name="Arc 881"/>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883" name="Arc 882"/>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grpSp>
      <p:grpSp>
        <p:nvGrpSpPr>
          <p:cNvPr id="887" name="Group 886"/>
          <p:cNvGrpSpPr/>
          <p:nvPr/>
        </p:nvGrpSpPr>
        <p:grpSpPr>
          <a:xfrm>
            <a:off x="5326114" y="4661433"/>
            <a:ext cx="1488883" cy="236953"/>
            <a:chOff x="6588317" y="3794720"/>
            <a:chExt cx="1660984" cy="236953"/>
          </a:xfrm>
        </p:grpSpPr>
        <p:sp>
          <p:nvSpPr>
            <p:cNvPr id="888" name="Freeform 887"/>
            <p:cNvSpPr/>
            <p:nvPr/>
          </p:nvSpPr>
          <p:spPr>
            <a:xfrm>
              <a:off x="6598162" y="3794720"/>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rgbClr val="FFFF00"/>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sp>
          <p:nvSpPr>
            <p:cNvPr id="889" name="Freeform 888"/>
            <p:cNvSpPr/>
            <p:nvPr/>
          </p:nvSpPr>
          <p:spPr>
            <a:xfrm>
              <a:off x="6588317" y="3890902"/>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chemeClr val="tx1"/>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endParaRPr>
            </a:p>
          </p:txBody>
        </p:sp>
      </p:grpSp>
      <p:cxnSp>
        <p:nvCxnSpPr>
          <p:cNvPr id="890" name="Straight Connector 889"/>
          <p:cNvCxnSpPr/>
          <p:nvPr/>
        </p:nvCxnSpPr>
        <p:spPr>
          <a:xfrm flipH="1">
            <a:off x="3405391" y="6616583"/>
            <a:ext cx="515102" cy="0"/>
          </a:xfrm>
          <a:prstGeom prst="line">
            <a:avLst/>
          </a:prstGeom>
          <a:ln w="57150" cap="rnd" cmpd="dbl">
            <a:solidFill>
              <a:srgbClr val="002060"/>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19" name="Straight Connector 818"/>
          <p:cNvCxnSpPr/>
          <p:nvPr/>
        </p:nvCxnSpPr>
        <p:spPr>
          <a:xfrm flipH="1" flipV="1">
            <a:off x="5624474" y="3099256"/>
            <a:ext cx="258414" cy="717618"/>
          </a:xfrm>
          <a:prstGeom prst="line">
            <a:avLst/>
          </a:prstGeom>
          <a:ln w="76200" cap="rnd" cmpd="dbl">
            <a:solidFill>
              <a:srgbClr val="002060"/>
            </a:solidFill>
            <a:prstDash val="sysDash"/>
            <a:headEnd type="oval" w="med" len="sm"/>
            <a:tailEnd type="oval" w="med" len="sm"/>
          </a:ln>
        </p:spPr>
        <p:style>
          <a:lnRef idx="1">
            <a:schemeClr val="accent1"/>
          </a:lnRef>
          <a:fillRef idx="0">
            <a:schemeClr val="accent1"/>
          </a:fillRef>
          <a:effectRef idx="0">
            <a:schemeClr val="accent1"/>
          </a:effectRef>
          <a:fontRef idx="minor">
            <a:schemeClr val="tx1"/>
          </a:fontRef>
        </p:style>
      </p:cxnSp>
      <p:grpSp>
        <p:nvGrpSpPr>
          <p:cNvPr id="1632" name="Group 1631"/>
          <p:cNvGrpSpPr/>
          <p:nvPr/>
        </p:nvGrpSpPr>
        <p:grpSpPr>
          <a:xfrm>
            <a:off x="4864258" y="1035616"/>
            <a:ext cx="593916" cy="541890"/>
            <a:chOff x="3451239" y="3343961"/>
            <a:chExt cx="780199" cy="994851"/>
          </a:xfrm>
        </p:grpSpPr>
        <p:grpSp>
          <p:nvGrpSpPr>
            <p:cNvPr id="1633" name="Group 1632"/>
            <p:cNvGrpSpPr/>
            <p:nvPr/>
          </p:nvGrpSpPr>
          <p:grpSpPr>
            <a:xfrm>
              <a:off x="3781031" y="3496755"/>
              <a:ext cx="160014" cy="217634"/>
              <a:chOff x="3117852" y="3657600"/>
              <a:chExt cx="160014" cy="217634"/>
            </a:xfrm>
          </p:grpSpPr>
          <p:grpSp>
            <p:nvGrpSpPr>
              <p:cNvPr id="1754" name="Group 1753"/>
              <p:cNvGrpSpPr/>
              <p:nvPr/>
            </p:nvGrpSpPr>
            <p:grpSpPr>
              <a:xfrm>
                <a:off x="3117852" y="3657600"/>
                <a:ext cx="160014" cy="103503"/>
                <a:chOff x="3117852" y="3657600"/>
                <a:chExt cx="160014" cy="103503"/>
              </a:xfrm>
            </p:grpSpPr>
            <p:grpSp>
              <p:nvGrpSpPr>
                <p:cNvPr id="1762" name="Group 1761"/>
                <p:cNvGrpSpPr/>
                <p:nvPr/>
              </p:nvGrpSpPr>
              <p:grpSpPr>
                <a:xfrm>
                  <a:off x="3117852" y="3657600"/>
                  <a:ext cx="160014" cy="45719"/>
                  <a:chOff x="3117852" y="3657600"/>
                  <a:chExt cx="533400" cy="152402"/>
                </a:xfrm>
              </p:grpSpPr>
              <p:sp>
                <p:nvSpPr>
                  <p:cNvPr id="1766" name="Rectangle 17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67" name="Rectangle 17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63" name="Group 1762"/>
                <p:cNvGrpSpPr/>
                <p:nvPr/>
              </p:nvGrpSpPr>
              <p:grpSpPr>
                <a:xfrm>
                  <a:off x="3117852" y="3715384"/>
                  <a:ext cx="160014" cy="45719"/>
                  <a:chOff x="3117852" y="3657600"/>
                  <a:chExt cx="533400" cy="152402"/>
                </a:xfrm>
              </p:grpSpPr>
              <p:sp>
                <p:nvSpPr>
                  <p:cNvPr id="1764" name="Rectangle 176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65" name="Rectangle 176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755" name="Group 1754"/>
              <p:cNvGrpSpPr/>
              <p:nvPr/>
            </p:nvGrpSpPr>
            <p:grpSpPr>
              <a:xfrm>
                <a:off x="3117852" y="3771731"/>
                <a:ext cx="160014" cy="103503"/>
                <a:chOff x="3270252" y="3810000"/>
                <a:chExt cx="160014" cy="103503"/>
              </a:xfrm>
            </p:grpSpPr>
            <p:grpSp>
              <p:nvGrpSpPr>
                <p:cNvPr id="1756" name="Group 1755"/>
                <p:cNvGrpSpPr/>
                <p:nvPr/>
              </p:nvGrpSpPr>
              <p:grpSpPr>
                <a:xfrm>
                  <a:off x="3270252" y="3810000"/>
                  <a:ext cx="160014" cy="45719"/>
                  <a:chOff x="3117852" y="3657600"/>
                  <a:chExt cx="533400" cy="152402"/>
                </a:xfrm>
              </p:grpSpPr>
              <p:sp>
                <p:nvSpPr>
                  <p:cNvPr id="1760" name="Rectangle 17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61" name="Rectangle 17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57" name="Group 1756"/>
                <p:cNvGrpSpPr/>
                <p:nvPr/>
              </p:nvGrpSpPr>
              <p:grpSpPr>
                <a:xfrm>
                  <a:off x="3270252" y="3867784"/>
                  <a:ext cx="160014" cy="45719"/>
                  <a:chOff x="3117852" y="3657600"/>
                  <a:chExt cx="533400" cy="152402"/>
                </a:xfrm>
              </p:grpSpPr>
              <p:sp>
                <p:nvSpPr>
                  <p:cNvPr id="1758" name="Rectangle 175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59" name="Rectangle 175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34" name="Group 1633"/>
            <p:cNvGrpSpPr/>
            <p:nvPr/>
          </p:nvGrpSpPr>
          <p:grpSpPr>
            <a:xfrm>
              <a:off x="3519054" y="3496755"/>
              <a:ext cx="160014" cy="217634"/>
              <a:chOff x="3117852" y="3657600"/>
              <a:chExt cx="160014" cy="217634"/>
            </a:xfrm>
          </p:grpSpPr>
          <p:grpSp>
            <p:nvGrpSpPr>
              <p:cNvPr id="1740" name="Group 1739"/>
              <p:cNvGrpSpPr/>
              <p:nvPr/>
            </p:nvGrpSpPr>
            <p:grpSpPr>
              <a:xfrm>
                <a:off x="3117852" y="3657600"/>
                <a:ext cx="160014" cy="103503"/>
                <a:chOff x="3117852" y="3657600"/>
                <a:chExt cx="160014" cy="103503"/>
              </a:xfrm>
            </p:grpSpPr>
            <p:grpSp>
              <p:nvGrpSpPr>
                <p:cNvPr id="1748" name="Group 1747"/>
                <p:cNvGrpSpPr/>
                <p:nvPr/>
              </p:nvGrpSpPr>
              <p:grpSpPr>
                <a:xfrm>
                  <a:off x="3117852" y="3657600"/>
                  <a:ext cx="160014" cy="45719"/>
                  <a:chOff x="3117852" y="3657600"/>
                  <a:chExt cx="533400" cy="152402"/>
                </a:xfrm>
              </p:grpSpPr>
              <p:sp>
                <p:nvSpPr>
                  <p:cNvPr id="1752" name="Rectangle 175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53" name="Rectangle 175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49" name="Group 1748"/>
                <p:cNvGrpSpPr/>
                <p:nvPr/>
              </p:nvGrpSpPr>
              <p:grpSpPr>
                <a:xfrm>
                  <a:off x="3117852" y="3715384"/>
                  <a:ext cx="160014" cy="45719"/>
                  <a:chOff x="3117852" y="3657600"/>
                  <a:chExt cx="533400" cy="152402"/>
                </a:xfrm>
              </p:grpSpPr>
              <p:sp>
                <p:nvSpPr>
                  <p:cNvPr id="1750" name="Rectangle 174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51" name="Rectangle 175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741" name="Group 1740"/>
              <p:cNvGrpSpPr/>
              <p:nvPr/>
            </p:nvGrpSpPr>
            <p:grpSpPr>
              <a:xfrm>
                <a:off x="3117852" y="3771731"/>
                <a:ext cx="160014" cy="103503"/>
                <a:chOff x="3270252" y="3810000"/>
                <a:chExt cx="160014" cy="103503"/>
              </a:xfrm>
            </p:grpSpPr>
            <p:grpSp>
              <p:nvGrpSpPr>
                <p:cNvPr id="1742" name="Group 1741"/>
                <p:cNvGrpSpPr/>
                <p:nvPr/>
              </p:nvGrpSpPr>
              <p:grpSpPr>
                <a:xfrm>
                  <a:off x="3270252" y="3810000"/>
                  <a:ext cx="160014" cy="45719"/>
                  <a:chOff x="3117852" y="3657600"/>
                  <a:chExt cx="533400" cy="152402"/>
                </a:xfrm>
              </p:grpSpPr>
              <p:sp>
                <p:nvSpPr>
                  <p:cNvPr id="1746" name="Rectangle 174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47" name="Rectangle 174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43" name="Group 1742"/>
                <p:cNvGrpSpPr/>
                <p:nvPr/>
              </p:nvGrpSpPr>
              <p:grpSpPr>
                <a:xfrm>
                  <a:off x="3270252" y="3867784"/>
                  <a:ext cx="160014" cy="45719"/>
                  <a:chOff x="3117852" y="3657600"/>
                  <a:chExt cx="533400" cy="152402"/>
                </a:xfrm>
              </p:grpSpPr>
              <p:sp>
                <p:nvSpPr>
                  <p:cNvPr id="1744" name="Rectangle 174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45" name="Rectangle 174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35" name="Group 1634"/>
            <p:cNvGrpSpPr/>
            <p:nvPr/>
          </p:nvGrpSpPr>
          <p:grpSpPr>
            <a:xfrm>
              <a:off x="3624335" y="3495657"/>
              <a:ext cx="160014" cy="217634"/>
              <a:chOff x="3117852" y="3657600"/>
              <a:chExt cx="160014" cy="217634"/>
            </a:xfrm>
          </p:grpSpPr>
          <p:grpSp>
            <p:nvGrpSpPr>
              <p:cNvPr id="1726" name="Group 1725"/>
              <p:cNvGrpSpPr/>
              <p:nvPr/>
            </p:nvGrpSpPr>
            <p:grpSpPr>
              <a:xfrm>
                <a:off x="3117852" y="3657600"/>
                <a:ext cx="160014" cy="103503"/>
                <a:chOff x="3117852" y="3657600"/>
                <a:chExt cx="160014" cy="103503"/>
              </a:xfrm>
            </p:grpSpPr>
            <p:grpSp>
              <p:nvGrpSpPr>
                <p:cNvPr id="1734" name="Group 1733"/>
                <p:cNvGrpSpPr/>
                <p:nvPr/>
              </p:nvGrpSpPr>
              <p:grpSpPr>
                <a:xfrm>
                  <a:off x="3117852" y="3657600"/>
                  <a:ext cx="160014" cy="45719"/>
                  <a:chOff x="3117852" y="3657600"/>
                  <a:chExt cx="533400" cy="152402"/>
                </a:xfrm>
              </p:grpSpPr>
              <p:sp>
                <p:nvSpPr>
                  <p:cNvPr id="1738" name="Rectangle 173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39" name="Rectangle 173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35" name="Group 1734"/>
                <p:cNvGrpSpPr/>
                <p:nvPr/>
              </p:nvGrpSpPr>
              <p:grpSpPr>
                <a:xfrm>
                  <a:off x="3117852" y="3715384"/>
                  <a:ext cx="160014" cy="45719"/>
                  <a:chOff x="3117852" y="3657600"/>
                  <a:chExt cx="533400" cy="152402"/>
                </a:xfrm>
              </p:grpSpPr>
              <p:sp>
                <p:nvSpPr>
                  <p:cNvPr id="1736" name="Rectangle 173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37" name="Rectangle 173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727" name="Group 1726"/>
              <p:cNvGrpSpPr/>
              <p:nvPr/>
            </p:nvGrpSpPr>
            <p:grpSpPr>
              <a:xfrm>
                <a:off x="3117852" y="3771731"/>
                <a:ext cx="160014" cy="103503"/>
                <a:chOff x="3270252" y="3810000"/>
                <a:chExt cx="160014" cy="103503"/>
              </a:xfrm>
            </p:grpSpPr>
            <p:grpSp>
              <p:nvGrpSpPr>
                <p:cNvPr id="1728" name="Group 1727"/>
                <p:cNvGrpSpPr/>
                <p:nvPr/>
              </p:nvGrpSpPr>
              <p:grpSpPr>
                <a:xfrm>
                  <a:off x="3270252" y="3810000"/>
                  <a:ext cx="160014" cy="45719"/>
                  <a:chOff x="3117852" y="3657600"/>
                  <a:chExt cx="533400" cy="152402"/>
                </a:xfrm>
              </p:grpSpPr>
              <p:sp>
                <p:nvSpPr>
                  <p:cNvPr id="1732" name="Rectangle 173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33" name="Rectangle 173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29" name="Group 1728"/>
                <p:cNvGrpSpPr/>
                <p:nvPr/>
              </p:nvGrpSpPr>
              <p:grpSpPr>
                <a:xfrm>
                  <a:off x="3270252" y="3867784"/>
                  <a:ext cx="160014" cy="45719"/>
                  <a:chOff x="3117852" y="3657600"/>
                  <a:chExt cx="533400" cy="152402"/>
                </a:xfrm>
              </p:grpSpPr>
              <p:sp>
                <p:nvSpPr>
                  <p:cNvPr id="1730" name="Rectangle 172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31" name="Rectangle 173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36" name="Group 1635"/>
            <p:cNvGrpSpPr/>
            <p:nvPr/>
          </p:nvGrpSpPr>
          <p:grpSpPr>
            <a:xfrm>
              <a:off x="3886312" y="3495657"/>
              <a:ext cx="160014" cy="217634"/>
              <a:chOff x="3117852" y="3657600"/>
              <a:chExt cx="160014" cy="217634"/>
            </a:xfrm>
          </p:grpSpPr>
          <p:grpSp>
            <p:nvGrpSpPr>
              <p:cNvPr id="1712" name="Group 1711"/>
              <p:cNvGrpSpPr/>
              <p:nvPr/>
            </p:nvGrpSpPr>
            <p:grpSpPr>
              <a:xfrm>
                <a:off x="3117852" y="3657600"/>
                <a:ext cx="160014" cy="103503"/>
                <a:chOff x="3117852" y="3657600"/>
                <a:chExt cx="160014" cy="103503"/>
              </a:xfrm>
            </p:grpSpPr>
            <p:grpSp>
              <p:nvGrpSpPr>
                <p:cNvPr id="1720" name="Group 1719"/>
                <p:cNvGrpSpPr/>
                <p:nvPr/>
              </p:nvGrpSpPr>
              <p:grpSpPr>
                <a:xfrm>
                  <a:off x="3117852" y="3657600"/>
                  <a:ext cx="160014" cy="45719"/>
                  <a:chOff x="3117852" y="3657600"/>
                  <a:chExt cx="533400" cy="152402"/>
                </a:xfrm>
              </p:grpSpPr>
              <p:sp>
                <p:nvSpPr>
                  <p:cNvPr id="1724" name="Rectangle 172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25" name="Rectangle 172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21" name="Group 1720"/>
                <p:cNvGrpSpPr/>
                <p:nvPr/>
              </p:nvGrpSpPr>
              <p:grpSpPr>
                <a:xfrm>
                  <a:off x="3117852" y="3715384"/>
                  <a:ext cx="160014" cy="45719"/>
                  <a:chOff x="3117852" y="3657600"/>
                  <a:chExt cx="533400" cy="152402"/>
                </a:xfrm>
              </p:grpSpPr>
              <p:sp>
                <p:nvSpPr>
                  <p:cNvPr id="1722" name="Rectangle 172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23" name="Rectangle 172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713" name="Group 1712"/>
              <p:cNvGrpSpPr/>
              <p:nvPr/>
            </p:nvGrpSpPr>
            <p:grpSpPr>
              <a:xfrm>
                <a:off x="3117852" y="3771731"/>
                <a:ext cx="160014" cy="103503"/>
                <a:chOff x="3270252" y="3810000"/>
                <a:chExt cx="160014" cy="103503"/>
              </a:xfrm>
            </p:grpSpPr>
            <p:grpSp>
              <p:nvGrpSpPr>
                <p:cNvPr id="1714" name="Group 1713"/>
                <p:cNvGrpSpPr/>
                <p:nvPr/>
              </p:nvGrpSpPr>
              <p:grpSpPr>
                <a:xfrm>
                  <a:off x="3270252" y="3810000"/>
                  <a:ext cx="160014" cy="45719"/>
                  <a:chOff x="3117852" y="3657600"/>
                  <a:chExt cx="533400" cy="152402"/>
                </a:xfrm>
              </p:grpSpPr>
              <p:sp>
                <p:nvSpPr>
                  <p:cNvPr id="1718" name="Rectangle 17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19" name="Rectangle 17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15" name="Group 1714"/>
                <p:cNvGrpSpPr/>
                <p:nvPr/>
              </p:nvGrpSpPr>
              <p:grpSpPr>
                <a:xfrm>
                  <a:off x="3270252" y="3867784"/>
                  <a:ext cx="160014" cy="45719"/>
                  <a:chOff x="3117852" y="3657600"/>
                  <a:chExt cx="533400" cy="152402"/>
                </a:xfrm>
              </p:grpSpPr>
              <p:sp>
                <p:nvSpPr>
                  <p:cNvPr id="1716" name="Rectangle 171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17" name="Rectangle 171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37" name="Group 1636"/>
            <p:cNvGrpSpPr/>
            <p:nvPr/>
          </p:nvGrpSpPr>
          <p:grpSpPr>
            <a:xfrm>
              <a:off x="3500268" y="3762881"/>
              <a:ext cx="693677" cy="510824"/>
              <a:chOff x="2355850" y="3784939"/>
              <a:chExt cx="693677" cy="510824"/>
            </a:xfrm>
          </p:grpSpPr>
          <p:grpSp>
            <p:nvGrpSpPr>
              <p:cNvPr id="1652" name="Group 1651"/>
              <p:cNvGrpSpPr/>
              <p:nvPr/>
            </p:nvGrpSpPr>
            <p:grpSpPr>
              <a:xfrm>
                <a:off x="2617827" y="3784939"/>
                <a:ext cx="160014" cy="217634"/>
                <a:chOff x="3117852" y="3657600"/>
                <a:chExt cx="160014" cy="217634"/>
              </a:xfrm>
            </p:grpSpPr>
            <p:grpSp>
              <p:nvGrpSpPr>
                <p:cNvPr id="1698" name="Group 1697"/>
                <p:cNvGrpSpPr/>
                <p:nvPr/>
              </p:nvGrpSpPr>
              <p:grpSpPr>
                <a:xfrm>
                  <a:off x="3117852" y="3657600"/>
                  <a:ext cx="160014" cy="103503"/>
                  <a:chOff x="3117852" y="3657600"/>
                  <a:chExt cx="160014" cy="103503"/>
                </a:xfrm>
              </p:grpSpPr>
              <p:grpSp>
                <p:nvGrpSpPr>
                  <p:cNvPr id="1706" name="Group 1705"/>
                  <p:cNvGrpSpPr/>
                  <p:nvPr/>
                </p:nvGrpSpPr>
                <p:grpSpPr>
                  <a:xfrm>
                    <a:off x="3117852" y="3657600"/>
                    <a:ext cx="160014" cy="45719"/>
                    <a:chOff x="3117852" y="3657600"/>
                    <a:chExt cx="533400" cy="152402"/>
                  </a:xfrm>
                </p:grpSpPr>
                <p:sp>
                  <p:nvSpPr>
                    <p:cNvPr id="1710" name="Rectangle 170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11" name="Rectangle 171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07" name="Group 1706"/>
                  <p:cNvGrpSpPr/>
                  <p:nvPr/>
                </p:nvGrpSpPr>
                <p:grpSpPr>
                  <a:xfrm>
                    <a:off x="3117852" y="3715384"/>
                    <a:ext cx="160014" cy="45719"/>
                    <a:chOff x="3117852" y="3657600"/>
                    <a:chExt cx="533400" cy="152402"/>
                  </a:xfrm>
                </p:grpSpPr>
                <p:sp>
                  <p:nvSpPr>
                    <p:cNvPr id="1708" name="Rectangle 170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09" name="Rectangle 170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99" name="Group 1698"/>
                <p:cNvGrpSpPr/>
                <p:nvPr/>
              </p:nvGrpSpPr>
              <p:grpSpPr>
                <a:xfrm>
                  <a:off x="3117852" y="3771731"/>
                  <a:ext cx="160014" cy="103503"/>
                  <a:chOff x="3270252" y="3810000"/>
                  <a:chExt cx="160014" cy="103503"/>
                </a:xfrm>
              </p:grpSpPr>
              <p:grpSp>
                <p:nvGrpSpPr>
                  <p:cNvPr id="1700" name="Group 1699"/>
                  <p:cNvGrpSpPr/>
                  <p:nvPr/>
                </p:nvGrpSpPr>
                <p:grpSpPr>
                  <a:xfrm>
                    <a:off x="3270252" y="3810000"/>
                    <a:ext cx="160014" cy="45719"/>
                    <a:chOff x="3117852" y="3657600"/>
                    <a:chExt cx="533400" cy="152402"/>
                  </a:xfrm>
                </p:grpSpPr>
                <p:sp>
                  <p:nvSpPr>
                    <p:cNvPr id="1704" name="Rectangle 170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05" name="Rectangle 170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701" name="Group 1700"/>
                  <p:cNvGrpSpPr/>
                  <p:nvPr/>
                </p:nvGrpSpPr>
                <p:grpSpPr>
                  <a:xfrm>
                    <a:off x="3270252" y="3867784"/>
                    <a:ext cx="160014" cy="45719"/>
                    <a:chOff x="3117852" y="3657600"/>
                    <a:chExt cx="533400" cy="152402"/>
                  </a:xfrm>
                </p:grpSpPr>
                <p:sp>
                  <p:nvSpPr>
                    <p:cNvPr id="1702" name="Rectangle 170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703" name="Rectangle 170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53" name="Group 1652"/>
              <p:cNvGrpSpPr/>
              <p:nvPr/>
            </p:nvGrpSpPr>
            <p:grpSpPr>
              <a:xfrm>
                <a:off x="2355850" y="3784939"/>
                <a:ext cx="160014" cy="217634"/>
                <a:chOff x="3117852" y="3657600"/>
                <a:chExt cx="160014" cy="217634"/>
              </a:xfrm>
            </p:grpSpPr>
            <p:grpSp>
              <p:nvGrpSpPr>
                <p:cNvPr id="1684" name="Group 1683"/>
                <p:cNvGrpSpPr/>
                <p:nvPr/>
              </p:nvGrpSpPr>
              <p:grpSpPr>
                <a:xfrm>
                  <a:off x="3117852" y="3657600"/>
                  <a:ext cx="160014" cy="103503"/>
                  <a:chOff x="3117852" y="3657600"/>
                  <a:chExt cx="160014" cy="103503"/>
                </a:xfrm>
              </p:grpSpPr>
              <p:grpSp>
                <p:nvGrpSpPr>
                  <p:cNvPr id="1692" name="Group 1691"/>
                  <p:cNvGrpSpPr/>
                  <p:nvPr/>
                </p:nvGrpSpPr>
                <p:grpSpPr>
                  <a:xfrm>
                    <a:off x="3117852" y="3657600"/>
                    <a:ext cx="160014" cy="45719"/>
                    <a:chOff x="3117852" y="3657600"/>
                    <a:chExt cx="533400" cy="152402"/>
                  </a:xfrm>
                </p:grpSpPr>
                <p:sp>
                  <p:nvSpPr>
                    <p:cNvPr id="1696" name="Rectangle 169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97" name="Rectangle 169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93" name="Group 1692"/>
                  <p:cNvGrpSpPr/>
                  <p:nvPr/>
                </p:nvGrpSpPr>
                <p:grpSpPr>
                  <a:xfrm>
                    <a:off x="3117852" y="3715384"/>
                    <a:ext cx="160014" cy="45719"/>
                    <a:chOff x="3117852" y="3657600"/>
                    <a:chExt cx="533400" cy="152402"/>
                  </a:xfrm>
                </p:grpSpPr>
                <p:sp>
                  <p:nvSpPr>
                    <p:cNvPr id="1694" name="Rectangle 169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95" name="Rectangle 169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85" name="Group 1684"/>
                <p:cNvGrpSpPr/>
                <p:nvPr/>
              </p:nvGrpSpPr>
              <p:grpSpPr>
                <a:xfrm>
                  <a:off x="3117852" y="3771731"/>
                  <a:ext cx="160014" cy="103503"/>
                  <a:chOff x="3270252" y="3810000"/>
                  <a:chExt cx="160014" cy="103503"/>
                </a:xfrm>
              </p:grpSpPr>
              <p:grpSp>
                <p:nvGrpSpPr>
                  <p:cNvPr id="1686" name="Group 1685"/>
                  <p:cNvGrpSpPr/>
                  <p:nvPr/>
                </p:nvGrpSpPr>
                <p:grpSpPr>
                  <a:xfrm>
                    <a:off x="3270252" y="3810000"/>
                    <a:ext cx="160014" cy="45719"/>
                    <a:chOff x="3117852" y="3657600"/>
                    <a:chExt cx="533400" cy="152402"/>
                  </a:xfrm>
                </p:grpSpPr>
                <p:sp>
                  <p:nvSpPr>
                    <p:cNvPr id="1690" name="Rectangle 168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91" name="Rectangle 169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87" name="Group 1686"/>
                  <p:cNvGrpSpPr/>
                  <p:nvPr/>
                </p:nvGrpSpPr>
                <p:grpSpPr>
                  <a:xfrm>
                    <a:off x="3270252" y="3867784"/>
                    <a:ext cx="160014" cy="45719"/>
                    <a:chOff x="3117852" y="3657600"/>
                    <a:chExt cx="533400" cy="152402"/>
                  </a:xfrm>
                </p:grpSpPr>
                <p:sp>
                  <p:nvSpPr>
                    <p:cNvPr id="1688" name="Rectangle 168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89" name="Rectangle 168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54" name="Group 1653"/>
              <p:cNvGrpSpPr/>
              <p:nvPr/>
            </p:nvGrpSpPr>
            <p:grpSpPr>
              <a:xfrm>
                <a:off x="2627536" y="4078129"/>
                <a:ext cx="160014" cy="217634"/>
                <a:chOff x="3117852" y="3657600"/>
                <a:chExt cx="160014" cy="217634"/>
              </a:xfrm>
            </p:grpSpPr>
            <p:grpSp>
              <p:nvGrpSpPr>
                <p:cNvPr id="1670" name="Group 1669"/>
                <p:cNvGrpSpPr/>
                <p:nvPr/>
              </p:nvGrpSpPr>
              <p:grpSpPr>
                <a:xfrm>
                  <a:off x="3117852" y="3657600"/>
                  <a:ext cx="160014" cy="103503"/>
                  <a:chOff x="3117852" y="3657600"/>
                  <a:chExt cx="160014" cy="103503"/>
                </a:xfrm>
              </p:grpSpPr>
              <p:grpSp>
                <p:nvGrpSpPr>
                  <p:cNvPr id="1678" name="Group 1677"/>
                  <p:cNvGrpSpPr/>
                  <p:nvPr/>
                </p:nvGrpSpPr>
                <p:grpSpPr>
                  <a:xfrm>
                    <a:off x="3117852" y="3657600"/>
                    <a:ext cx="160014" cy="45719"/>
                    <a:chOff x="3117852" y="3657600"/>
                    <a:chExt cx="533400" cy="152402"/>
                  </a:xfrm>
                </p:grpSpPr>
                <p:sp>
                  <p:nvSpPr>
                    <p:cNvPr id="1682" name="Rectangle 168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83" name="Rectangle 168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79" name="Group 1678"/>
                  <p:cNvGrpSpPr/>
                  <p:nvPr/>
                </p:nvGrpSpPr>
                <p:grpSpPr>
                  <a:xfrm>
                    <a:off x="3117852" y="3715384"/>
                    <a:ext cx="160014" cy="45719"/>
                    <a:chOff x="3117852" y="3657600"/>
                    <a:chExt cx="533400" cy="152402"/>
                  </a:xfrm>
                </p:grpSpPr>
                <p:sp>
                  <p:nvSpPr>
                    <p:cNvPr id="1680" name="Rectangle 167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81" name="Rectangle 168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71" name="Group 1670"/>
                <p:cNvGrpSpPr/>
                <p:nvPr/>
              </p:nvGrpSpPr>
              <p:grpSpPr>
                <a:xfrm>
                  <a:off x="3117852" y="3771731"/>
                  <a:ext cx="160014" cy="103503"/>
                  <a:chOff x="3270252" y="3810000"/>
                  <a:chExt cx="160014" cy="103503"/>
                </a:xfrm>
              </p:grpSpPr>
              <p:grpSp>
                <p:nvGrpSpPr>
                  <p:cNvPr id="1672" name="Group 1671"/>
                  <p:cNvGrpSpPr/>
                  <p:nvPr/>
                </p:nvGrpSpPr>
                <p:grpSpPr>
                  <a:xfrm>
                    <a:off x="3270252" y="3810000"/>
                    <a:ext cx="160014" cy="45719"/>
                    <a:chOff x="3117852" y="3657600"/>
                    <a:chExt cx="533400" cy="152402"/>
                  </a:xfrm>
                </p:grpSpPr>
                <p:sp>
                  <p:nvSpPr>
                    <p:cNvPr id="1676" name="Rectangle 167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77" name="Rectangle 167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73" name="Group 1672"/>
                  <p:cNvGrpSpPr/>
                  <p:nvPr/>
                </p:nvGrpSpPr>
                <p:grpSpPr>
                  <a:xfrm>
                    <a:off x="3270252" y="3867784"/>
                    <a:ext cx="160014" cy="45719"/>
                    <a:chOff x="3117852" y="3657600"/>
                    <a:chExt cx="533400" cy="152402"/>
                  </a:xfrm>
                </p:grpSpPr>
                <p:sp>
                  <p:nvSpPr>
                    <p:cNvPr id="1674" name="Rectangle 1673"/>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75" name="Rectangle 1674"/>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1655" name="Group 1654"/>
              <p:cNvGrpSpPr/>
              <p:nvPr/>
            </p:nvGrpSpPr>
            <p:grpSpPr>
              <a:xfrm>
                <a:off x="2889513" y="4078129"/>
                <a:ext cx="160014" cy="217634"/>
                <a:chOff x="3117852" y="3657600"/>
                <a:chExt cx="160014" cy="217634"/>
              </a:xfrm>
            </p:grpSpPr>
            <p:grpSp>
              <p:nvGrpSpPr>
                <p:cNvPr id="1656" name="Group 1655"/>
                <p:cNvGrpSpPr/>
                <p:nvPr/>
              </p:nvGrpSpPr>
              <p:grpSpPr>
                <a:xfrm>
                  <a:off x="3117852" y="3657600"/>
                  <a:ext cx="160014" cy="103503"/>
                  <a:chOff x="3117852" y="3657600"/>
                  <a:chExt cx="160014" cy="103503"/>
                </a:xfrm>
              </p:grpSpPr>
              <p:grpSp>
                <p:nvGrpSpPr>
                  <p:cNvPr id="1664" name="Group 1663"/>
                  <p:cNvGrpSpPr/>
                  <p:nvPr/>
                </p:nvGrpSpPr>
                <p:grpSpPr>
                  <a:xfrm>
                    <a:off x="3117852" y="3657600"/>
                    <a:ext cx="160014" cy="45719"/>
                    <a:chOff x="3117852" y="3657600"/>
                    <a:chExt cx="533400" cy="152402"/>
                  </a:xfrm>
                </p:grpSpPr>
                <p:sp>
                  <p:nvSpPr>
                    <p:cNvPr id="1668" name="Rectangle 166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69" name="Rectangle 166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65" name="Group 1664"/>
                  <p:cNvGrpSpPr/>
                  <p:nvPr/>
                </p:nvGrpSpPr>
                <p:grpSpPr>
                  <a:xfrm>
                    <a:off x="3117852" y="3715384"/>
                    <a:ext cx="160014" cy="45719"/>
                    <a:chOff x="3117852" y="3657600"/>
                    <a:chExt cx="533400" cy="152402"/>
                  </a:xfrm>
                </p:grpSpPr>
                <p:sp>
                  <p:nvSpPr>
                    <p:cNvPr id="1666" name="Rectangle 1665"/>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67" name="Rectangle 1666"/>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1657" name="Group 1656"/>
                <p:cNvGrpSpPr/>
                <p:nvPr/>
              </p:nvGrpSpPr>
              <p:grpSpPr>
                <a:xfrm>
                  <a:off x="3117852" y="3771731"/>
                  <a:ext cx="160014" cy="103503"/>
                  <a:chOff x="3270252" y="3810000"/>
                  <a:chExt cx="160014" cy="103503"/>
                </a:xfrm>
              </p:grpSpPr>
              <p:grpSp>
                <p:nvGrpSpPr>
                  <p:cNvPr id="1658" name="Group 1657"/>
                  <p:cNvGrpSpPr/>
                  <p:nvPr/>
                </p:nvGrpSpPr>
                <p:grpSpPr>
                  <a:xfrm>
                    <a:off x="3270252" y="3810000"/>
                    <a:ext cx="160014" cy="45719"/>
                    <a:chOff x="3117852" y="3657600"/>
                    <a:chExt cx="533400" cy="152402"/>
                  </a:xfrm>
                </p:grpSpPr>
                <p:sp>
                  <p:nvSpPr>
                    <p:cNvPr id="1662" name="Rectangle 1661"/>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63" name="Rectangle 1662"/>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1659" name="Group 1658"/>
                  <p:cNvGrpSpPr/>
                  <p:nvPr/>
                </p:nvGrpSpPr>
                <p:grpSpPr>
                  <a:xfrm>
                    <a:off x="3270252" y="3867784"/>
                    <a:ext cx="160014" cy="45719"/>
                    <a:chOff x="3117852" y="3657600"/>
                    <a:chExt cx="533400" cy="152402"/>
                  </a:xfrm>
                </p:grpSpPr>
                <p:sp>
                  <p:nvSpPr>
                    <p:cNvPr id="1660" name="Rectangle 165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1661" name="Rectangle 166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sp>
          <p:nvSpPr>
            <p:cNvPr id="1638" name="Rectangle 1637"/>
            <p:cNvSpPr/>
            <p:nvPr/>
          </p:nvSpPr>
          <p:spPr>
            <a:xfrm>
              <a:off x="3456108" y="3733800"/>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39" name="Rectangle 1638"/>
            <p:cNvSpPr/>
            <p:nvPr/>
          </p:nvSpPr>
          <p:spPr>
            <a:xfrm>
              <a:off x="3456108" y="3978648"/>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0" name="Rectangle 1639"/>
            <p:cNvSpPr/>
            <p:nvPr/>
          </p:nvSpPr>
          <p:spPr>
            <a:xfrm>
              <a:off x="3456108" y="3441274"/>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1" name="Rectangle 1640"/>
            <p:cNvSpPr/>
            <p:nvPr/>
          </p:nvSpPr>
          <p:spPr>
            <a:xfrm>
              <a:off x="3456108" y="3686122"/>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2" name="Rectangle 1641"/>
            <p:cNvSpPr/>
            <p:nvPr/>
          </p:nvSpPr>
          <p:spPr>
            <a:xfrm>
              <a:off x="3456108" y="4034012"/>
              <a:ext cx="774570" cy="268774"/>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3" name="Rectangle 1642"/>
            <p:cNvSpPr/>
            <p:nvPr/>
          </p:nvSpPr>
          <p:spPr>
            <a:xfrm>
              <a:off x="3456108" y="4278860"/>
              <a:ext cx="768870" cy="59952"/>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4" name="Rectangle 1643"/>
            <p:cNvSpPr/>
            <p:nvPr/>
          </p:nvSpPr>
          <p:spPr>
            <a:xfrm>
              <a:off x="3456108" y="3343961"/>
              <a:ext cx="768870" cy="133513"/>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DATACENTER</a:t>
              </a:r>
            </a:p>
          </p:txBody>
        </p:sp>
        <p:sp>
          <p:nvSpPr>
            <p:cNvPr id="1645" name="Rectangle 1644"/>
            <p:cNvSpPr/>
            <p:nvPr/>
          </p:nvSpPr>
          <p:spPr>
            <a:xfrm>
              <a:off x="3456108" y="3477849"/>
              <a:ext cx="768870" cy="860963"/>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1646" name="Group 1645"/>
            <p:cNvGrpSpPr/>
            <p:nvPr/>
          </p:nvGrpSpPr>
          <p:grpSpPr>
            <a:xfrm>
              <a:off x="3459286" y="3477474"/>
              <a:ext cx="768870" cy="796232"/>
              <a:chOff x="1986817" y="2910320"/>
              <a:chExt cx="1146811" cy="860963"/>
            </a:xfrm>
            <a:effectLst>
              <a:outerShdw blurRad="50800" dist="38100" dir="2700000" algn="tl" rotWithShape="0">
                <a:prstClr val="black">
                  <a:alpha val="40000"/>
                </a:prstClr>
              </a:outerShdw>
            </a:effectLst>
          </p:grpSpPr>
          <p:sp>
            <p:nvSpPr>
              <p:cNvPr id="1648" name="Rectangle 164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49" name="Rectangle 164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50" name="Rectangle 164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1651" name="Rectangle 1650"/>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cxnSp>
          <p:nvCxnSpPr>
            <p:cNvPr id="1647" name="Straight Connector 1646"/>
            <p:cNvCxnSpPr/>
            <p:nvPr/>
          </p:nvCxnSpPr>
          <p:spPr>
            <a:xfrm flipH="1">
              <a:off x="3451239" y="3471680"/>
              <a:ext cx="780199" cy="11963"/>
            </a:xfrm>
            <a:prstGeom prst="line">
              <a:avLst/>
            </a:prstGeom>
            <a:ln>
              <a:solidFill>
                <a:srgbClr val="00703C"/>
              </a:solidFill>
            </a:ln>
          </p:spPr>
          <p:style>
            <a:lnRef idx="1">
              <a:schemeClr val="accent1"/>
            </a:lnRef>
            <a:fillRef idx="0">
              <a:schemeClr val="accent1"/>
            </a:fillRef>
            <a:effectRef idx="0">
              <a:schemeClr val="accent1"/>
            </a:effectRef>
            <a:fontRef idx="minor">
              <a:schemeClr val="tx1"/>
            </a:fontRef>
          </p:style>
        </p:cxnSp>
      </p:grpSp>
      <p:cxnSp>
        <p:nvCxnSpPr>
          <p:cNvPr id="1768" name="Straight Connector 1767"/>
          <p:cNvCxnSpPr/>
          <p:nvPr/>
        </p:nvCxnSpPr>
        <p:spPr>
          <a:xfrm flipH="1">
            <a:off x="3563470" y="1408958"/>
            <a:ext cx="1528769" cy="505008"/>
          </a:xfrm>
          <a:prstGeom prst="line">
            <a:avLst/>
          </a:prstGeom>
          <a:ln w="76200" cap="rnd" cmpd="dbl">
            <a:solidFill>
              <a:srgbClr val="00206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769" name="TextBox 1768"/>
          <p:cNvSpPr txBox="1"/>
          <p:nvPr/>
        </p:nvSpPr>
        <p:spPr>
          <a:xfrm>
            <a:off x="5478843" y="1117938"/>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Remote Provider Domain</a:t>
            </a:r>
          </a:p>
        </p:txBody>
      </p:sp>
    </p:spTree>
    <p:extLst>
      <p:ext uri="{BB962C8B-B14F-4D97-AF65-F5344CB8AC3E}">
        <p14:creationId xmlns:p14="http://schemas.microsoft.com/office/powerpoint/2010/main" val="3738157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Services</a:t>
            </a:r>
          </a:p>
        </p:txBody>
      </p:sp>
      <p:graphicFrame>
        <p:nvGraphicFramePr>
          <p:cNvPr id="172" name="Table 171"/>
          <p:cNvGraphicFramePr>
            <a:graphicFrameLocks noGrp="1"/>
          </p:cNvGraphicFramePr>
          <p:nvPr>
            <p:extLst/>
          </p:nvPr>
        </p:nvGraphicFramePr>
        <p:xfrm>
          <a:off x="738581" y="1066800"/>
          <a:ext cx="7186219" cy="5410200"/>
        </p:xfrm>
        <a:graphic>
          <a:graphicData uri="http://schemas.openxmlformats.org/drawingml/2006/table">
            <a:tbl>
              <a:tblPr firstRow="1" bandRow="1">
                <a:tableStyleId>{8799B23B-EC83-4686-B30A-512413B5E67A}</a:tableStyleId>
              </a:tblPr>
              <a:tblGrid>
                <a:gridCol w="4214419">
                  <a:extLst>
                    <a:ext uri="{9D8B030D-6E8A-4147-A177-3AD203B41FA5}">
                      <a16:colId xmlns:a16="http://schemas.microsoft.com/office/drawing/2014/main" val="3156101697"/>
                    </a:ext>
                  </a:extLst>
                </a:gridCol>
                <a:gridCol w="1729181">
                  <a:extLst>
                    <a:ext uri="{9D8B030D-6E8A-4147-A177-3AD203B41FA5}">
                      <a16:colId xmlns:a16="http://schemas.microsoft.com/office/drawing/2014/main" val="1136946277"/>
                    </a:ext>
                  </a:extLst>
                </a:gridCol>
                <a:gridCol w="1242619">
                  <a:extLst>
                    <a:ext uri="{9D8B030D-6E8A-4147-A177-3AD203B41FA5}">
                      <a16:colId xmlns:a16="http://schemas.microsoft.com/office/drawing/2014/main" val="3239832918"/>
                    </a:ext>
                  </a:extLst>
                </a:gridCol>
              </a:tblGrid>
              <a:tr h="381000">
                <a:tc>
                  <a:txBody>
                    <a:bodyPr/>
                    <a:lstStyle/>
                    <a:p>
                      <a:pPr marL="855663" indent="0" algn="l"/>
                      <a:r>
                        <a:rPr kumimoji="0" lang="en-US" sz="2000" b="1" i="0" u="none" strike="noStrike" kern="0" cap="none" spc="0" normalizeH="0" baseline="0" dirty="0">
                          <a:ln>
                            <a:noFill/>
                          </a:ln>
                          <a:solidFill>
                            <a:sysClr val="windowText" lastClr="000000"/>
                          </a:solidFill>
                          <a:effectLst/>
                          <a:uLnTx/>
                          <a:uFillTx/>
                          <a:latin typeface="+mn-lt"/>
                          <a:ea typeface="+mn-ea"/>
                          <a:cs typeface="+mn-cs"/>
                        </a:rPr>
                        <a:t>Service</a:t>
                      </a:r>
                    </a:p>
                  </a:txBody>
                  <a:tcPr marL="0" marR="0" marT="9144" marB="9144" anchor="b">
                    <a:solidFill>
                      <a:schemeClr val="bg1"/>
                    </a:solidFill>
                  </a:tcPr>
                </a:tc>
                <a:tc>
                  <a:txBody>
                    <a:bodyPr/>
                    <a:lstStyle/>
                    <a:p>
                      <a:pPr algn="ctr"/>
                      <a:r>
                        <a:rPr kumimoji="0" lang="en-US" sz="2000" b="1" i="0" u="none" strike="noStrike" kern="0" cap="none" spc="0" normalizeH="0" baseline="0" noProof="0" dirty="0">
                          <a:ln>
                            <a:noFill/>
                          </a:ln>
                          <a:solidFill>
                            <a:sysClr val="windowText" lastClr="000000"/>
                          </a:solidFill>
                          <a:effectLst/>
                          <a:uLnTx/>
                          <a:uFillTx/>
                        </a:rPr>
                        <a:t>Business User</a:t>
                      </a:r>
                      <a:endParaRPr lang="en-US" sz="1800" b="1" dirty="0"/>
                    </a:p>
                  </a:txBody>
                  <a:tcPr marL="0" marR="0" marT="9144" marB="9144" anchor="b">
                    <a:solidFill>
                      <a:schemeClr val="bg1"/>
                    </a:solidFill>
                  </a:tcPr>
                </a:tc>
                <a:tc>
                  <a:txBody>
                    <a:bodyPr/>
                    <a:lstStyle/>
                    <a:p>
                      <a:pPr algn="ctr"/>
                      <a:r>
                        <a:rPr kumimoji="0" lang="en-US" sz="2000" b="1" i="0" u="none" strike="noStrike" kern="0" cap="none" spc="0" normalizeH="0" baseline="0" noProof="0" dirty="0">
                          <a:ln>
                            <a:noFill/>
                          </a:ln>
                          <a:solidFill>
                            <a:sysClr val="windowText" lastClr="000000"/>
                          </a:solidFill>
                          <a:effectLst/>
                          <a:uLnTx/>
                          <a:uFillTx/>
                          <a:latin typeface="+mn-lt"/>
                          <a:ea typeface="+mn-ea"/>
                          <a:cs typeface="+mn-cs"/>
                        </a:rPr>
                        <a:t>Consumer</a:t>
                      </a:r>
                      <a:endParaRPr kumimoji="0" lang="en-US" sz="2000" b="1" i="0" u="none" strike="noStrike" kern="0" cap="none" spc="0" normalizeH="0" baseline="0" dirty="0">
                        <a:ln>
                          <a:noFill/>
                        </a:ln>
                        <a:solidFill>
                          <a:sysClr val="windowText" lastClr="000000"/>
                        </a:solidFill>
                        <a:effectLst/>
                        <a:uLnTx/>
                        <a:uFillTx/>
                        <a:latin typeface="+mn-lt"/>
                        <a:ea typeface="+mn-ea"/>
                        <a:cs typeface="+mn-cs"/>
                      </a:endParaRPr>
                    </a:p>
                  </a:txBody>
                  <a:tcPr marL="0" marR="0" marT="9144" marB="9144" anchor="b">
                    <a:solidFill>
                      <a:schemeClr val="bg1"/>
                    </a:solidFill>
                  </a:tcPr>
                </a:tc>
                <a:extLst>
                  <a:ext uri="{0D108BD9-81ED-4DB2-BD59-A6C34878D82A}">
                    <a16:rowId xmlns:a16="http://schemas.microsoft.com/office/drawing/2014/main" val="186460957"/>
                  </a:ext>
                </a:extLst>
              </a:tr>
              <a:tr h="0">
                <a:tc>
                  <a:txBody>
                    <a:bodyPr/>
                    <a:lstStyle/>
                    <a:p>
                      <a:pPr marL="914400" indent="-3175" algn="l">
                        <a:spcBef>
                          <a:spcPts val="600"/>
                        </a:spcBef>
                        <a:spcAft>
                          <a:spcPts val="600"/>
                        </a:spcAft>
                      </a:pPr>
                      <a:r>
                        <a:rPr lang="en-US" sz="1700" dirty="0"/>
                        <a:t>VoIP, </a:t>
                      </a:r>
                      <a:r>
                        <a:rPr lang="en-US" sz="1600" kern="1200" baseline="0" dirty="0">
                          <a:solidFill>
                            <a:schemeClr val="tx1"/>
                          </a:solidFill>
                          <a:latin typeface="+mn-lt"/>
                          <a:ea typeface="+mn-ea"/>
                          <a:cs typeface="+mn-cs"/>
                        </a:rPr>
                        <a:t>mobile voice, Skype, Facetime</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3108178909"/>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Online meeting</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endParaRPr lang="en-US" sz="1800" dirty="0"/>
                    </a:p>
                  </a:txBody>
                  <a:tcPr marL="0" marR="0" marT="91440" marB="91440" anchor="ctr"/>
                </a:tc>
                <a:extLst>
                  <a:ext uri="{0D108BD9-81ED-4DB2-BD59-A6C34878D82A}">
                    <a16:rowId xmlns:a16="http://schemas.microsoft.com/office/drawing/2014/main" val="354101141"/>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Gaming incl. 4K/8K</a:t>
                      </a:r>
                    </a:p>
                  </a:txBody>
                  <a:tcPr marL="0" marR="0" marT="91440" marB="91440" anchor="ctr"/>
                </a:tc>
                <a:tc>
                  <a:txBody>
                    <a:bodyPr/>
                    <a:lstStyle/>
                    <a:p>
                      <a:pPr algn="ctr">
                        <a:spcBef>
                          <a:spcPts val="600"/>
                        </a:spcBef>
                        <a:spcAft>
                          <a:spcPts val="600"/>
                        </a:spcAft>
                      </a:pPr>
                      <a:endParaRPr lang="en-US" sz="1800" dirty="0"/>
                    </a:p>
                  </a:txBody>
                  <a:tcPr marL="0" marR="0" marT="91440" marB="91440" anchor="ctr"/>
                </a:tc>
                <a:tc>
                  <a:txBody>
                    <a:bodyPr/>
                    <a:lstStyle/>
                    <a:p>
                      <a:pPr marL="0" marR="0" indent="0" algn="ctr" defTabSz="1218347" rtl="0" eaLnBrk="1" fontAlgn="auto" latinLnBrk="0" hangingPunct="1">
                        <a:lnSpc>
                          <a:spcPct val="100000"/>
                        </a:lnSpc>
                        <a:spcBef>
                          <a:spcPts val="600"/>
                        </a:spcBef>
                        <a:spcAft>
                          <a:spcPts val="600"/>
                        </a:spcAft>
                        <a:buClrTx/>
                        <a:buSzTx/>
                        <a:buFontTx/>
                        <a:buNone/>
                        <a:tabLst/>
                        <a:defRPr/>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2518712290"/>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Financial transactions</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1714531680"/>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Streamed video</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922830297"/>
                  </a:ext>
                </a:extLst>
              </a:tr>
              <a:tr h="0">
                <a:tc>
                  <a:txBody>
                    <a:bodyPr/>
                    <a:lstStyle/>
                    <a:p>
                      <a:pPr marL="914400" marR="0" indent="-3175" algn="l" defTabSz="1218347" rtl="0" eaLnBrk="1" fontAlgn="auto" latinLnBrk="0" hangingPunct="1">
                        <a:lnSpc>
                          <a:spcPct val="100000"/>
                        </a:lnSpc>
                        <a:spcBef>
                          <a:spcPts val="600"/>
                        </a:spcBef>
                        <a:spcAft>
                          <a:spcPts val="600"/>
                        </a:spcAft>
                        <a:buClrTx/>
                        <a:buSzTx/>
                        <a:buFontTx/>
                        <a:buNone/>
                        <a:tabLst/>
                        <a:defRPr/>
                      </a:pPr>
                      <a:r>
                        <a:rPr lang="en-US" sz="1700" kern="1200" dirty="0">
                          <a:solidFill>
                            <a:schemeClr val="tx1"/>
                          </a:solidFill>
                          <a:latin typeface="+mn-lt"/>
                          <a:ea typeface="+mn-ea"/>
                          <a:cs typeface="+mn-cs"/>
                        </a:rPr>
                        <a:t>Live Video incl. 4K/8K</a:t>
                      </a:r>
                    </a:p>
                  </a:txBody>
                  <a:tcPr marL="0" marR="0" marT="91440" marB="91440" anchor="ctr"/>
                </a:tc>
                <a:tc>
                  <a:txBody>
                    <a:bodyPr/>
                    <a:lstStyle/>
                    <a:p>
                      <a:pPr algn="ctr">
                        <a:spcBef>
                          <a:spcPts val="600"/>
                        </a:spcBef>
                        <a:spcAft>
                          <a:spcPts val="600"/>
                        </a:spcAft>
                      </a:pPr>
                      <a:endParaRPr lang="en-US" sz="1800" dirty="0"/>
                    </a:p>
                  </a:txBody>
                  <a:tcPr marL="0" marR="0" marT="91440" marB="91440" anchor="ctr"/>
                </a:tc>
                <a:tc>
                  <a:txBody>
                    <a:bodyPr/>
                    <a:lstStyle/>
                    <a:p>
                      <a:pPr marL="0" marR="0" indent="0" algn="ctr" defTabSz="1218347" rtl="0" eaLnBrk="1" fontAlgn="auto" latinLnBrk="0" hangingPunct="1">
                        <a:lnSpc>
                          <a:spcPct val="100000"/>
                        </a:lnSpc>
                        <a:spcBef>
                          <a:spcPts val="600"/>
                        </a:spcBef>
                        <a:spcAft>
                          <a:spcPts val="600"/>
                        </a:spcAft>
                        <a:buClrTx/>
                        <a:buSzTx/>
                        <a:buFontTx/>
                        <a:buNone/>
                        <a:tabLst/>
                        <a:defRPr/>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4114485058"/>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Online trading</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149760615"/>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Cloud storage</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2716714301"/>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Medical office</a:t>
                      </a:r>
                    </a:p>
                  </a:txBody>
                  <a:tcPr marL="0" marR="0" marT="91440" marB="91440" anchor="ctr"/>
                </a:tc>
                <a:tc>
                  <a:txBody>
                    <a:bodyPr/>
                    <a:lstStyle/>
                    <a:p>
                      <a:pPr algn="ctr">
                        <a:spcBef>
                          <a:spcPts val="600"/>
                        </a:spcBef>
                        <a:spcAft>
                          <a:spcPts val="600"/>
                        </a:spcAft>
                      </a:pPr>
                      <a:r>
                        <a:rPr lang="en-US" sz="1800" dirty="0">
                          <a:sym typeface="Wingdings" panose="05000000000000000000" pitchFamily="2" charset="2"/>
                        </a:rPr>
                        <a:t></a:t>
                      </a:r>
                      <a:endParaRPr lang="en-US" sz="1800" dirty="0"/>
                    </a:p>
                  </a:txBody>
                  <a:tcPr marL="0" marR="0" marT="91440" marB="91440" anchor="ctr"/>
                </a:tc>
                <a:tc>
                  <a:txBody>
                    <a:bodyPr/>
                    <a:lstStyle/>
                    <a:p>
                      <a:pPr algn="ctr">
                        <a:spcBef>
                          <a:spcPts val="600"/>
                        </a:spcBef>
                        <a:spcAft>
                          <a:spcPts val="600"/>
                        </a:spcAft>
                      </a:pPr>
                      <a:endParaRPr lang="en-US" sz="1800" dirty="0"/>
                    </a:p>
                  </a:txBody>
                  <a:tcPr marL="0" marR="0" marT="91440" marB="91440" anchor="ctr"/>
                </a:tc>
                <a:extLst>
                  <a:ext uri="{0D108BD9-81ED-4DB2-BD59-A6C34878D82A}">
                    <a16:rowId xmlns:a16="http://schemas.microsoft.com/office/drawing/2014/main" val="2882314213"/>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Home medical</a:t>
                      </a:r>
                    </a:p>
                  </a:txBody>
                  <a:tcPr marL="0" marR="0" marT="91440" marB="91440" anchor="ctr"/>
                </a:tc>
                <a:tc>
                  <a:txBody>
                    <a:bodyPr/>
                    <a:lstStyle/>
                    <a:p>
                      <a:pPr algn="ctr">
                        <a:spcBef>
                          <a:spcPts val="600"/>
                        </a:spcBef>
                        <a:spcAft>
                          <a:spcPts val="600"/>
                        </a:spcAft>
                      </a:pPr>
                      <a:endParaRPr lang="en-US" sz="1800" dirty="0"/>
                    </a:p>
                  </a:txBody>
                  <a:tcPr marL="0" marR="0" marT="91440" marB="91440" anchor="ctr"/>
                </a:tc>
                <a:tc>
                  <a:txBody>
                    <a:bodyPr/>
                    <a:lstStyle/>
                    <a:p>
                      <a:pPr marL="0" marR="0" indent="0" algn="ctr" defTabSz="1218347" rtl="0" eaLnBrk="1" fontAlgn="auto" latinLnBrk="0" hangingPunct="1">
                        <a:lnSpc>
                          <a:spcPct val="100000"/>
                        </a:lnSpc>
                        <a:spcBef>
                          <a:spcPts val="600"/>
                        </a:spcBef>
                        <a:spcAft>
                          <a:spcPts val="600"/>
                        </a:spcAft>
                        <a:buClrTx/>
                        <a:buSzTx/>
                        <a:buFontTx/>
                        <a:buNone/>
                        <a:tabLst/>
                        <a:defRPr/>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602474281"/>
                  </a:ext>
                </a:extLst>
              </a:tr>
              <a:tr h="0">
                <a:tc>
                  <a:txBody>
                    <a:bodyPr/>
                    <a:lstStyle/>
                    <a:p>
                      <a:pPr marL="914400" indent="-3175" algn="l" defTabSz="1218347" rtl="0" eaLnBrk="1" latinLnBrk="0" hangingPunct="1">
                        <a:spcBef>
                          <a:spcPts val="600"/>
                        </a:spcBef>
                        <a:spcAft>
                          <a:spcPts val="600"/>
                        </a:spcAft>
                      </a:pPr>
                      <a:r>
                        <a:rPr lang="en-US" sz="1700" kern="1200" dirty="0">
                          <a:solidFill>
                            <a:schemeClr val="tx1"/>
                          </a:solidFill>
                          <a:latin typeface="+mn-lt"/>
                          <a:ea typeface="+mn-ea"/>
                          <a:cs typeface="+mn-cs"/>
                        </a:rPr>
                        <a:t>    IoT</a:t>
                      </a:r>
                      <a:r>
                        <a:rPr lang="en-US" sz="1700" kern="1200" baseline="0" dirty="0">
                          <a:solidFill>
                            <a:schemeClr val="tx1"/>
                          </a:solidFill>
                          <a:latin typeface="+mn-lt"/>
                          <a:ea typeface="+mn-ea"/>
                          <a:cs typeface="+mn-cs"/>
                        </a:rPr>
                        <a:t> assured</a:t>
                      </a:r>
                      <a:endParaRPr lang="en-US" sz="1700" kern="1200" dirty="0">
                        <a:solidFill>
                          <a:schemeClr val="tx1"/>
                        </a:solidFill>
                        <a:latin typeface="+mn-lt"/>
                        <a:ea typeface="+mn-ea"/>
                        <a:cs typeface="+mn-cs"/>
                      </a:endParaRPr>
                    </a:p>
                  </a:txBody>
                  <a:tcPr marL="0" marR="0" marT="91440" marB="91440" anchor="ctr"/>
                </a:tc>
                <a:tc>
                  <a:txBody>
                    <a:bodyPr/>
                    <a:lstStyle/>
                    <a:p>
                      <a:pPr marL="0" marR="0" indent="0" algn="ctr" defTabSz="1218347" rtl="0" eaLnBrk="1" fontAlgn="auto" latinLnBrk="0" hangingPunct="1">
                        <a:lnSpc>
                          <a:spcPct val="100000"/>
                        </a:lnSpc>
                        <a:spcBef>
                          <a:spcPts val="600"/>
                        </a:spcBef>
                        <a:spcAft>
                          <a:spcPts val="600"/>
                        </a:spcAft>
                        <a:buClrTx/>
                        <a:buSzTx/>
                        <a:buFontTx/>
                        <a:buNone/>
                        <a:tabLst/>
                        <a:defRPr/>
                      </a:pPr>
                      <a:r>
                        <a:rPr lang="en-US" sz="1800" dirty="0">
                          <a:sym typeface="Wingdings" panose="05000000000000000000" pitchFamily="2" charset="2"/>
                        </a:rPr>
                        <a:t></a:t>
                      </a:r>
                      <a:endParaRPr lang="en-US" sz="1800" dirty="0"/>
                    </a:p>
                  </a:txBody>
                  <a:tcPr marL="0" marR="0" marT="91440" marB="91440" anchor="ctr"/>
                </a:tc>
                <a:tc>
                  <a:txBody>
                    <a:bodyPr/>
                    <a:lstStyle/>
                    <a:p>
                      <a:pPr marL="0" marR="0" indent="0" algn="ctr" defTabSz="1218347" rtl="0" eaLnBrk="1" fontAlgn="auto" latinLnBrk="0" hangingPunct="1">
                        <a:lnSpc>
                          <a:spcPct val="100000"/>
                        </a:lnSpc>
                        <a:spcBef>
                          <a:spcPts val="600"/>
                        </a:spcBef>
                        <a:spcAft>
                          <a:spcPts val="600"/>
                        </a:spcAft>
                        <a:buClrTx/>
                        <a:buSzTx/>
                        <a:buFontTx/>
                        <a:buNone/>
                        <a:tabLst/>
                        <a:defRPr/>
                      </a:pPr>
                      <a:r>
                        <a:rPr lang="en-US" sz="1800" dirty="0">
                          <a:sym typeface="Wingdings" panose="05000000000000000000" pitchFamily="2" charset="2"/>
                        </a:rPr>
                        <a:t></a:t>
                      </a:r>
                      <a:endParaRPr lang="en-US" sz="1800" dirty="0"/>
                    </a:p>
                  </a:txBody>
                  <a:tcPr marL="0" marR="0" marT="91440" marB="91440" anchor="ctr"/>
                </a:tc>
                <a:extLst>
                  <a:ext uri="{0D108BD9-81ED-4DB2-BD59-A6C34878D82A}">
                    <a16:rowId xmlns:a16="http://schemas.microsoft.com/office/drawing/2014/main" val="3949669291"/>
                  </a:ext>
                </a:extLst>
              </a:tr>
            </a:tbl>
          </a:graphicData>
        </a:graphic>
      </p:graphicFrame>
      <p:grpSp>
        <p:nvGrpSpPr>
          <p:cNvPr id="3" name="Group 2"/>
          <p:cNvGrpSpPr/>
          <p:nvPr/>
        </p:nvGrpSpPr>
        <p:grpSpPr>
          <a:xfrm>
            <a:off x="814781" y="1481496"/>
            <a:ext cx="790295" cy="4919304"/>
            <a:chOff x="1551016" y="1562982"/>
            <a:chExt cx="790295" cy="4919304"/>
          </a:xfrm>
        </p:grpSpPr>
        <p:grpSp>
          <p:nvGrpSpPr>
            <p:cNvPr id="101" name="Group 100"/>
            <p:cNvGrpSpPr/>
            <p:nvPr/>
          </p:nvGrpSpPr>
          <p:grpSpPr>
            <a:xfrm>
              <a:off x="1574066" y="2518622"/>
              <a:ext cx="512952" cy="339760"/>
              <a:chOff x="2266238" y="4273930"/>
              <a:chExt cx="991733" cy="759738"/>
            </a:xfrm>
            <a:effectLst>
              <a:outerShdw blurRad="50800" dist="38100" dir="2700000" algn="tl" rotWithShape="0">
                <a:prstClr val="black">
                  <a:alpha val="40000"/>
                </a:prstClr>
              </a:outerShdw>
            </a:effectLst>
          </p:grpSpPr>
          <p:sp>
            <p:nvSpPr>
              <p:cNvPr id="102" name="TextBox 101"/>
              <p:cNvSpPr txBox="1"/>
              <p:nvPr/>
            </p:nvSpPr>
            <p:spPr>
              <a:xfrm>
                <a:off x="2268271" y="4493915"/>
                <a:ext cx="923435" cy="37641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103" name="Parallelogram 102"/>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4" name="Parallelogram 103"/>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sp>
            <p:nvSpPr>
              <p:cNvPr id="105" name="Parallelogram 104"/>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ysClr val="windowText" lastClr="000000"/>
                  </a:solidFill>
                  <a:effectLst/>
                  <a:uLnTx/>
                  <a:uFillTx/>
                </a:endParaRPr>
              </a:p>
            </p:txBody>
          </p:sp>
          <p:cxnSp>
            <p:nvCxnSpPr>
              <p:cNvPr id="106" name="Straight Connector 105"/>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7" name="Straight Connector 106"/>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109" name="Straight Connector 108"/>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110" name="Group 109"/>
            <p:cNvGrpSpPr/>
            <p:nvPr/>
          </p:nvGrpSpPr>
          <p:grpSpPr>
            <a:xfrm>
              <a:off x="1562734" y="2036823"/>
              <a:ext cx="665552" cy="419516"/>
              <a:chOff x="2285192" y="2344204"/>
              <a:chExt cx="1057489" cy="822909"/>
            </a:xfrm>
          </p:grpSpPr>
          <p:grpSp>
            <p:nvGrpSpPr>
              <p:cNvPr id="111" name="Group 110"/>
              <p:cNvGrpSpPr/>
              <p:nvPr/>
            </p:nvGrpSpPr>
            <p:grpSpPr>
              <a:xfrm>
                <a:off x="2297289" y="2344204"/>
                <a:ext cx="1045392" cy="822909"/>
                <a:chOff x="4488752" y="4268067"/>
                <a:chExt cx="1042506" cy="938083"/>
              </a:xfrm>
            </p:grpSpPr>
            <p:grpSp>
              <p:nvGrpSpPr>
                <p:cNvPr id="113" name="Group 112"/>
                <p:cNvGrpSpPr/>
                <p:nvPr/>
              </p:nvGrpSpPr>
              <p:grpSpPr>
                <a:xfrm>
                  <a:off x="4581006" y="4301866"/>
                  <a:ext cx="754048" cy="782262"/>
                  <a:chOff x="5424707" y="4529901"/>
                  <a:chExt cx="957095" cy="1649272"/>
                </a:xfrm>
              </p:grpSpPr>
              <p:sp>
                <p:nvSpPr>
                  <p:cNvPr id="118" name="Rectangle 117"/>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19" name="Rectangle 118"/>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14" name="Group 113"/>
                <p:cNvGrpSpPr/>
                <p:nvPr/>
              </p:nvGrpSpPr>
              <p:grpSpPr>
                <a:xfrm>
                  <a:off x="4488752" y="4268067"/>
                  <a:ext cx="1042506" cy="938083"/>
                  <a:chOff x="4488752" y="4268067"/>
                  <a:chExt cx="1042506" cy="938083"/>
                </a:xfrm>
              </p:grpSpPr>
              <p:sp>
                <p:nvSpPr>
                  <p:cNvPr id="115" name="TextBox 114"/>
                  <p:cNvSpPr txBox="1"/>
                  <p:nvPr/>
                </p:nvSpPr>
                <p:spPr>
                  <a:xfrm>
                    <a:off x="4542990" y="42680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116" name="TextBox 115"/>
                  <p:cNvSpPr txBox="1"/>
                  <p:nvPr/>
                </p:nvSpPr>
                <p:spPr>
                  <a:xfrm>
                    <a:off x="4552043" y="4798367"/>
                    <a:ext cx="814893" cy="40778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7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117" name="Picture 1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112" name="Rectangle 111"/>
              <p:cNvSpPr/>
              <p:nvPr/>
            </p:nvSpPr>
            <p:spPr>
              <a:xfrm>
                <a:off x="2285192" y="2371766"/>
                <a:ext cx="958081" cy="688310"/>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0" name="Group 119"/>
            <p:cNvGrpSpPr/>
            <p:nvPr/>
          </p:nvGrpSpPr>
          <p:grpSpPr>
            <a:xfrm>
              <a:off x="1562735" y="3391782"/>
              <a:ext cx="580707" cy="344900"/>
              <a:chOff x="4598011" y="4469760"/>
              <a:chExt cx="1067488" cy="771233"/>
            </a:xfrm>
          </p:grpSpPr>
          <p:sp>
            <p:nvSpPr>
              <p:cNvPr id="121" name="Rectangle 120"/>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nvGrpSpPr>
              <p:cNvPr id="122" name="Group 121"/>
              <p:cNvGrpSpPr/>
              <p:nvPr/>
            </p:nvGrpSpPr>
            <p:grpSpPr>
              <a:xfrm>
                <a:off x="4627515" y="4505643"/>
                <a:ext cx="75953" cy="702708"/>
                <a:chOff x="2968487" y="4161544"/>
                <a:chExt cx="98943" cy="915408"/>
              </a:xfrm>
            </p:grpSpPr>
            <p:sp>
              <p:nvSpPr>
                <p:cNvPr id="135" name="Rectangle 134"/>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6" name="Rectangle 135"/>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7" name="Rectangle 136"/>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8" name="Rectangle 137"/>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9" name="Rectangle 138"/>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40" name="Rectangle 139"/>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3" name="Group 122"/>
              <p:cNvGrpSpPr/>
              <p:nvPr/>
            </p:nvGrpSpPr>
            <p:grpSpPr>
              <a:xfrm>
                <a:off x="5563428" y="4505643"/>
                <a:ext cx="75953" cy="702708"/>
                <a:chOff x="2968487" y="4161544"/>
                <a:chExt cx="98943" cy="915408"/>
              </a:xfrm>
            </p:grpSpPr>
            <p:sp>
              <p:nvSpPr>
                <p:cNvPr id="129" name="Rectangle 128"/>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0" name="Rectangle 129"/>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1" name="Rectangle 130"/>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2" name="Rectangle 131"/>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3" name="Rectangle 132"/>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sp>
              <p:nvSpPr>
                <p:cNvPr id="134" name="Rectangle 133"/>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dirty="0">
                    <a:ln>
                      <a:noFill/>
                    </a:ln>
                    <a:solidFill>
                      <a:sysClr val="windowText" lastClr="000000"/>
                    </a:solidFill>
                    <a:effectLst/>
                    <a:uLnTx/>
                    <a:uFillTx/>
                  </a:endParaRPr>
                </a:p>
              </p:txBody>
            </p:sp>
          </p:grpSp>
          <p:grpSp>
            <p:nvGrpSpPr>
              <p:cNvPr id="124" name="Group 123"/>
              <p:cNvGrpSpPr/>
              <p:nvPr/>
            </p:nvGrpSpPr>
            <p:grpSpPr>
              <a:xfrm>
                <a:off x="4748863" y="4469760"/>
                <a:ext cx="769171" cy="771233"/>
                <a:chOff x="3129338" y="4114800"/>
                <a:chExt cx="1001988" cy="1004674"/>
              </a:xfrm>
            </p:grpSpPr>
            <p:sp>
              <p:nvSpPr>
                <p:cNvPr id="126" name="Rectangle 125"/>
                <p:cNvSpPr/>
                <p:nvPr/>
              </p:nvSpPr>
              <p:spPr>
                <a:xfrm>
                  <a:off x="3129339" y="4322036"/>
                  <a:ext cx="1001987" cy="594061"/>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7" name="Rectangle 126"/>
                <p:cNvSpPr/>
                <p:nvPr/>
              </p:nvSpPr>
              <p:spPr>
                <a:xfrm>
                  <a:off x="3129338" y="4964360"/>
                  <a:ext cx="1001988" cy="155114"/>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sp>
              <p:nvSpPr>
                <p:cNvPr id="128" name="Rectangle 127"/>
                <p:cNvSpPr/>
                <p:nvPr/>
              </p:nvSpPr>
              <p:spPr>
                <a:xfrm>
                  <a:off x="3129338" y="4114800"/>
                  <a:ext cx="1001988" cy="153025"/>
                </a:xfrm>
                <a:prstGeom prst="rect">
                  <a:avLst/>
                </a:prstGeom>
                <a:blipFill dpi="0" rotWithShape="1">
                  <a:blip r:embed="rId4"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00" b="0" i="0" u="none" strike="noStrike" kern="0" cap="none" spc="0" normalizeH="0" baseline="0" noProof="0" dirty="0">
                    <a:ln>
                      <a:noFill/>
                    </a:ln>
                    <a:solidFill>
                      <a:prstClr val="white"/>
                    </a:solidFill>
                    <a:effectLst/>
                    <a:uLnTx/>
                    <a:uFillTx/>
                  </a:endParaRPr>
                </a:p>
              </p:txBody>
            </p:sp>
          </p:grpSp>
          <p:sp>
            <p:nvSpPr>
              <p:cNvPr id="125" name="TextBox 124"/>
              <p:cNvSpPr txBox="1"/>
              <p:nvPr/>
            </p:nvSpPr>
            <p:spPr>
              <a:xfrm rot="20096523">
                <a:off x="4657957" y="4698534"/>
                <a:ext cx="956188" cy="313678"/>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141" name="Rectangle 140"/>
            <p:cNvSpPr/>
            <p:nvPr/>
          </p:nvSpPr>
          <p:spPr>
            <a:xfrm>
              <a:off x="1562735" y="2934582"/>
              <a:ext cx="607112" cy="340221"/>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900" b="0" i="0" u="none" strike="noStrike" kern="0" cap="none" spc="0" normalizeH="0" baseline="0" noProof="0" dirty="0">
                  <a:ln w="0"/>
                  <a:solidFill>
                    <a:schemeClr val="tx1"/>
                  </a:solidFill>
                  <a:effectLst>
                    <a:outerShdw blurRad="38100" dist="19050" dir="2700000" algn="tl" rotWithShape="0">
                      <a:schemeClr val="dk1">
                        <a:alpha val="40000"/>
                      </a:schemeClr>
                    </a:outerShdw>
                  </a:effectLst>
                  <a:uLnTx/>
                  <a:uFillTx/>
                  <a:sym typeface="Wingdings 3" panose="05040102010807070707" pitchFamily="18" charset="2"/>
                </a:rPr>
                <a:t>BANKME</a:t>
              </a:r>
              <a:r>
                <a:rPr kumimoji="0" lang="en-US" sz="6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5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4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4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2" name="Group 141"/>
            <p:cNvGrpSpPr/>
            <p:nvPr/>
          </p:nvGrpSpPr>
          <p:grpSpPr>
            <a:xfrm>
              <a:off x="1562735" y="4346152"/>
              <a:ext cx="581385" cy="346780"/>
              <a:chOff x="3594446" y="4184106"/>
              <a:chExt cx="1202717" cy="775438"/>
            </a:xfrm>
          </p:grpSpPr>
          <p:sp>
            <p:nvSpPr>
              <p:cNvPr id="143" name="Rectangle 142"/>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44" name="Rectangle 143"/>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grpSp>
            <p:nvGrpSpPr>
              <p:cNvPr id="145" name="Group 144"/>
              <p:cNvGrpSpPr/>
              <p:nvPr/>
            </p:nvGrpSpPr>
            <p:grpSpPr>
              <a:xfrm>
                <a:off x="3594446" y="4186340"/>
                <a:ext cx="1202717" cy="770143"/>
                <a:chOff x="4167809" y="1764188"/>
                <a:chExt cx="1202717" cy="770143"/>
              </a:xfrm>
            </p:grpSpPr>
            <p:grpSp>
              <p:nvGrpSpPr>
                <p:cNvPr id="146" name="Group 145"/>
                <p:cNvGrpSpPr/>
                <p:nvPr/>
              </p:nvGrpSpPr>
              <p:grpSpPr>
                <a:xfrm>
                  <a:off x="4167809" y="1764188"/>
                  <a:ext cx="1202717" cy="770143"/>
                  <a:chOff x="5766168" y="871896"/>
                  <a:chExt cx="1012092" cy="770143"/>
                </a:xfrm>
              </p:grpSpPr>
              <p:sp>
                <p:nvSpPr>
                  <p:cNvPr id="148" name="TextBox 147"/>
                  <p:cNvSpPr txBox="1"/>
                  <p:nvPr/>
                </p:nvSpPr>
                <p:spPr>
                  <a:xfrm>
                    <a:off x="5766168" y="871896"/>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149" name="TextBox 148"/>
                  <p:cNvSpPr txBox="1"/>
                  <p:nvPr/>
                </p:nvSpPr>
                <p:spPr>
                  <a:xfrm rot="10800000">
                    <a:off x="5796904" y="1265624"/>
                    <a:ext cx="981356" cy="37641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6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147" name="TextBox 146"/>
                <p:cNvSpPr txBox="1"/>
                <p:nvPr/>
              </p:nvSpPr>
              <p:spPr>
                <a:xfrm rot="20345773">
                  <a:off x="4190999" y="1926190"/>
                  <a:ext cx="1166192" cy="37641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6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grpSp>
          <p:nvGrpSpPr>
            <p:cNvPr id="153" name="Group 152"/>
            <p:cNvGrpSpPr/>
            <p:nvPr/>
          </p:nvGrpSpPr>
          <p:grpSpPr>
            <a:xfrm>
              <a:off x="1564303" y="4798280"/>
              <a:ext cx="547115" cy="340221"/>
              <a:chOff x="3295123" y="2733423"/>
              <a:chExt cx="616154" cy="373228"/>
            </a:xfrm>
          </p:grpSpPr>
          <p:sp>
            <p:nvSpPr>
              <p:cNvPr id="152" name="Rectangle 151"/>
              <p:cNvSpPr/>
              <p:nvPr/>
            </p:nvSpPr>
            <p:spPr>
              <a:xfrm>
                <a:off x="3295123" y="2733423"/>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1" name="Cloud 2"/>
              <p:cNvSpPr/>
              <p:nvPr/>
            </p:nvSpPr>
            <p:spPr>
              <a:xfrm>
                <a:off x="3313616" y="2783800"/>
                <a:ext cx="579167" cy="272473"/>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a:effectLst/>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800" b="1" i="0" u="none" strike="noStrike" kern="0" cap="none" spc="0" normalizeH="0" baseline="0" noProof="0" dirty="0">
                    <a:ln>
                      <a:noFill/>
                    </a:ln>
                    <a:solidFill>
                      <a:prstClr val="white"/>
                    </a:solidFill>
                    <a:effectLst/>
                    <a:uLnTx/>
                    <a:uFillTx/>
                  </a:rPr>
                  <a:t>Cloud</a:t>
                </a:r>
                <a:br>
                  <a:rPr kumimoji="0" lang="en-US" sz="800" b="1" i="0" u="none" strike="noStrike" kern="0" cap="none" spc="0" normalizeH="0" baseline="0" noProof="0" dirty="0">
                    <a:ln>
                      <a:noFill/>
                    </a:ln>
                    <a:solidFill>
                      <a:prstClr val="white"/>
                    </a:solidFill>
                    <a:effectLst/>
                    <a:uLnTx/>
                    <a:uFillTx/>
                  </a:rPr>
                </a:br>
                <a:r>
                  <a:rPr kumimoji="0" lang="en-US" sz="800" b="1" i="0" u="none" strike="noStrike" kern="0" cap="none" spc="0" normalizeH="0" baseline="0" noProof="0" dirty="0">
                    <a:ln>
                      <a:noFill/>
                    </a:ln>
                    <a:solidFill>
                      <a:prstClr val="white"/>
                    </a:solidFill>
                    <a:effectLst/>
                    <a:uLnTx/>
                    <a:uFillTx/>
                  </a:rPr>
                  <a:t>Store</a:t>
                </a:r>
              </a:p>
            </p:txBody>
          </p:sp>
        </p:grpSp>
        <p:grpSp>
          <p:nvGrpSpPr>
            <p:cNvPr id="165" name="Group 164"/>
            <p:cNvGrpSpPr/>
            <p:nvPr/>
          </p:nvGrpSpPr>
          <p:grpSpPr>
            <a:xfrm>
              <a:off x="1562735" y="1562982"/>
              <a:ext cx="607112" cy="368493"/>
              <a:chOff x="4291365" y="3194650"/>
              <a:chExt cx="616154" cy="404242"/>
            </a:xfrm>
          </p:grpSpPr>
          <p:sp>
            <p:nvSpPr>
              <p:cNvPr id="155" name="Rectangle 154"/>
              <p:cNvSpPr/>
              <p:nvPr/>
            </p:nvSpPr>
            <p:spPr>
              <a:xfrm>
                <a:off x="4291365" y="3225664"/>
                <a:ext cx="616154" cy="373228"/>
              </a:xfrm>
              <a:prstGeom prst="rect">
                <a:avLst/>
              </a:prstGeom>
              <a:solidFill>
                <a:srgbClr val="6DFFAF"/>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sp>
            <p:nvSpPr>
              <p:cNvPr id="157" name="Freeform 156"/>
              <p:cNvSpPr/>
              <p:nvPr/>
            </p:nvSpPr>
            <p:spPr>
              <a:xfrm rot="20965378">
                <a:off x="4566324" y="3257526"/>
                <a:ext cx="304572" cy="299768"/>
              </a:xfrm>
              <a:custGeom>
                <a:avLst/>
                <a:gdLst>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42863 w 481013"/>
                  <a:gd name="connsiteY8" fmla="*/ 333375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73869"/>
                  <a:gd name="connsiteX1" fmla="*/ 376238 w 481013"/>
                  <a:gd name="connsiteY1" fmla="*/ 0 h 473869"/>
                  <a:gd name="connsiteX2" fmla="*/ 481013 w 481013"/>
                  <a:gd name="connsiteY2" fmla="*/ 26194 h 473869"/>
                  <a:gd name="connsiteX3" fmla="*/ 476250 w 481013"/>
                  <a:gd name="connsiteY3" fmla="*/ 152400 h 473869"/>
                  <a:gd name="connsiteX4" fmla="*/ 373857 w 481013"/>
                  <a:gd name="connsiteY4" fmla="*/ 357187 h 473869"/>
                  <a:gd name="connsiteX5" fmla="*/ 173832 w 481013"/>
                  <a:gd name="connsiteY5" fmla="*/ 473869 h 473869"/>
                  <a:gd name="connsiteX6" fmla="*/ 28575 w 481013"/>
                  <a:gd name="connsiteY6" fmla="*/ 473869 h 473869"/>
                  <a:gd name="connsiteX7" fmla="*/ 0 w 481013"/>
                  <a:gd name="connsiteY7" fmla="*/ 392906 h 473869"/>
                  <a:gd name="connsiteX8" fmla="*/ 23813 w 481013"/>
                  <a:gd name="connsiteY8" fmla="*/ 345281 h 473869"/>
                  <a:gd name="connsiteX9" fmla="*/ 161925 w 481013"/>
                  <a:gd name="connsiteY9" fmla="*/ 307181 h 473869"/>
                  <a:gd name="connsiteX10" fmla="*/ 207169 w 481013"/>
                  <a:gd name="connsiteY10" fmla="*/ 357187 h 473869"/>
                  <a:gd name="connsiteX11" fmla="*/ 323850 w 481013"/>
                  <a:gd name="connsiteY11" fmla="*/ 280987 h 473869"/>
                  <a:gd name="connsiteX12" fmla="*/ 361950 w 481013"/>
                  <a:gd name="connsiteY12" fmla="*/ 166687 h 473869"/>
                  <a:gd name="connsiteX13" fmla="*/ 330994 w 481013"/>
                  <a:gd name="connsiteY13" fmla="*/ 152400 h 473869"/>
                  <a:gd name="connsiteX14" fmla="*/ 311944 w 481013"/>
                  <a:gd name="connsiteY14" fmla="*/ 126206 h 473869"/>
                  <a:gd name="connsiteX15" fmla="*/ 333375 w 481013"/>
                  <a:gd name="connsiteY15" fmla="*/ 78581 h 473869"/>
                  <a:gd name="connsiteX0" fmla="*/ 333375 w 481013"/>
                  <a:gd name="connsiteY0" fmla="*/ 78581 h 484452"/>
                  <a:gd name="connsiteX1" fmla="*/ 376238 w 481013"/>
                  <a:gd name="connsiteY1" fmla="*/ 0 h 484452"/>
                  <a:gd name="connsiteX2" fmla="*/ 481013 w 481013"/>
                  <a:gd name="connsiteY2" fmla="*/ 26194 h 484452"/>
                  <a:gd name="connsiteX3" fmla="*/ 476250 w 481013"/>
                  <a:gd name="connsiteY3" fmla="*/ 152400 h 484452"/>
                  <a:gd name="connsiteX4" fmla="*/ 373857 w 481013"/>
                  <a:gd name="connsiteY4" fmla="*/ 357187 h 484452"/>
                  <a:gd name="connsiteX5" fmla="*/ 173832 w 481013"/>
                  <a:gd name="connsiteY5" fmla="*/ 473869 h 484452"/>
                  <a:gd name="connsiteX6" fmla="*/ 28575 w 481013"/>
                  <a:gd name="connsiteY6" fmla="*/ 473869 h 484452"/>
                  <a:gd name="connsiteX7" fmla="*/ 0 w 481013"/>
                  <a:gd name="connsiteY7" fmla="*/ 392906 h 484452"/>
                  <a:gd name="connsiteX8" fmla="*/ 23813 w 481013"/>
                  <a:gd name="connsiteY8" fmla="*/ 345281 h 484452"/>
                  <a:gd name="connsiteX9" fmla="*/ 161925 w 481013"/>
                  <a:gd name="connsiteY9" fmla="*/ 307181 h 484452"/>
                  <a:gd name="connsiteX10" fmla="*/ 207169 w 481013"/>
                  <a:gd name="connsiteY10" fmla="*/ 357187 h 484452"/>
                  <a:gd name="connsiteX11" fmla="*/ 323850 w 481013"/>
                  <a:gd name="connsiteY11" fmla="*/ 280987 h 484452"/>
                  <a:gd name="connsiteX12" fmla="*/ 361950 w 481013"/>
                  <a:gd name="connsiteY12" fmla="*/ 166687 h 484452"/>
                  <a:gd name="connsiteX13" fmla="*/ 330994 w 481013"/>
                  <a:gd name="connsiteY13" fmla="*/ 152400 h 484452"/>
                  <a:gd name="connsiteX14" fmla="*/ 311944 w 481013"/>
                  <a:gd name="connsiteY14" fmla="*/ 126206 h 484452"/>
                  <a:gd name="connsiteX15" fmla="*/ 333375 w 481013"/>
                  <a:gd name="connsiteY15" fmla="*/ 78581 h 484452"/>
                  <a:gd name="connsiteX0" fmla="*/ 333375 w 481013"/>
                  <a:gd name="connsiteY0" fmla="*/ 78581 h 478102"/>
                  <a:gd name="connsiteX1" fmla="*/ 376238 w 481013"/>
                  <a:gd name="connsiteY1" fmla="*/ 0 h 478102"/>
                  <a:gd name="connsiteX2" fmla="*/ 481013 w 481013"/>
                  <a:gd name="connsiteY2" fmla="*/ 26194 h 478102"/>
                  <a:gd name="connsiteX3" fmla="*/ 476250 w 481013"/>
                  <a:gd name="connsiteY3" fmla="*/ 152400 h 478102"/>
                  <a:gd name="connsiteX4" fmla="*/ 373857 w 481013"/>
                  <a:gd name="connsiteY4" fmla="*/ 357187 h 478102"/>
                  <a:gd name="connsiteX5" fmla="*/ 173832 w 481013"/>
                  <a:gd name="connsiteY5" fmla="*/ 473869 h 478102"/>
                  <a:gd name="connsiteX6" fmla="*/ 28575 w 481013"/>
                  <a:gd name="connsiteY6" fmla="*/ 473869 h 478102"/>
                  <a:gd name="connsiteX7" fmla="*/ 0 w 481013"/>
                  <a:gd name="connsiteY7" fmla="*/ 392906 h 478102"/>
                  <a:gd name="connsiteX8" fmla="*/ 23813 w 481013"/>
                  <a:gd name="connsiteY8" fmla="*/ 345281 h 478102"/>
                  <a:gd name="connsiteX9" fmla="*/ 161925 w 481013"/>
                  <a:gd name="connsiteY9" fmla="*/ 307181 h 478102"/>
                  <a:gd name="connsiteX10" fmla="*/ 207169 w 481013"/>
                  <a:gd name="connsiteY10" fmla="*/ 357187 h 478102"/>
                  <a:gd name="connsiteX11" fmla="*/ 323850 w 481013"/>
                  <a:gd name="connsiteY11" fmla="*/ 280987 h 478102"/>
                  <a:gd name="connsiteX12" fmla="*/ 361950 w 481013"/>
                  <a:gd name="connsiteY12" fmla="*/ 166687 h 478102"/>
                  <a:gd name="connsiteX13" fmla="*/ 330994 w 481013"/>
                  <a:gd name="connsiteY13" fmla="*/ 152400 h 478102"/>
                  <a:gd name="connsiteX14" fmla="*/ 311944 w 481013"/>
                  <a:gd name="connsiteY14" fmla="*/ 126206 h 478102"/>
                  <a:gd name="connsiteX15" fmla="*/ 333375 w 481013"/>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23813 w 491766"/>
                  <a:gd name="connsiteY8" fmla="*/ 345281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78102"/>
                  <a:gd name="connsiteX1" fmla="*/ 376238 w 491766"/>
                  <a:gd name="connsiteY1" fmla="*/ 0 h 478102"/>
                  <a:gd name="connsiteX2" fmla="*/ 481013 w 491766"/>
                  <a:gd name="connsiteY2" fmla="*/ 26194 h 478102"/>
                  <a:gd name="connsiteX3" fmla="*/ 476250 w 491766"/>
                  <a:gd name="connsiteY3" fmla="*/ 152400 h 478102"/>
                  <a:gd name="connsiteX4" fmla="*/ 373857 w 491766"/>
                  <a:gd name="connsiteY4" fmla="*/ 357187 h 478102"/>
                  <a:gd name="connsiteX5" fmla="*/ 173832 w 491766"/>
                  <a:gd name="connsiteY5" fmla="*/ 473869 h 478102"/>
                  <a:gd name="connsiteX6" fmla="*/ 28575 w 491766"/>
                  <a:gd name="connsiteY6" fmla="*/ 473869 h 478102"/>
                  <a:gd name="connsiteX7" fmla="*/ 0 w 491766"/>
                  <a:gd name="connsiteY7" fmla="*/ 392906 h 478102"/>
                  <a:gd name="connsiteX8" fmla="*/ 4763 w 491766"/>
                  <a:gd name="connsiteY8" fmla="*/ 357187 h 478102"/>
                  <a:gd name="connsiteX9" fmla="*/ 161925 w 491766"/>
                  <a:gd name="connsiteY9" fmla="*/ 307181 h 478102"/>
                  <a:gd name="connsiteX10" fmla="*/ 207169 w 491766"/>
                  <a:gd name="connsiteY10" fmla="*/ 357187 h 478102"/>
                  <a:gd name="connsiteX11" fmla="*/ 323850 w 491766"/>
                  <a:gd name="connsiteY11" fmla="*/ 280987 h 478102"/>
                  <a:gd name="connsiteX12" fmla="*/ 361950 w 491766"/>
                  <a:gd name="connsiteY12" fmla="*/ 166687 h 478102"/>
                  <a:gd name="connsiteX13" fmla="*/ 330994 w 491766"/>
                  <a:gd name="connsiteY13" fmla="*/ 152400 h 478102"/>
                  <a:gd name="connsiteX14" fmla="*/ 311944 w 491766"/>
                  <a:gd name="connsiteY14" fmla="*/ 126206 h 478102"/>
                  <a:gd name="connsiteX15" fmla="*/ 333375 w 491766"/>
                  <a:gd name="connsiteY15" fmla="*/ 78581 h 478102"/>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38100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1759"/>
                  <a:gd name="connsiteX1" fmla="*/ 376238 w 491766"/>
                  <a:gd name="connsiteY1" fmla="*/ 0 h 481759"/>
                  <a:gd name="connsiteX2" fmla="*/ 481013 w 491766"/>
                  <a:gd name="connsiteY2" fmla="*/ 26194 h 481759"/>
                  <a:gd name="connsiteX3" fmla="*/ 476250 w 491766"/>
                  <a:gd name="connsiteY3" fmla="*/ 152400 h 481759"/>
                  <a:gd name="connsiteX4" fmla="*/ 373857 w 491766"/>
                  <a:gd name="connsiteY4" fmla="*/ 357187 h 481759"/>
                  <a:gd name="connsiteX5" fmla="*/ 173832 w 491766"/>
                  <a:gd name="connsiteY5" fmla="*/ 473869 h 481759"/>
                  <a:gd name="connsiteX6" fmla="*/ 45243 w 491766"/>
                  <a:gd name="connsiteY6" fmla="*/ 471488 h 481759"/>
                  <a:gd name="connsiteX7" fmla="*/ 0 w 491766"/>
                  <a:gd name="connsiteY7" fmla="*/ 392906 h 481759"/>
                  <a:gd name="connsiteX8" fmla="*/ 4763 w 491766"/>
                  <a:gd name="connsiteY8" fmla="*/ 357187 h 481759"/>
                  <a:gd name="connsiteX9" fmla="*/ 161925 w 491766"/>
                  <a:gd name="connsiteY9" fmla="*/ 307181 h 481759"/>
                  <a:gd name="connsiteX10" fmla="*/ 207169 w 491766"/>
                  <a:gd name="connsiteY10" fmla="*/ 357187 h 481759"/>
                  <a:gd name="connsiteX11" fmla="*/ 323850 w 491766"/>
                  <a:gd name="connsiteY11" fmla="*/ 280987 h 481759"/>
                  <a:gd name="connsiteX12" fmla="*/ 361950 w 491766"/>
                  <a:gd name="connsiteY12" fmla="*/ 166687 h 481759"/>
                  <a:gd name="connsiteX13" fmla="*/ 330994 w 491766"/>
                  <a:gd name="connsiteY13" fmla="*/ 152400 h 481759"/>
                  <a:gd name="connsiteX14" fmla="*/ 311944 w 491766"/>
                  <a:gd name="connsiteY14" fmla="*/ 126206 h 481759"/>
                  <a:gd name="connsiteX15" fmla="*/ 333375 w 491766"/>
                  <a:gd name="connsiteY15" fmla="*/ 78581 h 48175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23850 w 491766"/>
                  <a:gd name="connsiteY11" fmla="*/ 280987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 name="connsiteX0" fmla="*/ 333375 w 491766"/>
                  <a:gd name="connsiteY0" fmla="*/ 78581 h 484009"/>
                  <a:gd name="connsiteX1" fmla="*/ 376238 w 491766"/>
                  <a:gd name="connsiteY1" fmla="*/ 0 h 484009"/>
                  <a:gd name="connsiteX2" fmla="*/ 481013 w 491766"/>
                  <a:gd name="connsiteY2" fmla="*/ 26194 h 484009"/>
                  <a:gd name="connsiteX3" fmla="*/ 476250 w 491766"/>
                  <a:gd name="connsiteY3" fmla="*/ 152400 h 484009"/>
                  <a:gd name="connsiteX4" fmla="*/ 373857 w 491766"/>
                  <a:gd name="connsiteY4" fmla="*/ 357187 h 484009"/>
                  <a:gd name="connsiteX5" fmla="*/ 173832 w 491766"/>
                  <a:gd name="connsiteY5" fmla="*/ 473869 h 484009"/>
                  <a:gd name="connsiteX6" fmla="*/ 45243 w 491766"/>
                  <a:gd name="connsiteY6" fmla="*/ 471488 h 484009"/>
                  <a:gd name="connsiteX7" fmla="*/ 0 w 491766"/>
                  <a:gd name="connsiteY7" fmla="*/ 392906 h 484009"/>
                  <a:gd name="connsiteX8" fmla="*/ 4763 w 491766"/>
                  <a:gd name="connsiteY8" fmla="*/ 357187 h 484009"/>
                  <a:gd name="connsiteX9" fmla="*/ 161925 w 491766"/>
                  <a:gd name="connsiteY9" fmla="*/ 307181 h 484009"/>
                  <a:gd name="connsiteX10" fmla="*/ 207169 w 491766"/>
                  <a:gd name="connsiteY10" fmla="*/ 357187 h 484009"/>
                  <a:gd name="connsiteX11" fmla="*/ 314325 w 491766"/>
                  <a:gd name="connsiteY11" fmla="*/ 273843 h 484009"/>
                  <a:gd name="connsiteX12" fmla="*/ 361950 w 491766"/>
                  <a:gd name="connsiteY12" fmla="*/ 166687 h 484009"/>
                  <a:gd name="connsiteX13" fmla="*/ 330994 w 491766"/>
                  <a:gd name="connsiteY13" fmla="*/ 152400 h 484009"/>
                  <a:gd name="connsiteX14" fmla="*/ 311944 w 491766"/>
                  <a:gd name="connsiteY14" fmla="*/ 126206 h 484009"/>
                  <a:gd name="connsiteX15" fmla="*/ 333375 w 491766"/>
                  <a:gd name="connsiteY15" fmla="*/ 78581 h 48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1766" h="484009">
                    <a:moveTo>
                      <a:pt x="333375" y="78581"/>
                    </a:moveTo>
                    <a:lnTo>
                      <a:pt x="376238" y="0"/>
                    </a:lnTo>
                    <a:lnTo>
                      <a:pt x="481013" y="26194"/>
                    </a:lnTo>
                    <a:cubicBezTo>
                      <a:pt x="497682" y="51594"/>
                      <a:pt x="494109" y="97235"/>
                      <a:pt x="476250" y="152400"/>
                    </a:cubicBezTo>
                    <a:cubicBezTo>
                      <a:pt x="458391" y="207566"/>
                      <a:pt x="424260" y="303609"/>
                      <a:pt x="373857" y="357187"/>
                    </a:cubicBezTo>
                    <a:cubicBezTo>
                      <a:pt x="323454" y="410765"/>
                      <a:pt x="228601" y="454819"/>
                      <a:pt x="173832" y="473869"/>
                    </a:cubicBezTo>
                    <a:cubicBezTo>
                      <a:pt x="119063" y="492919"/>
                      <a:pt x="110331" y="481013"/>
                      <a:pt x="45243" y="471488"/>
                    </a:cubicBezTo>
                    <a:cubicBezTo>
                      <a:pt x="1587" y="409576"/>
                      <a:pt x="15081" y="419100"/>
                      <a:pt x="0" y="392906"/>
                    </a:cubicBezTo>
                    <a:lnTo>
                      <a:pt x="4763" y="357187"/>
                    </a:lnTo>
                    <a:lnTo>
                      <a:pt x="161925" y="307181"/>
                    </a:lnTo>
                    <a:lnTo>
                      <a:pt x="207169" y="357187"/>
                    </a:lnTo>
                    <a:cubicBezTo>
                      <a:pt x="232569" y="351631"/>
                      <a:pt x="288528" y="305593"/>
                      <a:pt x="314325" y="273843"/>
                    </a:cubicBezTo>
                    <a:cubicBezTo>
                      <a:pt x="340122" y="242093"/>
                      <a:pt x="359172" y="186928"/>
                      <a:pt x="361950" y="166687"/>
                    </a:cubicBezTo>
                    <a:lnTo>
                      <a:pt x="330994" y="152400"/>
                    </a:lnTo>
                    <a:lnTo>
                      <a:pt x="311944" y="126206"/>
                    </a:lnTo>
                    <a:lnTo>
                      <a:pt x="333375" y="78581"/>
                    </a:lnTo>
                    <a:close/>
                  </a:path>
                </a:pathLst>
              </a:custGeom>
              <a:gradFill>
                <a:gsLst>
                  <a:gs pos="13000">
                    <a:schemeClr val="accent6">
                      <a:shade val="51000"/>
                      <a:satMod val="130000"/>
                    </a:schemeClr>
                  </a:gs>
                  <a:gs pos="66000">
                    <a:srgbClr val="6DFFAF"/>
                  </a:gs>
                  <a:gs pos="100000">
                    <a:schemeClr val="accent6">
                      <a:shade val="93000"/>
                      <a:satMod val="130000"/>
                    </a:schemeClr>
                  </a:gs>
                  <a:gs pos="46000">
                    <a:srgbClr val="6DFFAF"/>
                  </a:gs>
                  <a:gs pos="81000">
                    <a:schemeClr val="accent6">
                      <a:shade val="94000"/>
                      <a:satMod val="135000"/>
                    </a:schemeClr>
                  </a:gs>
                </a:gsLst>
                <a:lin ang="18000000" scaled="0"/>
              </a:gradFill>
              <a:ln w="9525">
                <a:solidFill>
                  <a:srgbClr val="C47627"/>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4" name="Freeform 163"/>
              <p:cNvSpPr/>
              <p:nvPr/>
            </p:nvSpPr>
            <p:spPr>
              <a:xfrm>
                <a:off x="4291365" y="3239949"/>
                <a:ext cx="118693" cy="334925"/>
              </a:xfrm>
              <a:custGeom>
                <a:avLst/>
                <a:gdLst>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71053"/>
                  <a:gd name="connsiteX1" fmla="*/ 274443 w 441724"/>
                  <a:gd name="connsiteY1" fmla="*/ 290714 h 971053"/>
                  <a:gd name="connsiteX2" fmla="*/ 312543 w 441724"/>
                  <a:gd name="connsiteY2" fmla="*/ 257377 h 971053"/>
                  <a:gd name="connsiteX3" fmla="*/ 331593 w 441724"/>
                  <a:gd name="connsiteY3" fmla="*/ 202608 h 971053"/>
                  <a:gd name="connsiteX4" fmla="*/ 376837 w 441724"/>
                  <a:gd name="connsiteY4" fmla="*/ 176414 h 971053"/>
                  <a:gd name="connsiteX5" fmla="*/ 441131 w 441724"/>
                  <a:gd name="connsiteY5" fmla="*/ 250233 h 971053"/>
                  <a:gd name="connsiteX6" fmla="*/ 405412 w 441724"/>
                  <a:gd name="connsiteY6" fmla="*/ 450258 h 971053"/>
                  <a:gd name="connsiteX7" fmla="*/ 348262 w 441724"/>
                  <a:gd name="connsiteY7" fmla="*/ 540746 h 971053"/>
                  <a:gd name="connsiteX8" fmla="*/ 343499 w 441724"/>
                  <a:gd name="connsiteY8" fmla="*/ 602658 h 971053"/>
                  <a:gd name="connsiteX9" fmla="*/ 303018 w 441724"/>
                  <a:gd name="connsiteY9" fmla="*/ 609802 h 971053"/>
                  <a:gd name="connsiteX10" fmla="*/ 281587 w 441724"/>
                  <a:gd name="connsiteY10" fmla="*/ 559796 h 971053"/>
                  <a:gd name="connsiteX11" fmla="*/ 272062 w 441724"/>
                  <a:gd name="connsiteY11" fmla="*/ 557414 h 971053"/>
                  <a:gd name="connsiteX12" fmla="*/ 272062 w 441724"/>
                  <a:gd name="connsiteY12" fmla="*/ 655046 h 971053"/>
                  <a:gd name="connsiteX13" fmla="*/ 172049 w 441724"/>
                  <a:gd name="connsiteY13" fmla="*/ 852689 h 971053"/>
                  <a:gd name="connsiteX14" fmla="*/ 57749 w 441724"/>
                  <a:gd name="connsiteY14" fmla="*/ 962227 h 971053"/>
                  <a:gd name="connsiteX15" fmla="*/ 599 w 441724"/>
                  <a:gd name="connsiteY15" fmla="*/ 621708 h 971053"/>
                  <a:gd name="connsiteX16" fmla="*/ 91087 w 441724"/>
                  <a:gd name="connsiteY16" fmla="*/ 38302 h 971053"/>
                  <a:gd name="connsiteX17" fmla="*/ 243487 w 441724"/>
                  <a:gd name="connsiteY17" fmla="*/ 78783 h 971053"/>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87 w 441724"/>
                  <a:gd name="connsiteY0" fmla="*/ 78783 h 963529"/>
                  <a:gd name="connsiteX1" fmla="*/ 274443 w 441724"/>
                  <a:gd name="connsiteY1" fmla="*/ 290714 h 963529"/>
                  <a:gd name="connsiteX2" fmla="*/ 312543 w 441724"/>
                  <a:gd name="connsiteY2" fmla="*/ 257377 h 963529"/>
                  <a:gd name="connsiteX3" fmla="*/ 331593 w 441724"/>
                  <a:gd name="connsiteY3" fmla="*/ 202608 h 963529"/>
                  <a:gd name="connsiteX4" fmla="*/ 376837 w 441724"/>
                  <a:gd name="connsiteY4" fmla="*/ 176414 h 963529"/>
                  <a:gd name="connsiteX5" fmla="*/ 441131 w 441724"/>
                  <a:gd name="connsiteY5" fmla="*/ 250233 h 963529"/>
                  <a:gd name="connsiteX6" fmla="*/ 405412 w 441724"/>
                  <a:gd name="connsiteY6" fmla="*/ 450258 h 963529"/>
                  <a:gd name="connsiteX7" fmla="*/ 348262 w 441724"/>
                  <a:gd name="connsiteY7" fmla="*/ 540746 h 963529"/>
                  <a:gd name="connsiteX8" fmla="*/ 343499 w 441724"/>
                  <a:gd name="connsiteY8" fmla="*/ 602658 h 963529"/>
                  <a:gd name="connsiteX9" fmla="*/ 303018 w 441724"/>
                  <a:gd name="connsiteY9" fmla="*/ 609802 h 963529"/>
                  <a:gd name="connsiteX10" fmla="*/ 281587 w 441724"/>
                  <a:gd name="connsiteY10" fmla="*/ 559796 h 963529"/>
                  <a:gd name="connsiteX11" fmla="*/ 272062 w 441724"/>
                  <a:gd name="connsiteY11" fmla="*/ 557414 h 963529"/>
                  <a:gd name="connsiteX12" fmla="*/ 272062 w 441724"/>
                  <a:gd name="connsiteY12" fmla="*/ 655046 h 963529"/>
                  <a:gd name="connsiteX13" fmla="*/ 172049 w 441724"/>
                  <a:gd name="connsiteY13" fmla="*/ 852689 h 963529"/>
                  <a:gd name="connsiteX14" fmla="*/ 57749 w 441724"/>
                  <a:gd name="connsiteY14" fmla="*/ 962227 h 963529"/>
                  <a:gd name="connsiteX15" fmla="*/ 599 w 441724"/>
                  <a:gd name="connsiteY15" fmla="*/ 621708 h 963529"/>
                  <a:gd name="connsiteX16" fmla="*/ 91087 w 441724"/>
                  <a:gd name="connsiteY16" fmla="*/ 38302 h 963529"/>
                  <a:gd name="connsiteX17" fmla="*/ 243487 w 441724"/>
                  <a:gd name="connsiteY17" fmla="*/ 78783 h 963529"/>
                  <a:gd name="connsiteX0" fmla="*/ 243499 w 441736"/>
                  <a:gd name="connsiteY0" fmla="*/ 78783 h 963500"/>
                  <a:gd name="connsiteX1" fmla="*/ 274455 w 441736"/>
                  <a:gd name="connsiteY1" fmla="*/ 290714 h 963500"/>
                  <a:gd name="connsiteX2" fmla="*/ 312555 w 441736"/>
                  <a:gd name="connsiteY2" fmla="*/ 257377 h 963500"/>
                  <a:gd name="connsiteX3" fmla="*/ 331605 w 441736"/>
                  <a:gd name="connsiteY3" fmla="*/ 202608 h 963500"/>
                  <a:gd name="connsiteX4" fmla="*/ 376849 w 441736"/>
                  <a:gd name="connsiteY4" fmla="*/ 176414 h 963500"/>
                  <a:gd name="connsiteX5" fmla="*/ 441143 w 441736"/>
                  <a:gd name="connsiteY5" fmla="*/ 250233 h 963500"/>
                  <a:gd name="connsiteX6" fmla="*/ 405424 w 441736"/>
                  <a:gd name="connsiteY6" fmla="*/ 450258 h 963500"/>
                  <a:gd name="connsiteX7" fmla="*/ 348274 w 441736"/>
                  <a:gd name="connsiteY7" fmla="*/ 540746 h 963500"/>
                  <a:gd name="connsiteX8" fmla="*/ 343511 w 441736"/>
                  <a:gd name="connsiteY8" fmla="*/ 602658 h 963500"/>
                  <a:gd name="connsiteX9" fmla="*/ 303030 w 441736"/>
                  <a:gd name="connsiteY9" fmla="*/ 609802 h 963500"/>
                  <a:gd name="connsiteX10" fmla="*/ 281599 w 441736"/>
                  <a:gd name="connsiteY10" fmla="*/ 559796 h 963500"/>
                  <a:gd name="connsiteX11" fmla="*/ 272074 w 441736"/>
                  <a:gd name="connsiteY11" fmla="*/ 557414 h 963500"/>
                  <a:gd name="connsiteX12" fmla="*/ 272074 w 441736"/>
                  <a:gd name="connsiteY12" fmla="*/ 655046 h 963500"/>
                  <a:gd name="connsiteX13" fmla="*/ 176824 w 441736"/>
                  <a:gd name="connsiteY13" fmla="*/ 850307 h 963500"/>
                  <a:gd name="connsiteX14" fmla="*/ 57761 w 441736"/>
                  <a:gd name="connsiteY14" fmla="*/ 962227 h 963500"/>
                  <a:gd name="connsiteX15" fmla="*/ 611 w 441736"/>
                  <a:gd name="connsiteY15" fmla="*/ 621708 h 963500"/>
                  <a:gd name="connsiteX16" fmla="*/ 91099 w 441736"/>
                  <a:gd name="connsiteY16" fmla="*/ 38302 h 963500"/>
                  <a:gd name="connsiteX17" fmla="*/ 243499 w 441736"/>
                  <a:gd name="connsiteY17" fmla="*/ 78783 h 963500"/>
                  <a:gd name="connsiteX0" fmla="*/ 243632 w 441869"/>
                  <a:gd name="connsiteY0" fmla="*/ 78783 h 962793"/>
                  <a:gd name="connsiteX1" fmla="*/ 274588 w 441869"/>
                  <a:gd name="connsiteY1" fmla="*/ 290714 h 962793"/>
                  <a:gd name="connsiteX2" fmla="*/ 312688 w 441869"/>
                  <a:gd name="connsiteY2" fmla="*/ 257377 h 962793"/>
                  <a:gd name="connsiteX3" fmla="*/ 331738 w 441869"/>
                  <a:gd name="connsiteY3" fmla="*/ 202608 h 962793"/>
                  <a:gd name="connsiteX4" fmla="*/ 376982 w 441869"/>
                  <a:gd name="connsiteY4" fmla="*/ 176414 h 962793"/>
                  <a:gd name="connsiteX5" fmla="*/ 441276 w 441869"/>
                  <a:gd name="connsiteY5" fmla="*/ 250233 h 962793"/>
                  <a:gd name="connsiteX6" fmla="*/ 405557 w 441869"/>
                  <a:gd name="connsiteY6" fmla="*/ 450258 h 962793"/>
                  <a:gd name="connsiteX7" fmla="*/ 348407 w 441869"/>
                  <a:gd name="connsiteY7" fmla="*/ 540746 h 962793"/>
                  <a:gd name="connsiteX8" fmla="*/ 343644 w 441869"/>
                  <a:gd name="connsiteY8" fmla="*/ 602658 h 962793"/>
                  <a:gd name="connsiteX9" fmla="*/ 303163 w 441869"/>
                  <a:gd name="connsiteY9" fmla="*/ 609802 h 962793"/>
                  <a:gd name="connsiteX10" fmla="*/ 281732 w 441869"/>
                  <a:gd name="connsiteY10" fmla="*/ 559796 h 962793"/>
                  <a:gd name="connsiteX11" fmla="*/ 272207 w 441869"/>
                  <a:gd name="connsiteY11" fmla="*/ 557414 h 962793"/>
                  <a:gd name="connsiteX12" fmla="*/ 272207 w 441869"/>
                  <a:gd name="connsiteY12" fmla="*/ 655046 h 962793"/>
                  <a:gd name="connsiteX13" fmla="*/ 219819 w 441869"/>
                  <a:gd name="connsiteY13" fmla="*/ 778870 h 962793"/>
                  <a:gd name="connsiteX14" fmla="*/ 57894 w 441869"/>
                  <a:gd name="connsiteY14" fmla="*/ 962227 h 962793"/>
                  <a:gd name="connsiteX15" fmla="*/ 744 w 441869"/>
                  <a:gd name="connsiteY15" fmla="*/ 621708 h 962793"/>
                  <a:gd name="connsiteX16" fmla="*/ 91232 w 441869"/>
                  <a:gd name="connsiteY16" fmla="*/ 38302 h 962793"/>
                  <a:gd name="connsiteX17" fmla="*/ 243632 w 441869"/>
                  <a:gd name="connsiteY17" fmla="*/ 78783 h 962793"/>
                  <a:gd name="connsiteX0" fmla="*/ 246813 w 445050"/>
                  <a:gd name="connsiteY0" fmla="*/ 78783 h 778870"/>
                  <a:gd name="connsiteX1" fmla="*/ 277769 w 445050"/>
                  <a:gd name="connsiteY1" fmla="*/ 290714 h 778870"/>
                  <a:gd name="connsiteX2" fmla="*/ 315869 w 445050"/>
                  <a:gd name="connsiteY2" fmla="*/ 257377 h 778870"/>
                  <a:gd name="connsiteX3" fmla="*/ 334919 w 445050"/>
                  <a:gd name="connsiteY3" fmla="*/ 202608 h 778870"/>
                  <a:gd name="connsiteX4" fmla="*/ 380163 w 445050"/>
                  <a:gd name="connsiteY4" fmla="*/ 176414 h 778870"/>
                  <a:gd name="connsiteX5" fmla="*/ 444457 w 445050"/>
                  <a:gd name="connsiteY5" fmla="*/ 250233 h 778870"/>
                  <a:gd name="connsiteX6" fmla="*/ 408738 w 445050"/>
                  <a:gd name="connsiteY6" fmla="*/ 450258 h 778870"/>
                  <a:gd name="connsiteX7" fmla="*/ 351588 w 445050"/>
                  <a:gd name="connsiteY7" fmla="*/ 540746 h 778870"/>
                  <a:gd name="connsiteX8" fmla="*/ 346825 w 445050"/>
                  <a:gd name="connsiteY8" fmla="*/ 602658 h 778870"/>
                  <a:gd name="connsiteX9" fmla="*/ 306344 w 445050"/>
                  <a:gd name="connsiteY9" fmla="*/ 609802 h 778870"/>
                  <a:gd name="connsiteX10" fmla="*/ 284913 w 445050"/>
                  <a:gd name="connsiteY10" fmla="*/ 559796 h 778870"/>
                  <a:gd name="connsiteX11" fmla="*/ 275388 w 445050"/>
                  <a:gd name="connsiteY11" fmla="*/ 557414 h 778870"/>
                  <a:gd name="connsiteX12" fmla="*/ 275388 w 445050"/>
                  <a:gd name="connsiteY12" fmla="*/ 655046 h 778870"/>
                  <a:gd name="connsiteX13" fmla="*/ 223000 w 445050"/>
                  <a:gd name="connsiteY13" fmla="*/ 778870 h 778870"/>
                  <a:gd name="connsiteX14" fmla="*/ 3925 w 445050"/>
                  <a:gd name="connsiteY14" fmla="*/ 621708 h 778870"/>
                  <a:gd name="connsiteX15" fmla="*/ 94413 w 445050"/>
                  <a:gd name="connsiteY15" fmla="*/ 38302 h 778870"/>
                  <a:gd name="connsiteX16" fmla="*/ 246813 w 445050"/>
                  <a:gd name="connsiteY16" fmla="*/ 78783 h 778870"/>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152513 w 350750"/>
                  <a:gd name="connsiteY0" fmla="*/ 91282 h 791369"/>
                  <a:gd name="connsiteX1" fmla="*/ 183469 w 350750"/>
                  <a:gd name="connsiteY1" fmla="*/ 303213 h 791369"/>
                  <a:gd name="connsiteX2" fmla="*/ 221569 w 350750"/>
                  <a:gd name="connsiteY2" fmla="*/ 269876 h 791369"/>
                  <a:gd name="connsiteX3" fmla="*/ 240619 w 350750"/>
                  <a:gd name="connsiteY3" fmla="*/ 215107 h 791369"/>
                  <a:gd name="connsiteX4" fmla="*/ 285863 w 350750"/>
                  <a:gd name="connsiteY4" fmla="*/ 188913 h 791369"/>
                  <a:gd name="connsiteX5" fmla="*/ 350157 w 350750"/>
                  <a:gd name="connsiteY5" fmla="*/ 262732 h 791369"/>
                  <a:gd name="connsiteX6" fmla="*/ 314438 w 350750"/>
                  <a:gd name="connsiteY6" fmla="*/ 462757 h 791369"/>
                  <a:gd name="connsiteX7" fmla="*/ 257288 w 350750"/>
                  <a:gd name="connsiteY7" fmla="*/ 553245 h 791369"/>
                  <a:gd name="connsiteX8" fmla="*/ 252525 w 350750"/>
                  <a:gd name="connsiteY8" fmla="*/ 615157 h 791369"/>
                  <a:gd name="connsiteX9" fmla="*/ 212044 w 350750"/>
                  <a:gd name="connsiteY9" fmla="*/ 622301 h 791369"/>
                  <a:gd name="connsiteX10" fmla="*/ 190613 w 350750"/>
                  <a:gd name="connsiteY10" fmla="*/ 572295 h 791369"/>
                  <a:gd name="connsiteX11" fmla="*/ 181088 w 350750"/>
                  <a:gd name="connsiteY11" fmla="*/ 569913 h 791369"/>
                  <a:gd name="connsiteX12" fmla="*/ 181088 w 350750"/>
                  <a:gd name="connsiteY12" fmla="*/ 667545 h 791369"/>
                  <a:gd name="connsiteX13" fmla="*/ 128700 w 350750"/>
                  <a:gd name="connsiteY13" fmla="*/ 791369 h 791369"/>
                  <a:gd name="connsiteX14" fmla="*/ 113 w 350750"/>
                  <a:gd name="connsiteY14" fmla="*/ 50801 h 791369"/>
                  <a:gd name="connsiteX15" fmla="*/ 152513 w 350750"/>
                  <a:gd name="connsiteY15" fmla="*/ 91282 h 791369"/>
                  <a:gd name="connsiteX0" fmla="*/ 24553 w 222790"/>
                  <a:gd name="connsiteY0" fmla="*/ 15522 h 715609"/>
                  <a:gd name="connsiteX1" fmla="*/ 55509 w 222790"/>
                  <a:gd name="connsiteY1" fmla="*/ 227453 h 715609"/>
                  <a:gd name="connsiteX2" fmla="*/ 93609 w 222790"/>
                  <a:gd name="connsiteY2" fmla="*/ 194116 h 715609"/>
                  <a:gd name="connsiteX3" fmla="*/ 112659 w 222790"/>
                  <a:gd name="connsiteY3" fmla="*/ 139347 h 715609"/>
                  <a:gd name="connsiteX4" fmla="*/ 157903 w 222790"/>
                  <a:gd name="connsiteY4" fmla="*/ 113153 h 715609"/>
                  <a:gd name="connsiteX5" fmla="*/ 222197 w 222790"/>
                  <a:gd name="connsiteY5" fmla="*/ 186972 h 715609"/>
                  <a:gd name="connsiteX6" fmla="*/ 186478 w 222790"/>
                  <a:gd name="connsiteY6" fmla="*/ 386997 h 715609"/>
                  <a:gd name="connsiteX7" fmla="*/ 129328 w 222790"/>
                  <a:gd name="connsiteY7" fmla="*/ 477485 h 715609"/>
                  <a:gd name="connsiteX8" fmla="*/ 124565 w 222790"/>
                  <a:gd name="connsiteY8" fmla="*/ 539397 h 715609"/>
                  <a:gd name="connsiteX9" fmla="*/ 84084 w 222790"/>
                  <a:gd name="connsiteY9" fmla="*/ 546541 h 715609"/>
                  <a:gd name="connsiteX10" fmla="*/ 62653 w 222790"/>
                  <a:gd name="connsiteY10" fmla="*/ 496535 h 715609"/>
                  <a:gd name="connsiteX11" fmla="*/ 53128 w 222790"/>
                  <a:gd name="connsiteY11" fmla="*/ 494153 h 715609"/>
                  <a:gd name="connsiteX12" fmla="*/ 53128 w 222790"/>
                  <a:gd name="connsiteY12" fmla="*/ 591785 h 715609"/>
                  <a:gd name="connsiteX13" fmla="*/ 740 w 222790"/>
                  <a:gd name="connsiteY13" fmla="*/ 715609 h 715609"/>
                  <a:gd name="connsiteX14" fmla="*/ 24553 w 222790"/>
                  <a:gd name="connsiteY14" fmla="*/ 15522 h 715609"/>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2659 w 222790"/>
                  <a:gd name="connsiteY3" fmla="*/ 139275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91228 w 222790"/>
                  <a:gd name="connsiteY3" fmla="*/ 41644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22790"/>
                  <a:gd name="connsiteY0" fmla="*/ 15450 h 715537"/>
                  <a:gd name="connsiteX1" fmla="*/ 55509 w 222790"/>
                  <a:gd name="connsiteY1" fmla="*/ 227381 h 715537"/>
                  <a:gd name="connsiteX2" fmla="*/ 91228 w 222790"/>
                  <a:gd name="connsiteY2" fmla="*/ 184519 h 715537"/>
                  <a:gd name="connsiteX3" fmla="*/ 115041 w 222790"/>
                  <a:gd name="connsiteY3" fmla="*/ 122606 h 715537"/>
                  <a:gd name="connsiteX4" fmla="*/ 157903 w 222790"/>
                  <a:gd name="connsiteY4" fmla="*/ 113081 h 715537"/>
                  <a:gd name="connsiteX5" fmla="*/ 222197 w 222790"/>
                  <a:gd name="connsiteY5" fmla="*/ 186900 h 715537"/>
                  <a:gd name="connsiteX6" fmla="*/ 186478 w 222790"/>
                  <a:gd name="connsiteY6" fmla="*/ 386925 h 715537"/>
                  <a:gd name="connsiteX7" fmla="*/ 129328 w 222790"/>
                  <a:gd name="connsiteY7" fmla="*/ 477413 h 715537"/>
                  <a:gd name="connsiteX8" fmla="*/ 124565 w 222790"/>
                  <a:gd name="connsiteY8" fmla="*/ 539325 h 715537"/>
                  <a:gd name="connsiteX9" fmla="*/ 84084 w 222790"/>
                  <a:gd name="connsiteY9" fmla="*/ 546469 h 715537"/>
                  <a:gd name="connsiteX10" fmla="*/ 62653 w 222790"/>
                  <a:gd name="connsiteY10" fmla="*/ 496463 h 715537"/>
                  <a:gd name="connsiteX11" fmla="*/ 53128 w 222790"/>
                  <a:gd name="connsiteY11" fmla="*/ 494081 h 715537"/>
                  <a:gd name="connsiteX12" fmla="*/ 53128 w 222790"/>
                  <a:gd name="connsiteY12" fmla="*/ 591713 h 715537"/>
                  <a:gd name="connsiteX13" fmla="*/ 740 w 222790"/>
                  <a:gd name="connsiteY13" fmla="*/ 715537 h 715537"/>
                  <a:gd name="connsiteX14" fmla="*/ 24553 w 222790"/>
                  <a:gd name="connsiteY14" fmla="*/ 15450 h 715537"/>
                  <a:gd name="connsiteX0" fmla="*/ 24553 w 239266"/>
                  <a:gd name="connsiteY0" fmla="*/ 15450 h 715537"/>
                  <a:gd name="connsiteX1" fmla="*/ 55509 w 239266"/>
                  <a:gd name="connsiteY1" fmla="*/ 227381 h 715537"/>
                  <a:gd name="connsiteX2" fmla="*/ 91228 w 239266"/>
                  <a:gd name="connsiteY2" fmla="*/ 184519 h 715537"/>
                  <a:gd name="connsiteX3" fmla="*/ 115041 w 239266"/>
                  <a:gd name="connsiteY3" fmla="*/ 122606 h 715537"/>
                  <a:gd name="connsiteX4" fmla="*/ 157903 w 239266"/>
                  <a:gd name="connsiteY4" fmla="*/ 113081 h 715537"/>
                  <a:gd name="connsiteX5" fmla="*/ 238866 w 239266"/>
                  <a:gd name="connsiteY5" fmla="*/ 191662 h 715537"/>
                  <a:gd name="connsiteX6" fmla="*/ 186478 w 239266"/>
                  <a:gd name="connsiteY6" fmla="*/ 386925 h 715537"/>
                  <a:gd name="connsiteX7" fmla="*/ 129328 w 239266"/>
                  <a:gd name="connsiteY7" fmla="*/ 477413 h 715537"/>
                  <a:gd name="connsiteX8" fmla="*/ 124565 w 239266"/>
                  <a:gd name="connsiteY8" fmla="*/ 539325 h 715537"/>
                  <a:gd name="connsiteX9" fmla="*/ 84084 w 239266"/>
                  <a:gd name="connsiteY9" fmla="*/ 546469 h 715537"/>
                  <a:gd name="connsiteX10" fmla="*/ 62653 w 239266"/>
                  <a:gd name="connsiteY10" fmla="*/ 496463 h 715537"/>
                  <a:gd name="connsiteX11" fmla="*/ 53128 w 239266"/>
                  <a:gd name="connsiteY11" fmla="*/ 494081 h 715537"/>
                  <a:gd name="connsiteX12" fmla="*/ 53128 w 239266"/>
                  <a:gd name="connsiteY12" fmla="*/ 591713 h 715537"/>
                  <a:gd name="connsiteX13" fmla="*/ 740 w 239266"/>
                  <a:gd name="connsiteY13" fmla="*/ 715537 h 715537"/>
                  <a:gd name="connsiteX14" fmla="*/ 24553 w 239266"/>
                  <a:gd name="connsiteY14" fmla="*/ 15450 h 715537"/>
                  <a:gd name="connsiteX0" fmla="*/ 24553 w 250731"/>
                  <a:gd name="connsiteY0" fmla="*/ 15450 h 715537"/>
                  <a:gd name="connsiteX1" fmla="*/ 55509 w 250731"/>
                  <a:gd name="connsiteY1" fmla="*/ 227381 h 715537"/>
                  <a:gd name="connsiteX2" fmla="*/ 91228 w 250731"/>
                  <a:gd name="connsiteY2" fmla="*/ 184519 h 715537"/>
                  <a:gd name="connsiteX3" fmla="*/ 115041 w 250731"/>
                  <a:gd name="connsiteY3" fmla="*/ 122606 h 715537"/>
                  <a:gd name="connsiteX4" fmla="*/ 157903 w 250731"/>
                  <a:gd name="connsiteY4" fmla="*/ 113081 h 715537"/>
                  <a:gd name="connsiteX5" fmla="*/ 238866 w 250731"/>
                  <a:gd name="connsiteY5" fmla="*/ 191662 h 715537"/>
                  <a:gd name="connsiteX6" fmla="*/ 186478 w 250731"/>
                  <a:gd name="connsiteY6" fmla="*/ 386925 h 715537"/>
                  <a:gd name="connsiteX7" fmla="*/ 129328 w 250731"/>
                  <a:gd name="connsiteY7" fmla="*/ 477413 h 715537"/>
                  <a:gd name="connsiteX8" fmla="*/ 124565 w 250731"/>
                  <a:gd name="connsiteY8" fmla="*/ 539325 h 715537"/>
                  <a:gd name="connsiteX9" fmla="*/ 84084 w 250731"/>
                  <a:gd name="connsiteY9" fmla="*/ 546469 h 715537"/>
                  <a:gd name="connsiteX10" fmla="*/ 62653 w 250731"/>
                  <a:gd name="connsiteY10" fmla="*/ 496463 h 715537"/>
                  <a:gd name="connsiteX11" fmla="*/ 53128 w 250731"/>
                  <a:gd name="connsiteY11" fmla="*/ 494081 h 715537"/>
                  <a:gd name="connsiteX12" fmla="*/ 53128 w 250731"/>
                  <a:gd name="connsiteY12" fmla="*/ 591713 h 715537"/>
                  <a:gd name="connsiteX13" fmla="*/ 740 w 250731"/>
                  <a:gd name="connsiteY13" fmla="*/ 715537 h 715537"/>
                  <a:gd name="connsiteX14" fmla="*/ 24553 w 250731"/>
                  <a:gd name="connsiteY14" fmla="*/ 15450 h 715537"/>
                  <a:gd name="connsiteX0" fmla="*/ 24553 w 239190"/>
                  <a:gd name="connsiteY0" fmla="*/ 15450 h 715537"/>
                  <a:gd name="connsiteX1" fmla="*/ 55509 w 239190"/>
                  <a:gd name="connsiteY1" fmla="*/ 227381 h 715537"/>
                  <a:gd name="connsiteX2" fmla="*/ 91228 w 239190"/>
                  <a:gd name="connsiteY2" fmla="*/ 184519 h 715537"/>
                  <a:gd name="connsiteX3" fmla="*/ 115041 w 239190"/>
                  <a:gd name="connsiteY3" fmla="*/ 122606 h 715537"/>
                  <a:gd name="connsiteX4" fmla="*/ 157903 w 239190"/>
                  <a:gd name="connsiteY4" fmla="*/ 113081 h 715537"/>
                  <a:gd name="connsiteX5" fmla="*/ 238866 w 239190"/>
                  <a:gd name="connsiteY5" fmla="*/ 191662 h 715537"/>
                  <a:gd name="connsiteX6" fmla="*/ 184097 w 239190"/>
                  <a:gd name="connsiteY6" fmla="*/ 382162 h 715537"/>
                  <a:gd name="connsiteX7" fmla="*/ 129328 w 239190"/>
                  <a:gd name="connsiteY7" fmla="*/ 477413 h 715537"/>
                  <a:gd name="connsiteX8" fmla="*/ 124565 w 239190"/>
                  <a:gd name="connsiteY8" fmla="*/ 539325 h 715537"/>
                  <a:gd name="connsiteX9" fmla="*/ 84084 w 239190"/>
                  <a:gd name="connsiteY9" fmla="*/ 546469 h 715537"/>
                  <a:gd name="connsiteX10" fmla="*/ 62653 w 239190"/>
                  <a:gd name="connsiteY10" fmla="*/ 496463 h 715537"/>
                  <a:gd name="connsiteX11" fmla="*/ 53128 w 239190"/>
                  <a:gd name="connsiteY11" fmla="*/ 494081 h 715537"/>
                  <a:gd name="connsiteX12" fmla="*/ 53128 w 239190"/>
                  <a:gd name="connsiteY12" fmla="*/ 591713 h 715537"/>
                  <a:gd name="connsiteX13" fmla="*/ 740 w 239190"/>
                  <a:gd name="connsiteY13" fmla="*/ 715537 h 715537"/>
                  <a:gd name="connsiteX14" fmla="*/ 24553 w 239190"/>
                  <a:gd name="connsiteY14" fmla="*/ 15450 h 715537"/>
                  <a:gd name="connsiteX0" fmla="*/ 24553 w 239601"/>
                  <a:gd name="connsiteY0" fmla="*/ 15450 h 715537"/>
                  <a:gd name="connsiteX1" fmla="*/ 55509 w 239601"/>
                  <a:gd name="connsiteY1" fmla="*/ 227381 h 715537"/>
                  <a:gd name="connsiteX2" fmla="*/ 91228 w 239601"/>
                  <a:gd name="connsiteY2" fmla="*/ 184519 h 715537"/>
                  <a:gd name="connsiteX3" fmla="*/ 115041 w 239601"/>
                  <a:gd name="connsiteY3" fmla="*/ 122606 h 715537"/>
                  <a:gd name="connsiteX4" fmla="*/ 157903 w 239601"/>
                  <a:gd name="connsiteY4" fmla="*/ 113081 h 715537"/>
                  <a:gd name="connsiteX5" fmla="*/ 238866 w 239601"/>
                  <a:gd name="connsiteY5" fmla="*/ 191662 h 715537"/>
                  <a:gd name="connsiteX6" fmla="*/ 184097 w 239601"/>
                  <a:gd name="connsiteY6" fmla="*/ 382162 h 715537"/>
                  <a:gd name="connsiteX7" fmla="*/ 129328 w 239601"/>
                  <a:gd name="connsiteY7" fmla="*/ 477413 h 715537"/>
                  <a:gd name="connsiteX8" fmla="*/ 124565 w 239601"/>
                  <a:gd name="connsiteY8" fmla="*/ 539325 h 715537"/>
                  <a:gd name="connsiteX9" fmla="*/ 84084 w 239601"/>
                  <a:gd name="connsiteY9" fmla="*/ 546469 h 715537"/>
                  <a:gd name="connsiteX10" fmla="*/ 62653 w 239601"/>
                  <a:gd name="connsiteY10" fmla="*/ 496463 h 715537"/>
                  <a:gd name="connsiteX11" fmla="*/ 53128 w 239601"/>
                  <a:gd name="connsiteY11" fmla="*/ 494081 h 715537"/>
                  <a:gd name="connsiteX12" fmla="*/ 53128 w 239601"/>
                  <a:gd name="connsiteY12" fmla="*/ 591713 h 715537"/>
                  <a:gd name="connsiteX13" fmla="*/ 740 w 239601"/>
                  <a:gd name="connsiteY13" fmla="*/ 715537 h 715537"/>
                  <a:gd name="connsiteX14" fmla="*/ 24553 w 239601"/>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84084 w 248473"/>
                  <a:gd name="connsiteY9" fmla="*/ 546469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24565 w 248473"/>
                  <a:gd name="connsiteY8" fmla="*/ 539325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5450 h 715537"/>
                  <a:gd name="connsiteX1" fmla="*/ 55509 w 248473"/>
                  <a:gd name="connsiteY1" fmla="*/ 227381 h 715537"/>
                  <a:gd name="connsiteX2" fmla="*/ 91228 w 248473"/>
                  <a:gd name="connsiteY2" fmla="*/ 184519 h 715537"/>
                  <a:gd name="connsiteX3" fmla="*/ 115041 w 248473"/>
                  <a:gd name="connsiteY3" fmla="*/ 122606 h 715537"/>
                  <a:gd name="connsiteX4" fmla="*/ 157903 w 248473"/>
                  <a:gd name="connsiteY4" fmla="*/ 113081 h 715537"/>
                  <a:gd name="connsiteX5" fmla="*/ 238866 w 248473"/>
                  <a:gd name="connsiteY5" fmla="*/ 191662 h 715537"/>
                  <a:gd name="connsiteX6" fmla="*/ 184097 w 248473"/>
                  <a:gd name="connsiteY6" fmla="*/ 382162 h 715537"/>
                  <a:gd name="connsiteX7" fmla="*/ 129328 w 248473"/>
                  <a:gd name="connsiteY7" fmla="*/ 477413 h 715537"/>
                  <a:gd name="connsiteX8" fmla="*/ 115040 w 248473"/>
                  <a:gd name="connsiteY8" fmla="*/ 527419 h 715537"/>
                  <a:gd name="connsiteX9" fmla="*/ 79322 w 248473"/>
                  <a:gd name="connsiteY9" fmla="*/ 532182 h 715537"/>
                  <a:gd name="connsiteX10" fmla="*/ 62653 w 248473"/>
                  <a:gd name="connsiteY10" fmla="*/ 496463 h 715537"/>
                  <a:gd name="connsiteX11" fmla="*/ 53128 w 248473"/>
                  <a:gd name="connsiteY11" fmla="*/ 494081 h 715537"/>
                  <a:gd name="connsiteX12" fmla="*/ 53128 w 248473"/>
                  <a:gd name="connsiteY12" fmla="*/ 591713 h 715537"/>
                  <a:gd name="connsiteX13" fmla="*/ 740 w 248473"/>
                  <a:gd name="connsiteY13" fmla="*/ 715537 h 715537"/>
                  <a:gd name="connsiteX14" fmla="*/ 24553 w 248473"/>
                  <a:gd name="connsiteY14" fmla="*/ 15450 h 715537"/>
                  <a:gd name="connsiteX0" fmla="*/ 24553 w 248473"/>
                  <a:gd name="connsiteY0" fmla="*/ 18817 h 718904"/>
                  <a:gd name="connsiteX1" fmla="*/ 65750 w 248473"/>
                  <a:gd name="connsiteY1" fmla="*/ 172724 h 718904"/>
                  <a:gd name="connsiteX2" fmla="*/ 91228 w 248473"/>
                  <a:gd name="connsiteY2" fmla="*/ 187886 h 718904"/>
                  <a:gd name="connsiteX3" fmla="*/ 115041 w 248473"/>
                  <a:gd name="connsiteY3" fmla="*/ 125973 h 718904"/>
                  <a:gd name="connsiteX4" fmla="*/ 157903 w 248473"/>
                  <a:gd name="connsiteY4" fmla="*/ 116448 h 718904"/>
                  <a:gd name="connsiteX5" fmla="*/ 238866 w 248473"/>
                  <a:gd name="connsiteY5" fmla="*/ 195029 h 718904"/>
                  <a:gd name="connsiteX6" fmla="*/ 184097 w 248473"/>
                  <a:gd name="connsiteY6" fmla="*/ 385529 h 718904"/>
                  <a:gd name="connsiteX7" fmla="*/ 129328 w 248473"/>
                  <a:gd name="connsiteY7" fmla="*/ 480780 h 718904"/>
                  <a:gd name="connsiteX8" fmla="*/ 115040 w 248473"/>
                  <a:gd name="connsiteY8" fmla="*/ 530786 h 718904"/>
                  <a:gd name="connsiteX9" fmla="*/ 79322 w 248473"/>
                  <a:gd name="connsiteY9" fmla="*/ 535549 h 718904"/>
                  <a:gd name="connsiteX10" fmla="*/ 62653 w 248473"/>
                  <a:gd name="connsiteY10" fmla="*/ 499830 h 718904"/>
                  <a:gd name="connsiteX11" fmla="*/ 53128 w 248473"/>
                  <a:gd name="connsiteY11" fmla="*/ 497448 h 718904"/>
                  <a:gd name="connsiteX12" fmla="*/ 53128 w 248473"/>
                  <a:gd name="connsiteY12" fmla="*/ 595080 h 718904"/>
                  <a:gd name="connsiteX13" fmla="*/ 740 w 248473"/>
                  <a:gd name="connsiteY13" fmla="*/ 718904 h 718904"/>
                  <a:gd name="connsiteX14" fmla="*/ 24553 w 248473"/>
                  <a:gd name="connsiteY14" fmla="*/ 18817 h 718904"/>
                  <a:gd name="connsiteX0" fmla="*/ 0 w 247733"/>
                  <a:gd name="connsiteY0" fmla="*/ 607752 h 607752"/>
                  <a:gd name="connsiteX1" fmla="*/ 65010 w 247733"/>
                  <a:gd name="connsiteY1" fmla="*/ 61572 h 607752"/>
                  <a:gd name="connsiteX2" fmla="*/ 90488 w 247733"/>
                  <a:gd name="connsiteY2" fmla="*/ 76734 h 607752"/>
                  <a:gd name="connsiteX3" fmla="*/ 114301 w 247733"/>
                  <a:gd name="connsiteY3" fmla="*/ 14821 h 607752"/>
                  <a:gd name="connsiteX4" fmla="*/ 157163 w 247733"/>
                  <a:gd name="connsiteY4" fmla="*/ 5296 h 607752"/>
                  <a:gd name="connsiteX5" fmla="*/ 238126 w 247733"/>
                  <a:gd name="connsiteY5" fmla="*/ 83877 h 607752"/>
                  <a:gd name="connsiteX6" fmla="*/ 183357 w 247733"/>
                  <a:gd name="connsiteY6" fmla="*/ 274377 h 607752"/>
                  <a:gd name="connsiteX7" fmla="*/ 128588 w 247733"/>
                  <a:gd name="connsiteY7" fmla="*/ 369628 h 607752"/>
                  <a:gd name="connsiteX8" fmla="*/ 114300 w 247733"/>
                  <a:gd name="connsiteY8" fmla="*/ 419634 h 607752"/>
                  <a:gd name="connsiteX9" fmla="*/ 78582 w 247733"/>
                  <a:gd name="connsiteY9" fmla="*/ 424397 h 607752"/>
                  <a:gd name="connsiteX10" fmla="*/ 61913 w 247733"/>
                  <a:gd name="connsiteY10" fmla="*/ 388678 h 607752"/>
                  <a:gd name="connsiteX11" fmla="*/ 52388 w 247733"/>
                  <a:gd name="connsiteY11" fmla="*/ 386296 h 607752"/>
                  <a:gd name="connsiteX12" fmla="*/ 52388 w 247733"/>
                  <a:gd name="connsiteY12" fmla="*/ 483928 h 607752"/>
                  <a:gd name="connsiteX13" fmla="*/ 0 w 247733"/>
                  <a:gd name="connsiteY13" fmla="*/ 607752 h 607752"/>
                  <a:gd name="connsiteX0" fmla="*/ 72 w 247805"/>
                  <a:gd name="connsiteY0" fmla="*/ 607752 h 615689"/>
                  <a:gd name="connsiteX1" fmla="*/ 65082 w 247805"/>
                  <a:gd name="connsiteY1" fmla="*/ 61572 h 615689"/>
                  <a:gd name="connsiteX2" fmla="*/ 90560 w 247805"/>
                  <a:gd name="connsiteY2" fmla="*/ 76734 h 615689"/>
                  <a:gd name="connsiteX3" fmla="*/ 114373 w 247805"/>
                  <a:gd name="connsiteY3" fmla="*/ 14821 h 615689"/>
                  <a:gd name="connsiteX4" fmla="*/ 157235 w 247805"/>
                  <a:gd name="connsiteY4" fmla="*/ 5296 h 615689"/>
                  <a:gd name="connsiteX5" fmla="*/ 238198 w 247805"/>
                  <a:gd name="connsiteY5" fmla="*/ 83877 h 615689"/>
                  <a:gd name="connsiteX6" fmla="*/ 183429 w 247805"/>
                  <a:gd name="connsiteY6" fmla="*/ 274377 h 615689"/>
                  <a:gd name="connsiteX7" fmla="*/ 128660 w 247805"/>
                  <a:gd name="connsiteY7" fmla="*/ 369628 h 615689"/>
                  <a:gd name="connsiteX8" fmla="*/ 114372 w 247805"/>
                  <a:gd name="connsiteY8" fmla="*/ 419634 h 615689"/>
                  <a:gd name="connsiteX9" fmla="*/ 78654 w 247805"/>
                  <a:gd name="connsiteY9" fmla="*/ 424397 h 615689"/>
                  <a:gd name="connsiteX10" fmla="*/ 61985 w 247805"/>
                  <a:gd name="connsiteY10" fmla="*/ 388678 h 615689"/>
                  <a:gd name="connsiteX11" fmla="*/ 52460 w 247805"/>
                  <a:gd name="connsiteY11" fmla="*/ 386296 h 615689"/>
                  <a:gd name="connsiteX12" fmla="*/ 72 w 247805"/>
                  <a:gd name="connsiteY12" fmla="*/ 607752 h 615689"/>
                  <a:gd name="connsiteX0" fmla="*/ 380 w 203737"/>
                  <a:gd name="connsiteY0" fmla="*/ 413899 h 433020"/>
                  <a:gd name="connsiteX1" fmla="*/ 21014 w 203737"/>
                  <a:gd name="connsiteY1" fmla="*/ 61572 h 433020"/>
                  <a:gd name="connsiteX2" fmla="*/ 46492 w 203737"/>
                  <a:gd name="connsiteY2" fmla="*/ 76734 h 433020"/>
                  <a:gd name="connsiteX3" fmla="*/ 70305 w 203737"/>
                  <a:gd name="connsiteY3" fmla="*/ 14821 h 433020"/>
                  <a:gd name="connsiteX4" fmla="*/ 113167 w 203737"/>
                  <a:gd name="connsiteY4" fmla="*/ 5296 h 433020"/>
                  <a:gd name="connsiteX5" fmla="*/ 194130 w 203737"/>
                  <a:gd name="connsiteY5" fmla="*/ 83877 h 433020"/>
                  <a:gd name="connsiteX6" fmla="*/ 139361 w 203737"/>
                  <a:gd name="connsiteY6" fmla="*/ 274377 h 433020"/>
                  <a:gd name="connsiteX7" fmla="*/ 84592 w 203737"/>
                  <a:gd name="connsiteY7" fmla="*/ 369628 h 433020"/>
                  <a:gd name="connsiteX8" fmla="*/ 70304 w 203737"/>
                  <a:gd name="connsiteY8" fmla="*/ 419634 h 433020"/>
                  <a:gd name="connsiteX9" fmla="*/ 34586 w 203737"/>
                  <a:gd name="connsiteY9" fmla="*/ 424397 h 433020"/>
                  <a:gd name="connsiteX10" fmla="*/ 17917 w 203737"/>
                  <a:gd name="connsiteY10" fmla="*/ 388678 h 433020"/>
                  <a:gd name="connsiteX11" fmla="*/ 8392 w 203737"/>
                  <a:gd name="connsiteY11" fmla="*/ 386296 h 433020"/>
                  <a:gd name="connsiteX12" fmla="*/ 380 w 203737"/>
                  <a:gd name="connsiteY12" fmla="*/ 413899 h 433020"/>
                  <a:gd name="connsiteX0" fmla="*/ 380 w 194300"/>
                  <a:gd name="connsiteY0" fmla="*/ 414950 h 434071"/>
                  <a:gd name="connsiteX1" fmla="*/ 21014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14950 h 434071"/>
                  <a:gd name="connsiteX1" fmla="*/ 5422 w 194300"/>
                  <a:gd name="connsiteY1" fmla="*/ 62623 h 434071"/>
                  <a:gd name="connsiteX2" fmla="*/ 46492 w 194300"/>
                  <a:gd name="connsiteY2" fmla="*/ 77785 h 434071"/>
                  <a:gd name="connsiteX3" fmla="*/ 70305 w 194300"/>
                  <a:gd name="connsiteY3" fmla="*/ 15872 h 434071"/>
                  <a:gd name="connsiteX4" fmla="*/ 128528 w 194300"/>
                  <a:gd name="connsiteY4" fmla="*/ 5028 h 434071"/>
                  <a:gd name="connsiteX5" fmla="*/ 194130 w 194300"/>
                  <a:gd name="connsiteY5" fmla="*/ 84928 h 434071"/>
                  <a:gd name="connsiteX6" fmla="*/ 139361 w 194300"/>
                  <a:gd name="connsiteY6" fmla="*/ 275428 h 434071"/>
                  <a:gd name="connsiteX7" fmla="*/ 84592 w 194300"/>
                  <a:gd name="connsiteY7" fmla="*/ 370679 h 434071"/>
                  <a:gd name="connsiteX8" fmla="*/ 70304 w 194300"/>
                  <a:gd name="connsiteY8" fmla="*/ 420685 h 434071"/>
                  <a:gd name="connsiteX9" fmla="*/ 34586 w 194300"/>
                  <a:gd name="connsiteY9" fmla="*/ 425448 h 434071"/>
                  <a:gd name="connsiteX10" fmla="*/ 17917 w 194300"/>
                  <a:gd name="connsiteY10" fmla="*/ 389729 h 434071"/>
                  <a:gd name="connsiteX11" fmla="*/ 8392 w 194300"/>
                  <a:gd name="connsiteY11" fmla="*/ 387347 h 434071"/>
                  <a:gd name="connsiteX12" fmla="*/ 380 w 194300"/>
                  <a:gd name="connsiteY12" fmla="*/ 414950 h 434071"/>
                  <a:gd name="connsiteX0" fmla="*/ 380 w 194300"/>
                  <a:gd name="connsiteY0" fmla="*/ 443253 h 462374"/>
                  <a:gd name="connsiteX1" fmla="*/ 5422 w 194300"/>
                  <a:gd name="connsiteY1" fmla="*/ 90926 h 462374"/>
                  <a:gd name="connsiteX2" fmla="*/ 46492 w 194300"/>
                  <a:gd name="connsiteY2" fmla="*/ 106088 h 462374"/>
                  <a:gd name="connsiteX3" fmla="*/ 70305 w 194300"/>
                  <a:gd name="connsiteY3" fmla="*/ 44175 h 462374"/>
                  <a:gd name="connsiteX4" fmla="*/ 128528 w 194300"/>
                  <a:gd name="connsiteY4" fmla="*/ 33331 h 462374"/>
                  <a:gd name="connsiteX5" fmla="*/ 194130 w 194300"/>
                  <a:gd name="connsiteY5" fmla="*/ 113231 h 462374"/>
                  <a:gd name="connsiteX6" fmla="*/ 139361 w 194300"/>
                  <a:gd name="connsiteY6" fmla="*/ 303731 h 462374"/>
                  <a:gd name="connsiteX7" fmla="*/ 84592 w 194300"/>
                  <a:gd name="connsiteY7" fmla="*/ 398982 h 462374"/>
                  <a:gd name="connsiteX8" fmla="*/ 70304 w 194300"/>
                  <a:gd name="connsiteY8" fmla="*/ 448988 h 462374"/>
                  <a:gd name="connsiteX9" fmla="*/ 34586 w 194300"/>
                  <a:gd name="connsiteY9" fmla="*/ 453751 h 462374"/>
                  <a:gd name="connsiteX10" fmla="*/ 17917 w 194300"/>
                  <a:gd name="connsiteY10" fmla="*/ 418032 h 462374"/>
                  <a:gd name="connsiteX11" fmla="*/ 8392 w 194300"/>
                  <a:gd name="connsiteY11" fmla="*/ 415650 h 462374"/>
                  <a:gd name="connsiteX12" fmla="*/ 380 w 194300"/>
                  <a:gd name="connsiteY12" fmla="*/ 443253 h 462374"/>
                  <a:gd name="connsiteX0" fmla="*/ 380 w 194300"/>
                  <a:gd name="connsiteY0" fmla="*/ 414952 h 434073"/>
                  <a:gd name="connsiteX1" fmla="*/ 5422 w 194300"/>
                  <a:gd name="connsiteY1" fmla="*/ 62625 h 434073"/>
                  <a:gd name="connsiteX2" fmla="*/ 46492 w 194300"/>
                  <a:gd name="connsiteY2" fmla="*/ 77787 h 434073"/>
                  <a:gd name="connsiteX3" fmla="*/ 70305 w 194300"/>
                  <a:gd name="connsiteY3" fmla="*/ 15874 h 434073"/>
                  <a:gd name="connsiteX4" fmla="*/ 128528 w 194300"/>
                  <a:gd name="connsiteY4" fmla="*/ 5030 h 434073"/>
                  <a:gd name="connsiteX5" fmla="*/ 194130 w 194300"/>
                  <a:gd name="connsiteY5" fmla="*/ 84930 h 434073"/>
                  <a:gd name="connsiteX6" fmla="*/ 139361 w 194300"/>
                  <a:gd name="connsiteY6" fmla="*/ 275430 h 434073"/>
                  <a:gd name="connsiteX7" fmla="*/ 84592 w 194300"/>
                  <a:gd name="connsiteY7" fmla="*/ 370681 h 434073"/>
                  <a:gd name="connsiteX8" fmla="*/ 70304 w 194300"/>
                  <a:gd name="connsiteY8" fmla="*/ 420687 h 434073"/>
                  <a:gd name="connsiteX9" fmla="*/ 34586 w 194300"/>
                  <a:gd name="connsiteY9" fmla="*/ 425450 h 434073"/>
                  <a:gd name="connsiteX10" fmla="*/ 17917 w 194300"/>
                  <a:gd name="connsiteY10" fmla="*/ 389731 h 434073"/>
                  <a:gd name="connsiteX11" fmla="*/ 8392 w 194300"/>
                  <a:gd name="connsiteY11" fmla="*/ 387349 h 434073"/>
                  <a:gd name="connsiteX12" fmla="*/ 380 w 194300"/>
                  <a:gd name="connsiteY12" fmla="*/ 414952 h 43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300" h="434073">
                    <a:moveTo>
                      <a:pt x="380" y="414952"/>
                    </a:moveTo>
                    <a:cubicBezTo>
                      <a:pt x="2484" y="360831"/>
                      <a:pt x="1636" y="174369"/>
                      <a:pt x="5422" y="62625"/>
                    </a:cubicBezTo>
                    <a:cubicBezTo>
                      <a:pt x="9208" y="-49119"/>
                      <a:pt x="35678" y="85579"/>
                      <a:pt x="46492" y="77787"/>
                    </a:cubicBezTo>
                    <a:cubicBezTo>
                      <a:pt x="57306" y="69995"/>
                      <a:pt x="56632" y="28000"/>
                      <a:pt x="70305" y="15874"/>
                    </a:cubicBezTo>
                    <a:cubicBezTo>
                      <a:pt x="83978" y="3748"/>
                      <a:pt x="107891" y="-6479"/>
                      <a:pt x="128528" y="5030"/>
                    </a:cubicBezTo>
                    <a:cubicBezTo>
                      <a:pt x="149165" y="16539"/>
                      <a:pt x="192325" y="39863"/>
                      <a:pt x="194130" y="84930"/>
                    </a:cubicBezTo>
                    <a:cubicBezTo>
                      <a:pt x="195935" y="129997"/>
                      <a:pt x="183811" y="201611"/>
                      <a:pt x="139361" y="275430"/>
                    </a:cubicBezTo>
                    <a:cubicBezTo>
                      <a:pt x="94911" y="349249"/>
                      <a:pt x="96101" y="346472"/>
                      <a:pt x="84592" y="370681"/>
                    </a:cubicBezTo>
                    <a:cubicBezTo>
                      <a:pt x="73083" y="394890"/>
                      <a:pt x="78638" y="411559"/>
                      <a:pt x="70304" y="420687"/>
                    </a:cubicBezTo>
                    <a:cubicBezTo>
                      <a:pt x="61970" y="429815"/>
                      <a:pt x="43317" y="430609"/>
                      <a:pt x="34586" y="425450"/>
                    </a:cubicBezTo>
                    <a:cubicBezTo>
                      <a:pt x="25855" y="420291"/>
                      <a:pt x="22283" y="396081"/>
                      <a:pt x="17917" y="389731"/>
                    </a:cubicBezTo>
                    <a:cubicBezTo>
                      <a:pt x="13551" y="383381"/>
                      <a:pt x="11315" y="383146"/>
                      <a:pt x="8392" y="387349"/>
                    </a:cubicBezTo>
                    <a:cubicBezTo>
                      <a:pt x="5469" y="391552"/>
                      <a:pt x="-1724" y="469073"/>
                      <a:pt x="380" y="414952"/>
                    </a:cubicBezTo>
                    <a:close/>
                  </a:path>
                </a:pathLst>
              </a:custGeom>
              <a:gradFill>
                <a:gsLst>
                  <a:gs pos="16000">
                    <a:srgbClr val="C47627"/>
                  </a:gs>
                  <a:gs pos="93528">
                    <a:srgbClr val="6DFFAF"/>
                  </a:gs>
                  <a:gs pos="80000">
                    <a:srgbClr val="6DFFAF"/>
                  </a:gs>
                </a:gsLst>
                <a:path path="circle">
                  <a:fillToRect l="100000" t="100000"/>
                </a:path>
              </a:gradFill>
              <a:ln w="3175">
                <a:solidFill>
                  <a:srgbClr val="FF66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158" name="Group 157"/>
              <p:cNvGrpSpPr/>
              <p:nvPr/>
            </p:nvGrpSpPr>
            <p:grpSpPr>
              <a:xfrm rot="18817632" flipH="1">
                <a:off x="4471612" y="3172359"/>
                <a:ext cx="396951" cy="441534"/>
                <a:chOff x="2514600" y="4724399"/>
                <a:chExt cx="609600" cy="651513"/>
              </a:xfrm>
            </p:grpSpPr>
            <p:sp>
              <p:nvSpPr>
                <p:cNvPr id="159" name="Arc 158"/>
                <p:cNvSpPr/>
                <p:nvPr/>
              </p:nvSpPr>
              <p:spPr>
                <a:xfrm>
                  <a:off x="2667000" y="4876800"/>
                  <a:ext cx="304800" cy="332742"/>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0" name="Arc 159"/>
                <p:cNvSpPr/>
                <p:nvPr/>
              </p:nvSpPr>
              <p:spPr>
                <a:xfrm>
                  <a:off x="2590327" y="4800368"/>
                  <a:ext cx="458147" cy="500147"/>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sp>
              <p:nvSpPr>
                <p:cNvPr id="161" name="Arc 160"/>
                <p:cNvSpPr/>
                <p:nvPr/>
              </p:nvSpPr>
              <p:spPr>
                <a:xfrm>
                  <a:off x="2514600" y="4724399"/>
                  <a:ext cx="609600" cy="651513"/>
                </a:xfrm>
                <a:prstGeom prst="arc">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solidFill>
                    <a:effectLst/>
                    <a:uLnTx/>
                    <a:uFillTx/>
                  </a:endParaRPr>
                </a:p>
              </p:txBody>
            </p:sp>
          </p:grpSp>
        </p:grpSp>
        <p:grpSp>
          <p:nvGrpSpPr>
            <p:cNvPr id="168" name="Group 167"/>
            <p:cNvGrpSpPr/>
            <p:nvPr/>
          </p:nvGrpSpPr>
          <p:grpSpPr>
            <a:xfrm>
              <a:off x="1592114" y="5689418"/>
              <a:ext cx="546026" cy="340221"/>
              <a:chOff x="5332254" y="2763554"/>
              <a:chExt cx="554158" cy="373228"/>
            </a:xfrm>
          </p:grpSpPr>
          <p:sp>
            <p:nvSpPr>
              <p:cNvPr id="169" name="Rectangle 168"/>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0" name="Picture 169"/>
              <p:cNvPicPr>
                <a:picLocks noChangeAspect="1"/>
              </p:cNvPicPr>
              <p:nvPr/>
            </p:nvPicPr>
            <p:blipFill>
              <a:blip r:embed="rId5"/>
              <a:stretch>
                <a:fillRect/>
              </a:stretch>
            </p:blipFill>
            <p:spPr>
              <a:xfrm>
                <a:off x="5426942" y="2763554"/>
                <a:ext cx="341402" cy="373228"/>
              </a:xfrm>
              <a:prstGeom prst="rect">
                <a:avLst/>
              </a:prstGeom>
            </p:spPr>
          </p:pic>
        </p:grpSp>
        <p:grpSp>
          <p:nvGrpSpPr>
            <p:cNvPr id="173" name="Group 172"/>
            <p:cNvGrpSpPr/>
            <p:nvPr/>
          </p:nvGrpSpPr>
          <p:grpSpPr>
            <a:xfrm>
              <a:off x="1592114" y="5243849"/>
              <a:ext cx="546026" cy="340221"/>
              <a:chOff x="5332254" y="2763554"/>
              <a:chExt cx="554158" cy="373228"/>
            </a:xfrm>
          </p:grpSpPr>
          <p:sp>
            <p:nvSpPr>
              <p:cNvPr id="174" name="Rectangle 173"/>
              <p:cNvSpPr/>
              <p:nvPr/>
            </p:nvSpPr>
            <p:spPr>
              <a:xfrm>
                <a:off x="5332254" y="2763554"/>
                <a:ext cx="554158" cy="373228"/>
              </a:xfrm>
              <a:prstGeom prst="rect">
                <a:avLst/>
              </a:prstGeom>
              <a:pattFill prst="lgGrid">
                <a:fgClr>
                  <a:schemeClr val="bg1"/>
                </a:fgClr>
                <a:bgClr>
                  <a:srgbClr val="FF0000"/>
                </a:bgClr>
              </a:patt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400" b="0" i="0" u="none" strike="noStrike" kern="0" cap="none" spc="0" normalizeH="0" baseline="0" noProof="0" dirty="0">
                  <a:ln>
                    <a:noFill/>
                  </a:ln>
                  <a:solidFill>
                    <a:sysClr val="windowText" lastClr="000000"/>
                  </a:solidFill>
                  <a:effectLst/>
                  <a:uLnTx/>
                  <a:uFillTx/>
                </a:endParaRPr>
              </a:p>
            </p:txBody>
          </p:sp>
          <p:pic>
            <p:nvPicPr>
              <p:cNvPr id="175" name="Picture 174"/>
              <p:cNvPicPr>
                <a:picLocks noChangeAspect="1"/>
              </p:cNvPicPr>
              <p:nvPr/>
            </p:nvPicPr>
            <p:blipFill>
              <a:blip r:embed="rId5"/>
              <a:stretch>
                <a:fillRect/>
              </a:stretch>
            </p:blipFill>
            <p:spPr>
              <a:xfrm>
                <a:off x="5426942" y="2763554"/>
                <a:ext cx="341402" cy="373228"/>
              </a:xfrm>
              <a:prstGeom prst="rect">
                <a:avLst/>
              </a:prstGeom>
            </p:spPr>
          </p:pic>
        </p:grpSp>
        <p:grpSp>
          <p:nvGrpSpPr>
            <p:cNvPr id="207" name="Group 206"/>
            <p:cNvGrpSpPr/>
            <p:nvPr/>
          </p:nvGrpSpPr>
          <p:grpSpPr>
            <a:xfrm>
              <a:off x="1613719" y="6134982"/>
              <a:ext cx="727592" cy="347304"/>
              <a:chOff x="9343609" y="4507050"/>
              <a:chExt cx="1117256" cy="558094"/>
            </a:xfrm>
          </p:grpSpPr>
          <p:pic>
            <p:nvPicPr>
              <p:cNvPr id="176"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659495" y="4507050"/>
                <a:ext cx="351387" cy="351387"/>
              </a:xfrm>
              <a:prstGeom prst="rect">
                <a:avLst/>
              </a:prstGeom>
              <a:noFill/>
              <a:extLst>
                <a:ext uri="{909E8E84-426E-40DD-AFC4-6F175D3DCCD1}">
                  <a14:hiddenFill xmlns:a14="http://schemas.microsoft.com/office/drawing/2010/main">
                    <a:solidFill>
                      <a:srgbClr val="FFFFFF"/>
                    </a:solidFill>
                  </a14:hiddenFill>
                </a:ext>
              </a:extLst>
            </p:spPr>
          </p:pic>
          <p:grpSp>
            <p:nvGrpSpPr>
              <p:cNvPr id="177" name="Group 176"/>
              <p:cNvGrpSpPr/>
              <p:nvPr/>
            </p:nvGrpSpPr>
            <p:grpSpPr>
              <a:xfrm>
                <a:off x="9343609" y="4536612"/>
                <a:ext cx="338125" cy="511891"/>
                <a:chOff x="14400830" y="4753932"/>
                <a:chExt cx="869616" cy="1316522"/>
              </a:xfrm>
            </p:grpSpPr>
            <p:sp>
              <p:nvSpPr>
                <p:cNvPr id="178" name="Rectangle 177"/>
                <p:cNvSpPr/>
                <p:nvPr/>
              </p:nvSpPr>
              <p:spPr>
                <a:xfrm rot="16200000">
                  <a:off x="14177377" y="4977385"/>
                  <a:ext cx="1316521" cy="869616"/>
                </a:xfrm>
                <a:prstGeom prst="rect">
                  <a:avLst/>
                </a:prstGeom>
                <a:blipFill>
                  <a:blip r:embed="rId7"/>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79" name="Rectangle 178"/>
                <p:cNvSpPr/>
                <p:nvPr/>
              </p:nvSpPr>
              <p:spPr>
                <a:xfrm rot="16200000">
                  <a:off x="14207971" y="5047203"/>
                  <a:ext cx="1255333" cy="791169"/>
                </a:xfrm>
                <a:prstGeom prst="rect">
                  <a:avLst/>
                </a:prstGeom>
                <a:blipFill>
                  <a:blip r:embed="rId8"/>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nvGrpSpPr>
                <p:cNvPr id="180" name="Group 179"/>
                <p:cNvGrpSpPr/>
                <p:nvPr/>
              </p:nvGrpSpPr>
              <p:grpSpPr>
                <a:xfrm>
                  <a:off x="14476416" y="4953000"/>
                  <a:ext cx="718442" cy="990600"/>
                  <a:chOff x="14473557" y="4953000"/>
                  <a:chExt cx="718442" cy="990600"/>
                </a:xfrm>
              </p:grpSpPr>
              <p:grpSp>
                <p:nvGrpSpPr>
                  <p:cNvPr id="181" name="Group 180"/>
                  <p:cNvGrpSpPr/>
                  <p:nvPr/>
                </p:nvGrpSpPr>
                <p:grpSpPr>
                  <a:xfrm>
                    <a:off x="14473557" y="4953000"/>
                    <a:ext cx="689608" cy="411893"/>
                    <a:chOff x="14473557" y="5379307"/>
                    <a:chExt cx="689608" cy="411893"/>
                  </a:xfrm>
                </p:grpSpPr>
                <p:sp>
                  <p:nvSpPr>
                    <p:cNvPr id="186" name="Rectangle 185"/>
                    <p:cNvSpPr/>
                    <p:nvPr/>
                  </p:nvSpPr>
                  <p:spPr>
                    <a:xfrm rot="16200000">
                      <a:off x="14418837"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7" name="Rectangle 186"/>
                    <p:cNvSpPr/>
                    <p:nvPr/>
                  </p:nvSpPr>
                  <p:spPr>
                    <a:xfrm rot="16200000">
                      <a:off x="14805992"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grpSp>
                <p:nvGrpSpPr>
                  <p:cNvPr id="182" name="Group 181"/>
                  <p:cNvGrpSpPr/>
                  <p:nvPr/>
                </p:nvGrpSpPr>
                <p:grpSpPr>
                  <a:xfrm>
                    <a:off x="14473557" y="5531707"/>
                    <a:ext cx="689608" cy="411893"/>
                    <a:chOff x="14625957" y="5531707"/>
                    <a:chExt cx="689608" cy="411893"/>
                  </a:xfrm>
                </p:grpSpPr>
                <p:sp>
                  <p:nvSpPr>
                    <p:cNvPr id="184" name="Rectangle 183"/>
                    <p:cNvSpPr/>
                    <p:nvPr/>
                  </p:nvSpPr>
                  <p:spPr>
                    <a:xfrm rot="16200000">
                      <a:off x="14571237"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185" name="Rectangle 184"/>
                    <p:cNvSpPr/>
                    <p:nvPr/>
                  </p:nvSpPr>
                  <p:spPr>
                    <a:xfrm rot="16200000">
                      <a:off x="14958392"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sp>
                <p:nvSpPr>
                  <p:cNvPr id="183" name="Oval 182"/>
                  <p:cNvSpPr/>
                  <p:nvPr/>
                </p:nvSpPr>
                <p:spPr>
                  <a:xfrm>
                    <a:off x="15032165" y="5380892"/>
                    <a:ext cx="159834" cy="159834"/>
                  </a:xfrm>
                  <a:prstGeom prst="ellipse">
                    <a:avLst/>
                  </a:prstGeom>
                  <a:solidFill>
                    <a:schemeClr val="bg1">
                      <a:lumMod val="75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sysClr val="windowText" lastClr="000000"/>
                      </a:solidFill>
                      <a:effectLst/>
                      <a:uLnTx/>
                      <a:uFillTx/>
                    </a:endParaRPr>
                  </a:p>
                </p:txBody>
              </p:sp>
            </p:grpSp>
          </p:grpSp>
          <p:grpSp>
            <p:nvGrpSpPr>
              <p:cNvPr id="188" name="Group 187"/>
              <p:cNvGrpSpPr/>
              <p:nvPr/>
            </p:nvGrpSpPr>
            <p:grpSpPr>
              <a:xfrm>
                <a:off x="10036967" y="4536612"/>
                <a:ext cx="423898" cy="292468"/>
                <a:chOff x="11084254" y="4480050"/>
                <a:chExt cx="423898" cy="292468"/>
              </a:xfrm>
            </p:grpSpPr>
            <p:sp>
              <p:nvSpPr>
                <p:cNvPr id="189" name="Rectangle 188"/>
                <p:cNvSpPr/>
                <p:nvPr/>
              </p:nvSpPr>
              <p:spPr>
                <a:xfrm rot="2344965">
                  <a:off x="11275728" y="4689005"/>
                  <a:ext cx="185492" cy="83513"/>
                </a:xfrm>
                <a:prstGeom prst="rect">
                  <a:avLst/>
                </a:prstGeom>
                <a:gradFill>
                  <a:gsLst>
                    <a:gs pos="19000">
                      <a:schemeClr val="tx1">
                        <a:lumMod val="75000"/>
                        <a:lumOff val="25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0" name="Rectangle 189"/>
                <p:cNvSpPr/>
                <p:nvPr/>
              </p:nvSpPr>
              <p:spPr>
                <a:xfrm>
                  <a:off x="11084254" y="4480050"/>
                  <a:ext cx="423898" cy="1970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81" b="0" i="0" u="none" strike="noStrike" kern="0" cap="none" spc="0" normalizeH="0" baseline="0" noProof="0" dirty="0">
                    <a:ln>
                      <a:noFill/>
                    </a:ln>
                    <a:solidFill>
                      <a:prstClr val="white"/>
                    </a:solidFill>
                    <a:effectLst/>
                    <a:uLnTx/>
                    <a:uFillTx/>
                  </a:endParaRPr>
                </a:p>
              </p:txBody>
            </p:sp>
            <p:sp>
              <p:nvSpPr>
                <p:cNvPr id="191" name="Oval 190"/>
                <p:cNvSpPr/>
                <p:nvPr/>
              </p:nvSpPr>
              <p:spPr>
                <a:xfrm>
                  <a:off x="11115704" y="4493602"/>
                  <a:ext cx="171049" cy="171049"/>
                </a:xfrm>
                <a:prstGeom prst="ellipse">
                  <a:avLst/>
                </a:prstGeom>
                <a:gradFill>
                  <a:gsLst>
                    <a:gs pos="19000">
                      <a:schemeClr val="tx1">
                        <a:lumMod val="75000"/>
                        <a:lumOff val="25000"/>
                      </a:schemeClr>
                    </a:gs>
                    <a:gs pos="43000">
                      <a:schemeClr val="bg1">
                        <a:lumMod val="50000"/>
                      </a:schemeClr>
                    </a:gs>
                    <a:gs pos="62000">
                      <a:schemeClr val="bg1">
                        <a:lumMod val="75000"/>
                      </a:schemeClr>
                    </a:gs>
                    <a:gs pos="86000">
                      <a:schemeClr val="tx1">
                        <a:lumMod val="85000"/>
                        <a:lumOff val="15000"/>
                      </a:schemeClr>
                    </a:gs>
                  </a:gsLst>
                  <a:lin ang="2400000" scaled="0"/>
                </a:gradFill>
                <a:ln w="3175">
                  <a:solidFill>
                    <a:srgbClr val="00703C"/>
                  </a:solidFill>
                </a:ln>
                <a:effectLst>
                  <a:outerShdw blurRad="50800" dist="38100" dir="2700000" algn="tl" rotWithShape="0">
                    <a:prstClr val="black">
                      <a:alpha val="40000"/>
                    </a:prstClr>
                  </a:outerShdw>
                </a:effectLst>
                <a:scene3d>
                  <a:camera prst="orthographicFront"/>
                  <a:lightRig rig="threePt" dir="t"/>
                </a:scene3d>
                <a:sp3d extrusionH="12700">
                  <a:bevelT w="44450"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2" name="Trapezoid 191"/>
                <p:cNvSpPr/>
                <p:nvPr/>
              </p:nvSpPr>
              <p:spPr>
                <a:xfrm flipV="1">
                  <a:off x="11254700" y="4676211"/>
                  <a:ext cx="158071" cy="28400"/>
                </a:xfrm>
                <a:prstGeom prst="trapezoid">
                  <a:avLst>
                    <a:gd name="adj" fmla="val 43963"/>
                  </a:avLst>
                </a:prstGeom>
                <a:gradFill>
                  <a:gsLst>
                    <a:gs pos="19000">
                      <a:schemeClr val="tx1">
                        <a:lumMod val="75000"/>
                        <a:lumOff val="25000"/>
                      </a:schemeClr>
                    </a:gs>
                    <a:gs pos="43000">
                      <a:schemeClr val="bg1">
                        <a:lumMod val="50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3" name="Rectangle 192"/>
                <p:cNvSpPr/>
                <p:nvPr/>
              </p:nvSpPr>
              <p:spPr>
                <a:xfrm>
                  <a:off x="11386337" y="4509599"/>
                  <a:ext cx="76827" cy="31233"/>
                </a:xfrm>
                <a:prstGeom prst="rect">
                  <a:avLst/>
                </a:prstGeom>
                <a:solidFill>
                  <a:schemeClr val="bg1">
                    <a:lumMod val="65000"/>
                  </a:schemeClr>
                </a:soli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94" name="Group 193"/>
              <p:cNvGrpSpPr/>
              <p:nvPr/>
            </p:nvGrpSpPr>
            <p:grpSpPr>
              <a:xfrm>
                <a:off x="9849209" y="4782673"/>
                <a:ext cx="305924" cy="282471"/>
                <a:chOff x="-1050087" y="418159"/>
                <a:chExt cx="533400" cy="492508"/>
              </a:xfrm>
            </p:grpSpPr>
            <p:sp>
              <p:nvSpPr>
                <p:cNvPr id="195" name="Oval 194"/>
                <p:cNvSpPr/>
                <p:nvPr/>
              </p:nvSpPr>
              <p:spPr>
                <a:xfrm>
                  <a:off x="-1050087" y="418159"/>
                  <a:ext cx="533400" cy="492508"/>
                </a:xfrm>
                <a:prstGeom prst="ellipse">
                  <a:avLst/>
                </a:prstGeom>
                <a:solidFill>
                  <a:srgbClr val="BFDDA3"/>
                </a:solidFill>
                <a:ln w="63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196" name="Group 195"/>
                <p:cNvGrpSpPr/>
                <p:nvPr/>
              </p:nvGrpSpPr>
              <p:grpSpPr>
                <a:xfrm>
                  <a:off x="-1029641" y="418159"/>
                  <a:ext cx="492508" cy="492508"/>
                  <a:chOff x="-1188426" y="919606"/>
                  <a:chExt cx="492508" cy="492508"/>
                </a:xfrm>
              </p:grpSpPr>
              <p:cxnSp>
                <p:nvCxnSpPr>
                  <p:cNvPr id="203" name="Straight Connector 202"/>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7" name="Group 196"/>
                <p:cNvGrpSpPr/>
                <p:nvPr/>
              </p:nvGrpSpPr>
              <p:grpSpPr>
                <a:xfrm rot="1320000">
                  <a:off x="-1029641" y="418159"/>
                  <a:ext cx="492508" cy="492508"/>
                  <a:chOff x="-1188426" y="919606"/>
                  <a:chExt cx="492508" cy="492508"/>
                </a:xfrm>
              </p:grpSpPr>
              <p:cxnSp>
                <p:nvCxnSpPr>
                  <p:cNvPr id="199" name="Straight Connector 198"/>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8" name="Oval 197"/>
                <p:cNvSpPr/>
                <p:nvPr/>
              </p:nvSpPr>
              <p:spPr>
                <a:xfrm>
                  <a:off x="-983952" y="479224"/>
                  <a:ext cx="401130" cy="370378"/>
                </a:xfrm>
                <a:prstGeom prst="ellipse">
                  <a:avLst/>
                </a:prstGeom>
                <a:solidFill>
                  <a:srgbClr val="BFDDA3"/>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68</a:t>
                  </a:r>
                  <a:r>
                    <a:rPr kumimoji="0" lang="en-US" sz="1100" b="0" i="0" u="none" strike="noStrike" kern="0" cap="none" spc="0" normalizeH="0" baseline="44000" noProof="0" dirty="0">
                      <a:ln>
                        <a:noFill/>
                      </a:ln>
                      <a:solidFill>
                        <a:srgbClr val="00703C"/>
                      </a:solidFill>
                      <a:effectLst>
                        <a:outerShdw blurRad="38100" dist="38100" dir="2700000" algn="tl">
                          <a:srgbClr val="000000">
                            <a:alpha val="43137"/>
                          </a:srgbClr>
                        </a:outerShdw>
                      </a:effectLst>
                      <a:uLnTx/>
                      <a:uFillTx/>
                    </a:rPr>
                    <a:t>o</a:t>
                  </a:r>
                </a:p>
              </p:txBody>
            </p:sp>
          </p:grpSp>
        </p:grpSp>
        <p:sp>
          <p:nvSpPr>
            <p:cNvPr id="222" name="Rectangle 221"/>
            <p:cNvSpPr/>
            <p:nvPr/>
          </p:nvSpPr>
          <p:spPr>
            <a:xfrm>
              <a:off x="1551016" y="3902612"/>
              <a:ext cx="576017" cy="338192"/>
            </a:xfrm>
            <a:prstGeom prst="rect">
              <a:avLst/>
            </a:prstGeom>
            <a:blipFill dpi="0" rotWithShape="1">
              <a:blip r:embed="rId9">
                <a:extLst>
                  <a:ext uri="{28A0092B-C50C-407E-A947-70E740481C1C}">
                    <a14:useLocalDpi xmlns:a14="http://schemas.microsoft.com/office/drawing/2010/main" val="0"/>
                  </a:ext>
                </a:extLst>
              </a:blip>
              <a:srcRect/>
              <a:stretch>
                <a:fillRect/>
              </a:stretch>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endParaRPr>
            </a:p>
          </p:txBody>
        </p:sp>
      </p:grpSp>
    </p:spTree>
    <p:extLst>
      <p:ext uri="{BB962C8B-B14F-4D97-AF65-F5344CB8AC3E}">
        <p14:creationId xmlns:p14="http://schemas.microsoft.com/office/powerpoint/2010/main" val="2938943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7412290" y="2564275"/>
            <a:ext cx="0" cy="2610542"/>
          </a:xfrm>
          <a:prstGeom prst="line">
            <a:avLst/>
          </a:prstGeom>
          <a:ln w="38100">
            <a:solidFill>
              <a:schemeClr val="tx1"/>
            </a:solidFill>
            <a:prstDash val="sysDash"/>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8352903" y="2669378"/>
            <a:ext cx="543615" cy="458602"/>
            <a:chOff x="2951382" y="240251"/>
            <a:chExt cx="1429512" cy="1108975"/>
          </a:xfrm>
        </p:grpSpPr>
        <p:pic>
          <p:nvPicPr>
            <p:cNvPr id="59" name="Picture 5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60" name="Oval 59"/>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0000"/>
                </a:solidFill>
                <a:effectLst/>
                <a:uLnTx/>
                <a:uFillTx/>
              </a:endParaRPr>
            </a:p>
          </p:txBody>
        </p:sp>
        <p:grpSp>
          <p:nvGrpSpPr>
            <p:cNvPr id="61" name="Group 60"/>
            <p:cNvGrpSpPr/>
            <p:nvPr/>
          </p:nvGrpSpPr>
          <p:grpSpPr>
            <a:xfrm>
              <a:off x="2951382" y="734254"/>
              <a:ext cx="1429512" cy="263151"/>
              <a:chOff x="1972224" y="2478468"/>
              <a:chExt cx="3923780" cy="516473"/>
            </a:xfrm>
          </p:grpSpPr>
          <p:grpSp>
            <p:nvGrpSpPr>
              <p:cNvPr id="63" name="Group 62"/>
              <p:cNvGrpSpPr/>
              <p:nvPr/>
            </p:nvGrpSpPr>
            <p:grpSpPr>
              <a:xfrm>
                <a:off x="1972224" y="2531081"/>
                <a:ext cx="3923780" cy="411247"/>
                <a:chOff x="6249726" y="3927944"/>
                <a:chExt cx="4110826" cy="1382736"/>
              </a:xfrm>
            </p:grpSpPr>
            <p:sp>
              <p:nvSpPr>
                <p:cNvPr id="70"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sp>
              <p:nvSpPr>
                <p:cNvPr id="71"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grpSp>
          <p:grpSp>
            <p:nvGrpSpPr>
              <p:cNvPr id="64" name="Group 63"/>
              <p:cNvGrpSpPr/>
              <p:nvPr/>
            </p:nvGrpSpPr>
            <p:grpSpPr>
              <a:xfrm>
                <a:off x="2043075" y="2478468"/>
                <a:ext cx="3782079" cy="516473"/>
                <a:chOff x="1448289" y="4936465"/>
                <a:chExt cx="4180449" cy="516473"/>
              </a:xfrm>
            </p:grpSpPr>
            <p:sp>
              <p:nvSpPr>
                <p:cNvPr id="68"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sp>
              <p:nvSpPr>
                <p:cNvPr id="69"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grpSp>
          <p:grpSp>
            <p:nvGrpSpPr>
              <p:cNvPr id="65" name="Group 64"/>
              <p:cNvGrpSpPr/>
              <p:nvPr/>
            </p:nvGrpSpPr>
            <p:grpSpPr>
              <a:xfrm flipH="1">
                <a:off x="2043075" y="2478468"/>
                <a:ext cx="3782079" cy="516473"/>
                <a:chOff x="1448289" y="4936465"/>
                <a:chExt cx="4180449" cy="516473"/>
              </a:xfrm>
            </p:grpSpPr>
            <p:sp>
              <p:nvSpPr>
                <p:cNvPr id="66"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sp>
              <p:nvSpPr>
                <p:cNvPr id="67"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endParaRPr>
                </a:p>
              </p:txBody>
            </p:sp>
          </p:grpSp>
        </p:grpSp>
        <p:sp>
          <p:nvSpPr>
            <p:cNvPr id="62" name="TextBox 61"/>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noFill/>
                  </a:ln>
                  <a:solidFill>
                    <a:srgbClr val="FF0000"/>
                  </a:solidFill>
                  <a:effectLst>
                    <a:outerShdw blurRad="38100" dist="38100" dir="2700000" algn="tl">
                      <a:srgbClr val="000000">
                        <a:alpha val="43137"/>
                      </a:srgbClr>
                    </a:outerShdw>
                  </a:effectLst>
                  <a:uLnTx/>
                  <a:uFillTx/>
                </a:rPr>
                <a:t>Internet</a:t>
              </a:r>
            </a:p>
          </p:txBody>
        </p:sp>
      </p:grpSp>
      <p:grpSp>
        <p:nvGrpSpPr>
          <p:cNvPr id="72" name="Group 71"/>
          <p:cNvGrpSpPr/>
          <p:nvPr/>
        </p:nvGrpSpPr>
        <p:grpSpPr>
          <a:xfrm>
            <a:off x="7794002" y="4786308"/>
            <a:ext cx="543615" cy="458602"/>
            <a:chOff x="2951382" y="240251"/>
            <a:chExt cx="1429512" cy="1108975"/>
          </a:xfrm>
        </p:grpSpPr>
        <p:pic>
          <p:nvPicPr>
            <p:cNvPr id="73" name="Picture 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74" name="Oval 73"/>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00"/>
                </a:solidFill>
                <a:effectLst/>
                <a:uLnTx/>
                <a:uFillTx/>
              </a:endParaRPr>
            </a:p>
          </p:txBody>
        </p:sp>
        <p:grpSp>
          <p:nvGrpSpPr>
            <p:cNvPr id="75" name="Group 74"/>
            <p:cNvGrpSpPr/>
            <p:nvPr/>
          </p:nvGrpSpPr>
          <p:grpSpPr>
            <a:xfrm>
              <a:off x="2951382" y="734254"/>
              <a:ext cx="1429512" cy="263151"/>
              <a:chOff x="1972224" y="2478468"/>
              <a:chExt cx="3923780" cy="516473"/>
            </a:xfrm>
          </p:grpSpPr>
          <p:grpSp>
            <p:nvGrpSpPr>
              <p:cNvPr id="77" name="Group 76"/>
              <p:cNvGrpSpPr/>
              <p:nvPr/>
            </p:nvGrpSpPr>
            <p:grpSpPr>
              <a:xfrm>
                <a:off x="1972224" y="2531081"/>
                <a:ext cx="3923780" cy="411247"/>
                <a:chOff x="6249726" y="3927944"/>
                <a:chExt cx="4110826" cy="1382736"/>
              </a:xfrm>
            </p:grpSpPr>
            <p:sp>
              <p:nvSpPr>
                <p:cNvPr id="84"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5"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nvGrpSpPr>
              <p:cNvPr id="78" name="Group 77"/>
              <p:cNvGrpSpPr/>
              <p:nvPr/>
            </p:nvGrpSpPr>
            <p:grpSpPr>
              <a:xfrm>
                <a:off x="2043075" y="2478468"/>
                <a:ext cx="3782079" cy="516473"/>
                <a:chOff x="1448289" y="4936465"/>
                <a:chExt cx="4180449" cy="516473"/>
              </a:xfrm>
            </p:grpSpPr>
            <p:sp>
              <p:nvSpPr>
                <p:cNvPr id="82"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3"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nvGrpSpPr>
              <p:cNvPr id="79" name="Group 78"/>
              <p:cNvGrpSpPr/>
              <p:nvPr/>
            </p:nvGrpSpPr>
            <p:grpSpPr>
              <a:xfrm flipH="1">
                <a:off x="2043075" y="2478468"/>
                <a:ext cx="3782079" cy="516473"/>
                <a:chOff x="1448289" y="4936465"/>
                <a:chExt cx="4180449" cy="516473"/>
              </a:xfrm>
            </p:grpSpPr>
            <p:sp>
              <p:nvSpPr>
                <p:cNvPr id="80"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81"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sp>
          <p:nvSpPr>
            <p:cNvPr id="76" name="TextBox 75"/>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noFill/>
                  </a:ln>
                  <a:solidFill>
                    <a:srgbClr val="FFFF00"/>
                  </a:solidFill>
                  <a:effectLst>
                    <a:outerShdw blurRad="38100" dist="38100" dir="2700000" algn="tl">
                      <a:srgbClr val="000000">
                        <a:alpha val="43137"/>
                      </a:srgbClr>
                    </a:outerShdw>
                  </a:effectLst>
                  <a:uLnTx/>
                  <a:uFillTx/>
                </a:rPr>
                <a:t>Internet</a:t>
              </a:r>
            </a:p>
          </p:txBody>
        </p:sp>
      </p:grpSp>
      <p:grpSp>
        <p:nvGrpSpPr>
          <p:cNvPr id="88" name="Group 87"/>
          <p:cNvGrpSpPr/>
          <p:nvPr/>
        </p:nvGrpSpPr>
        <p:grpSpPr>
          <a:xfrm>
            <a:off x="7597425" y="2888429"/>
            <a:ext cx="734605" cy="619724"/>
            <a:chOff x="2951382" y="240251"/>
            <a:chExt cx="1429512" cy="1108975"/>
          </a:xfrm>
        </p:grpSpPr>
        <p:pic>
          <p:nvPicPr>
            <p:cNvPr id="89" name="Picture 8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90" name="Oval 89"/>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91" name="Group 90"/>
            <p:cNvGrpSpPr/>
            <p:nvPr/>
          </p:nvGrpSpPr>
          <p:grpSpPr>
            <a:xfrm>
              <a:off x="2951382" y="734254"/>
              <a:ext cx="1429512" cy="263151"/>
              <a:chOff x="1972224" y="2478468"/>
              <a:chExt cx="3923780" cy="516473"/>
            </a:xfrm>
          </p:grpSpPr>
          <p:grpSp>
            <p:nvGrpSpPr>
              <p:cNvPr id="93" name="Group 92"/>
              <p:cNvGrpSpPr/>
              <p:nvPr/>
            </p:nvGrpSpPr>
            <p:grpSpPr>
              <a:xfrm>
                <a:off x="1972224" y="2531081"/>
                <a:ext cx="3923780" cy="411247"/>
                <a:chOff x="6249726" y="3927944"/>
                <a:chExt cx="4110826" cy="1382736"/>
              </a:xfrm>
            </p:grpSpPr>
            <p:sp>
              <p:nvSpPr>
                <p:cNvPr id="100"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sp>
              <p:nvSpPr>
                <p:cNvPr id="101"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grpSp>
          <p:grpSp>
            <p:nvGrpSpPr>
              <p:cNvPr id="94" name="Group 93"/>
              <p:cNvGrpSpPr/>
              <p:nvPr/>
            </p:nvGrpSpPr>
            <p:grpSpPr>
              <a:xfrm>
                <a:off x="2043075" y="2478468"/>
                <a:ext cx="3782079" cy="516473"/>
                <a:chOff x="1448289" y="4936465"/>
                <a:chExt cx="4180449" cy="516473"/>
              </a:xfrm>
            </p:grpSpPr>
            <p:sp>
              <p:nvSpPr>
                <p:cNvPr id="98"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sp>
              <p:nvSpPr>
                <p:cNvPr id="99"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grpSp>
          <p:grpSp>
            <p:nvGrpSpPr>
              <p:cNvPr id="95" name="Group 94"/>
              <p:cNvGrpSpPr/>
              <p:nvPr/>
            </p:nvGrpSpPr>
            <p:grpSpPr>
              <a:xfrm flipH="1">
                <a:off x="2043075" y="2478468"/>
                <a:ext cx="3782079" cy="516473"/>
                <a:chOff x="1448289" y="4936465"/>
                <a:chExt cx="4180449" cy="516473"/>
              </a:xfrm>
            </p:grpSpPr>
            <p:sp>
              <p:nvSpPr>
                <p:cNvPr id="96"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sp>
              <p:nvSpPr>
                <p:cNvPr id="97"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grpSp>
        </p:grpSp>
        <p:sp>
          <p:nvSpPr>
            <p:cNvPr id="92" name="TextBox 91"/>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w="3175">
                    <a:noFill/>
                  </a:ln>
                  <a:solidFill>
                    <a:prstClr val="white"/>
                  </a:solidFill>
                  <a:effectLst>
                    <a:outerShdw blurRad="38100" dist="38100" dir="2700000" algn="tl">
                      <a:srgbClr val="000000">
                        <a:alpha val="43137"/>
                      </a:srgbClr>
                    </a:outerShdw>
                  </a:effectLst>
                  <a:uLnTx/>
                  <a:uFillTx/>
                </a:rPr>
                <a:t>Internet</a:t>
              </a:r>
            </a:p>
          </p:txBody>
        </p:sp>
      </p:grpSp>
      <p:cxnSp>
        <p:nvCxnSpPr>
          <p:cNvPr id="40" name="Straight Arrow Connector 39"/>
          <p:cNvCxnSpPr/>
          <p:nvPr/>
        </p:nvCxnSpPr>
        <p:spPr>
          <a:xfrm>
            <a:off x="8282283" y="2595876"/>
            <a:ext cx="480717" cy="140535"/>
          </a:xfrm>
          <a:prstGeom prst="straightConnector1">
            <a:avLst/>
          </a:prstGeom>
          <a:noFill/>
          <a:ln w="28575">
            <a:solidFill>
              <a:schemeClr val="tx1">
                <a:lumMod val="65000"/>
                <a:lumOff val="35000"/>
              </a:schemeClr>
            </a:solidFill>
            <a:prstDash val="sysDot"/>
          </a:ln>
        </p:spPr>
        <p:style>
          <a:lnRef idx="1">
            <a:schemeClr val="accent4"/>
          </a:lnRef>
          <a:fillRef idx="2">
            <a:schemeClr val="accent4"/>
          </a:fillRef>
          <a:effectRef idx="1">
            <a:schemeClr val="accent4"/>
          </a:effectRef>
          <a:fontRef idx="minor">
            <a:schemeClr val="dk1"/>
          </a:fontRef>
        </p:style>
      </p:cxnSp>
      <p:sp>
        <p:nvSpPr>
          <p:cNvPr id="215" name="Rectangle 214"/>
          <p:cNvSpPr/>
          <p:nvPr/>
        </p:nvSpPr>
        <p:spPr>
          <a:xfrm>
            <a:off x="7553822" y="2945879"/>
            <a:ext cx="322860" cy="465299"/>
          </a:xfrm>
          <a:prstGeom prst="rect">
            <a:avLst/>
          </a:prstGeom>
          <a:solidFill>
            <a:srgbClr val="FFFFFF">
              <a:alpha val="76863"/>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37" name="Straight Arrow Connector 36"/>
          <p:cNvCxnSpPr/>
          <p:nvPr/>
        </p:nvCxnSpPr>
        <p:spPr>
          <a:xfrm flipV="1">
            <a:off x="7772400" y="3934804"/>
            <a:ext cx="0" cy="1200361"/>
          </a:xfrm>
          <a:prstGeom prst="straightConnector1">
            <a:avLst/>
          </a:prstGeom>
          <a:noFill/>
          <a:ln w="28575">
            <a:solidFill>
              <a:schemeClr val="tx1">
                <a:lumMod val="65000"/>
                <a:lumOff val="35000"/>
              </a:schemeClr>
            </a:solidFill>
            <a:prstDash val="sysDot"/>
          </a:ln>
        </p:spPr>
        <p:style>
          <a:lnRef idx="1">
            <a:schemeClr val="accent4"/>
          </a:lnRef>
          <a:fillRef idx="2">
            <a:schemeClr val="accent4"/>
          </a:fillRef>
          <a:effectRef idx="1">
            <a:schemeClr val="accent4"/>
          </a:effectRef>
          <a:fontRef idx="minor">
            <a:schemeClr val="dk1"/>
          </a:fontRef>
        </p:style>
      </p:cxnSp>
      <p:sp>
        <p:nvSpPr>
          <p:cNvPr id="3" name="Title 2"/>
          <p:cNvSpPr>
            <a:spLocks noGrp="1"/>
          </p:cNvSpPr>
          <p:nvPr>
            <p:ph type="title"/>
          </p:nvPr>
        </p:nvSpPr>
        <p:spPr>
          <a:xfrm>
            <a:off x="166860" y="228600"/>
            <a:ext cx="8977139" cy="697244"/>
          </a:xfrm>
        </p:spPr>
        <p:txBody>
          <a:bodyPr/>
          <a:lstStyle/>
          <a:p>
            <a:pPr marL="58738" lvl="1" indent="0"/>
            <a:r>
              <a:rPr lang="en-US" sz="3600" b="1" dirty="0">
                <a:solidFill>
                  <a:schemeClr val="tx1"/>
                </a:solidFill>
                <a:effectLst>
                  <a:outerShdw blurRad="38100" dist="38100" dir="2700000" algn="tl">
                    <a:srgbClr val="000000">
                      <a:alpha val="43137"/>
                    </a:srgbClr>
                  </a:outerShdw>
                </a:effectLst>
              </a:rPr>
              <a:t>Broadband Assured IP Services Update </a:t>
            </a:r>
          </a:p>
        </p:txBody>
      </p:sp>
      <p:sp>
        <p:nvSpPr>
          <p:cNvPr id="5" name="Cloud 2"/>
          <p:cNvSpPr/>
          <p:nvPr/>
        </p:nvSpPr>
        <p:spPr>
          <a:xfrm>
            <a:off x="7061048" y="1974411"/>
            <a:ext cx="1320953" cy="750061"/>
          </a:xfrm>
          <a:custGeom>
            <a:avLst/>
            <a:gdLst>
              <a:gd name="connsiteX0" fmla="*/ 3900 w 43200"/>
              <a:gd name="connsiteY0" fmla="*/ 14370 h 43200"/>
              <a:gd name="connsiteX1" fmla="*/ 5623 w 43200"/>
              <a:gd name="connsiteY1" fmla="*/ 6907 h 43200"/>
              <a:gd name="connsiteX2" fmla="*/ 14005 w 43200"/>
              <a:gd name="connsiteY2" fmla="*/ 5202 h 43200"/>
              <a:gd name="connsiteX3" fmla="*/ 22456 w 43200"/>
              <a:gd name="connsiteY3" fmla="*/ 3432 h 43200"/>
              <a:gd name="connsiteX4" fmla="*/ 25749 w 43200"/>
              <a:gd name="connsiteY4" fmla="*/ 200 h 43200"/>
              <a:gd name="connsiteX5" fmla="*/ 29833 w 43200"/>
              <a:gd name="connsiteY5" fmla="*/ 2481 h 43200"/>
              <a:gd name="connsiteX6" fmla="*/ 35463 w 43200"/>
              <a:gd name="connsiteY6" fmla="*/ 690 h 43200"/>
              <a:gd name="connsiteX7" fmla="*/ 38318 w 43200"/>
              <a:gd name="connsiteY7" fmla="*/ 5576 h 43200"/>
              <a:gd name="connsiteX8" fmla="*/ 41982 w 43200"/>
              <a:gd name="connsiteY8" fmla="*/ 10318 h 43200"/>
              <a:gd name="connsiteX9" fmla="*/ 41818 w 43200"/>
              <a:gd name="connsiteY9" fmla="*/ 15460 h 43200"/>
              <a:gd name="connsiteX10" fmla="*/ 43016 w 43200"/>
              <a:gd name="connsiteY10" fmla="*/ 23322 h 43200"/>
              <a:gd name="connsiteX11" fmla="*/ 37404 w 43200"/>
              <a:gd name="connsiteY11" fmla="*/ 30204 h 43200"/>
              <a:gd name="connsiteX12" fmla="*/ 35395 w 43200"/>
              <a:gd name="connsiteY12" fmla="*/ 36101 h 43200"/>
              <a:gd name="connsiteX13" fmla="*/ 28555 w 43200"/>
              <a:gd name="connsiteY13" fmla="*/ 36815 h 43200"/>
              <a:gd name="connsiteX14" fmla="*/ 23667 w 43200"/>
              <a:gd name="connsiteY14" fmla="*/ 43106 h 43200"/>
              <a:gd name="connsiteX15" fmla="*/ 16480 w 43200"/>
              <a:gd name="connsiteY15" fmla="*/ 39266 h 43200"/>
              <a:gd name="connsiteX16" fmla="*/ 5804 w 43200"/>
              <a:gd name="connsiteY16" fmla="*/ 35472 h 43200"/>
              <a:gd name="connsiteX17" fmla="*/ 1110 w 43200"/>
              <a:gd name="connsiteY17" fmla="*/ 31250 h 43200"/>
              <a:gd name="connsiteX18" fmla="*/ 2113 w 43200"/>
              <a:gd name="connsiteY18" fmla="*/ 25551 h 43200"/>
              <a:gd name="connsiteX19" fmla="*/ -5 w 43200"/>
              <a:gd name="connsiteY19" fmla="*/ 19704 h 43200"/>
              <a:gd name="connsiteX20" fmla="*/ 3863 w 43200"/>
              <a:gd name="connsiteY20" fmla="*/ 14507 h 43200"/>
              <a:gd name="connsiteX21" fmla="*/ 3900 w 43200"/>
              <a:gd name="connsiteY21" fmla="*/ 14370 h 43200"/>
              <a:gd name="connsiteX0" fmla="*/ 4693 w 43200"/>
              <a:gd name="connsiteY0" fmla="*/ 26177 h 43200"/>
              <a:gd name="connsiteX1" fmla="*/ 2160 w 43200"/>
              <a:gd name="connsiteY1" fmla="*/ 25380 h 43200"/>
              <a:gd name="connsiteX2" fmla="*/ 6928 w 43200"/>
              <a:gd name="connsiteY2" fmla="*/ 34899 h 43200"/>
              <a:gd name="connsiteX3" fmla="*/ 5820 w 43200"/>
              <a:gd name="connsiteY3" fmla="*/ 35280 h 43200"/>
              <a:gd name="connsiteX4" fmla="*/ 16478 w 43200"/>
              <a:gd name="connsiteY4" fmla="*/ 39090 h 43200"/>
              <a:gd name="connsiteX5" fmla="*/ 15810 w 43200"/>
              <a:gd name="connsiteY5" fmla="*/ 37350 h 43200"/>
              <a:gd name="connsiteX6" fmla="*/ 28827 w 43200"/>
              <a:gd name="connsiteY6" fmla="*/ 34751 h 43200"/>
              <a:gd name="connsiteX7" fmla="*/ 28560 w 43200"/>
              <a:gd name="connsiteY7" fmla="*/ 36660 h 43200"/>
              <a:gd name="connsiteX8" fmla="*/ 34129 w 43200"/>
              <a:gd name="connsiteY8" fmla="*/ 22954 h 43200"/>
              <a:gd name="connsiteX9" fmla="*/ 37380 w 43200"/>
              <a:gd name="connsiteY9" fmla="*/ 30090 h 43200"/>
              <a:gd name="connsiteX10" fmla="*/ 41798 w 43200"/>
              <a:gd name="connsiteY10" fmla="*/ 15354 h 43200"/>
              <a:gd name="connsiteX11" fmla="*/ 40350 w 43200"/>
              <a:gd name="connsiteY11" fmla="*/ 18030 h 43200"/>
              <a:gd name="connsiteX12" fmla="*/ 38324 w 43200"/>
              <a:gd name="connsiteY12" fmla="*/ 5426 h 43200"/>
              <a:gd name="connsiteX13" fmla="*/ 38400 w 43200"/>
              <a:gd name="connsiteY13" fmla="*/ 6690 h 43200"/>
              <a:gd name="connsiteX14" fmla="*/ 29078 w 43200"/>
              <a:gd name="connsiteY14" fmla="*/ 3952 h 43200"/>
              <a:gd name="connsiteX15" fmla="*/ 29820 w 43200"/>
              <a:gd name="connsiteY15" fmla="*/ 2340 h 43200"/>
              <a:gd name="connsiteX16" fmla="*/ 22141 w 43200"/>
              <a:gd name="connsiteY16" fmla="*/ 4720 h 43200"/>
              <a:gd name="connsiteX17" fmla="*/ 22500 w 43200"/>
              <a:gd name="connsiteY17" fmla="*/ 3330 h 43200"/>
              <a:gd name="connsiteX18" fmla="*/ 14000 w 43200"/>
              <a:gd name="connsiteY18" fmla="*/ 5192 h 43200"/>
              <a:gd name="connsiteX19" fmla="*/ 15300 w 43200"/>
              <a:gd name="connsiteY19" fmla="*/ 6540 h 43200"/>
              <a:gd name="connsiteX20" fmla="*/ 4127 w 43200"/>
              <a:gd name="connsiteY20" fmla="*/ 15789 h 43200"/>
              <a:gd name="connsiteX21" fmla="*/ 3900 w 43200"/>
              <a:gd name="connsiteY21" fmla="*/ 14370 h 43200"/>
              <a:gd name="connsiteX0" fmla="*/ 3936 w 43256"/>
              <a:gd name="connsiteY0" fmla="*/ 14229 h 43219"/>
              <a:gd name="connsiteX1" fmla="*/ 5659 w 43256"/>
              <a:gd name="connsiteY1" fmla="*/ 6766 h 43219"/>
              <a:gd name="connsiteX2" fmla="*/ 14041 w 43256"/>
              <a:gd name="connsiteY2" fmla="*/ 5061 h 43219"/>
              <a:gd name="connsiteX3" fmla="*/ 22492 w 43256"/>
              <a:gd name="connsiteY3" fmla="*/ 3291 h 43219"/>
              <a:gd name="connsiteX4" fmla="*/ 25785 w 43256"/>
              <a:gd name="connsiteY4" fmla="*/ 59 h 43219"/>
              <a:gd name="connsiteX5" fmla="*/ 29869 w 43256"/>
              <a:gd name="connsiteY5" fmla="*/ 2340 h 43219"/>
              <a:gd name="connsiteX6" fmla="*/ 35499 w 43256"/>
              <a:gd name="connsiteY6" fmla="*/ 549 h 43219"/>
              <a:gd name="connsiteX7" fmla="*/ 38354 w 43256"/>
              <a:gd name="connsiteY7" fmla="*/ 5435 h 43219"/>
              <a:gd name="connsiteX8" fmla="*/ 42018 w 43256"/>
              <a:gd name="connsiteY8" fmla="*/ 10177 h 43219"/>
              <a:gd name="connsiteX9" fmla="*/ 41854 w 43256"/>
              <a:gd name="connsiteY9" fmla="*/ 15319 h 43219"/>
              <a:gd name="connsiteX10" fmla="*/ 43052 w 43256"/>
              <a:gd name="connsiteY10" fmla="*/ 23181 h 43219"/>
              <a:gd name="connsiteX11" fmla="*/ 37440 w 43256"/>
              <a:gd name="connsiteY11" fmla="*/ 30063 h 43219"/>
              <a:gd name="connsiteX12" fmla="*/ 35431 w 43256"/>
              <a:gd name="connsiteY12" fmla="*/ 35960 h 43219"/>
              <a:gd name="connsiteX13" fmla="*/ 28591 w 43256"/>
              <a:gd name="connsiteY13" fmla="*/ 36674 h 43219"/>
              <a:gd name="connsiteX14" fmla="*/ 23703 w 43256"/>
              <a:gd name="connsiteY14" fmla="*/ 42965 h 43219"/>
              <a:gd name="connsiteX15" fmla="*/ 16516 w 43256"/>
              <a:gd name="connsiteY15" fmla="*/ 39125 h 43219"/>
              <a:gd name="connsiteX16" fmla="*/ 5840 w 43256"/>
              <a:gd name="connsiteY16" fmla="*/ 35331 h 43219"/>
              <a:gd name="connsiteX17" fmla="*/ 1146 w 43256"/>
              <a:gd name="connsiteY17" fmla="*/ 31109 h 43219"/>
              <a:gd name="connsiteX18" fmla="*/ 2149 w 43256"/>
              <a:gd name="connsiteY18" fmla="*/ 25410 h 43219"/>
              <a:gd name="connsiteX19" fmla="*/ 31 w 43256"/>
              <a:gd name="connsiteY19" fmla="*/ 19563 h 43219"/>
              <a:gd name="connsiteX20" fmla="*/ 3899 w 43256"/>
              <a:gd name="connsiteY20" fmla="*/ 14366 h 43219"/>
              <a:gd name="connsiteX21" fmla="*/ 3936 w 43256"/>
              <a:gd name="connsiteY21" fmla="*/ 14229 h 43219"/>
              <a:gd name="connsiteX0" fmla="*/ 4729 w 43256"/>
              <a:gd name="connsiteY0" fmla="*/ 26036 h 43219"/>
              <a:gd name="connsiteX1" fmla="*/ 2196 w 43256"/>
              <a:gd name="connsiteY1" fmla="*/ 25239 h 43219"/>
              <a:gd name="connsiteX2" fmla="*/ 6964 w 43256"/>
              <a:gd name="connsiteY2" fmla="*/ 34758 h 43219"/>
              <a:gd name="connsiteX3" fmla="*/ 5856 w 43256"/>
              <a:gd name="connsiteY3" fmla="*/ 35139 h 43219"/>
              <a:gd name="connsiteX4" fmla="*/ 16514 w 43256"/>
              <a:gd name="connsiteY4" fmla="*/ 38949 h 43219"/>
              <a:gd name="connsiteX5" fmla="*/ 15846 w 43256"/>
              <a:gd name="connsiteY5" fmla="*/ 37209 h 43219"/>
              <a:gd name="connsiteX6" fmla="*/ 28863 w 43256"/>
              <a:gd name="connsiteY6" fmla="*/ 34610 h 43219"/>
              <a:gd name="connsiteX7" fmla="*/ 28596 w 43256"/>
              <a:gd name="connsiteY7" fmla="*/ 36519 h 43219"/>
              <a:gd name="connsiteX8" fmla="*/ 34165 w 43256"/>
              <a:gd name="connsiteY8" fmla="*/ 22813 h 43219"/>
              <a:gd name="connsiteX9" fmla="*/ 37416 w 43256"/>
              <a:gd name="connsiteY9" fmla="*/ 29949 h 43219"/>
              <a:gd name="connsiteX10" fmla="*/ 41834 w 43256"/>
              <a:gd name="connsiteY10" fmla="*/ 15213 h 43219"/>
              <a:gd name="connsiteX11" fmla="*/ 40386 w 43256"/>
              <a:gd name="connsiteY11" fmla="*/ 17889 h 43219"/>
              <a:gd name="connsiteX12" fmla="*/ 38360 w 43256"/>
              <a:gd name="connsiteY12" fmla="*/ 5285 h 43219"/>
              <a:gd name="connsiteX13" fmla="*/ 38436 w 43256"/>
              <a:gd name="connsiteY13" fmla="*/ 6549 h 43219"/>
              <a:gd name="connsiteX14" fmla="*/ 29114 w 43256"/>
              <a:gd name="connsiteY14" fmla="*/ 3811 h 43219"/>
              <a:gd name="connsiteX15" fmla="*/ 29856 w 43256"/>
              <a:gd name="connsiteY15" fmla="*/ 2199 h 43219"/>
              <a:gd name="connsiteX16" fmla="*/ 22177 w 43256"/>
              <a:gd name="connsiteY16" fmla="*/ 4579 h 43219"/>
              <a:gd name="connsiteX17" fmla="*/ 22871 w 43256"/>
              <a:gd name="connsiteY17" fmla="*/ 7710 h 43219"/>
              <a:gd name="connsiteX18" fmla="*/ 14036 w 43256"/>
              <a:gd name="connsiteY18" fmla="*/ 5051 h 43219"/>
              <a:gd name="connsiteX19" fmla="*/ 15336 w 43256"/>
              <a:gd name="connsiteY19" fmla="*/ 6399 h 43219"/>
              <a:gd name="connsiteX20" fmla="*/ 4163 w 43256"/>
              <a:gd name="connsiteY20" fmla="*/ 15648 h 43219"/>
              <a:gd name="connsiteX21" fmla="*/ 3936 w 43256"/>
              <a:gd name="connsiteY21" fmla="*/ 14229 h 43219"/>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9856 w 43256"/>
              <a:gd name="connsiteY15" fmla="*/ 2191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4221 h 43211"/>
              <a:gd name="connsiteX1" fmla="*/ 5659 w 43256"/>
              <a:gd name="connsiteY1" fmla="*/ 6758 h 43211"/>
              <a:gd name="connsiteX2" fmla="*/ 14041 w 43256"/>
              <a:gd name="connsiteY2" fmla="*/ 5053 h 43211"/>
              <a:gd name="connsiteX3" fmla="*/ 25782 w 43256"/>
              <a:gd name="connsiteY3" fmla="*/ 3714 h 43211"/>
              <a:gd name="connsiteX4" fmla="*/ 25785 w 43256"/>
              <a:gd name="connsiteY4" fmla="*/ 51 h 43211"/>
              <a:gd name="connsiteX5" fmla="*/ 29869 w 43256"/>
              <a:gd name="connsiteY5" fmla="*/ 2332 h 43211"/>
              <a:gd name="connsiteX6" fmla="*/ 35499 w 43256"/>
              <a:gd name="connsiteY6" fmla="*/ 541 h 43211"/>
              <a:gd name="connsiteX7" fmla="*/ 38354 w 43256"/>
              <a:gd name="connsiteY7" fmla="*/ 5427 h 43211"/>
              <a:gd name="connsiteX8" fmla="*/ 42018 w 43256"/>
              <a:gd name="connsiteY8" fmla="*/ 10169 h 43211"/>
              <a:gd name="connsiteX9" fmla="*/ 41854 w 43256"/>
              <a:gd name="connsiteY9" fmla="*/ 15311 h 43211"/>
              <a:gd name="connsiteX10" fmla="*/ 43052 w 43256"/>
              <a:gd name="connsiteY10" fmla="*/ 23173 h 43211"/>
              <a:gd name="connsiteX11" fmla="*/ 37440 w 43256"/>
              <a:gd name="connsiteY11" fmla="*/ 30055 h 43211"/>
              <a:gd name="connsiteX12" fmla="*/ 35431 w 43256"/>
              <a:gd name="connsiteY12" fmla="*/ 35952 h 43211"/>
              <a:gd name="connsiteX13" fmla="*/ 28591 w 43256"/>
              <a:gd name="connsiteY13" fmla="*/ 36666 h 43211"/>
              <a:gd name="connsiteX14" fmla="*/ 23703 w 43256"/>
              <a:gd name="connsiteY14" fmla="*/ 42957 h 43211"/>
              <a:gd name="connsiteX15" fmla="*/ 16516 w 43256"/>
              <a:gd name="connsiteY15" fmla="*/ 39117 h 43211"/>
              <a:gd name="connsiteX16" fmla="*/ 5840 w 43256"/>
              <a:gd name="connsiteY16" fmla="*/ 35323 h 43211"/>
              <a:gd name="connsiteX17" fmla="*/ 1146 w 43256"/>
              <a:gd name="connsiteY17" fmla="*/ 31101 h 43211"/>
              <a:gd name="connsiteX18" fmla="*/ 2149 w 43256"/>
              <a:gd name="connsiteY18" fmla="*/ 25402 h 43211"/>
              <a:gd name="connsiteX19" fmla="*/ 31 w 43256"/>
              <a:gd name="connsiteY19" fmla="*/ 19555 h 43211"/>
              <a:gd name="connsiteX20" fmla="*/ 3899 w 43256"/>
              <a:gd name="connsiteY20" fmla="*/ 14358 h 43211"/>
              <a:gd name="connsiteX21" fmla="*/ 3936 w 43256"/>
              <a:gd name="connsiteY21" fmla="*/ 14221 h 43211"/>
              <a:gd name="connsiteX0" fmla="*/ 4729 w 43256"/>
              <a:gd name="connsiteY0" fmla="*/ 26028 h 43211"/>
              <a:gd name="connsiteX1" fmla="*/ 2196 w 43256"/>
              <a:gd name="connsiteY1" fmla="*/ 25231 h 43211"/>
              <a:gd name="connsiteX2" fmla="*/ 6964 w 43256"/>
              <a:gd name="connsiteY2" fmla="*/ 34750 h 43211"/>
              <a:gd name="connsiteX3" fmla="*/ 5856 w 43256"/>
              <a:gd name="connsiteY3" fmla="*/ 35131 h 43211"/>
              <a:gd name="connsiteX4" fmla="*/ 16514 w 43256"/>
              <a:gd name="connsiteY4" fmla="*/ 38941 h 43211"/>
              <a:gd name="connsiteX5" fmla="*/ 15846 w 43256"/>
              <a:gd name="connsiteY5" fmla="*/ 37201 h 43211"/>
              <a:gd name="connsiteX6" fmla="*/ 28863 w 43256"/>
              <a:gd name="connsiteY6" fmla="*/ 34602 h 43211"/>
              <a:gd name="connsiteX7" fmla="*/ 28596 w 43256"/>
              <a:gd name="connsiteY7" fmla="*/ 36511 h 43211"/>
              <a:gd name="connsiteX8" fmla="*/ 34165 w 43256"/>
              <a:gd name="connsiteY8" fmla="*/ 22805 h 43211"/>
              <a:gd name="connsiteX9" fmla="*/ 37416 w 43256"/>
              <a:gd name="connsiteY9" fmla="*/ 29941 h 43211"/>
              <a:gd name="connsiteX10" fmla="*/ 41834 w 43256"/>
              <a:gd name="connsiteY10" fmla="*/ 15205 h 43211"/>
              <a:gd name="connsiteX11" fmla="*/ 40386 w 43256"/>
              <a:gd name="connsiteY11" fmla="*/ 17881 h 43211"/>
              <a:gd name="connsiteX12" fmla="*/ 38360 w 43256"/>
              <a:gd name="connsiteY12" fmla="*/ 5277 h 43211"/>
              <a:gd name="connsiteX13" fmla="*/ 38436 w 43256"/>
              <a:gd name="connsiteY13" fmla="*/ 6541 h 43211"/>
              <a:gd name="connsiteX14" fmla="*/ 29114 w 43256"/>
              <a:gd name="connsiteY14" fmla="*/ 3803 h 43211"/>
              <a:gd name="connsiteX15" fmla="*/ 28741 w 43256"/>
              <a:gd name="connsiteY15" fmla="*/ 7465 h 43211"/>
              <a:gd name="connsiteX16" fmla="*/ 22177 w 43256"/>
              <a:gd name="connsiteY16" fmla="*/ 4571 h 43211"/>
              <a:gd name="connsiteX17" fmla="*/ 22871 w 43256"/>
              <a:gd name="connsiteY17" fmla="*/ 7702 h 43211"/>
              <a:gd name="connsiteX18" fmla="*/ 14036 w 43256"/>
              <a:gd name="connsiteY18" fmla="*/ 5043 h 43211"/>
              <a:gd name="connsiteX19" fmla="*/ 15336 w 43256"/>
              <a:gd name="connsiteY19" fmla="*/ 6391 h 43211"/>
              <a:gd name="connsiteX20" fmla="*/ 4163 w 43256"/>
              <a:gd name="connsiteY20" fmla="*/ 15640 h 43211"/>
              <a:gd name="connsiteX21" fmla="*/ 3936 w 43256"/>
              <a:gd name="connsiteY21" fmla="*/ 14221 h 43211"/>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14036 w 43256"/>
              <a:gd name="connsiteY18" fmla="*/ 5948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22567 w 43256"/>
              <a:gd name="connsiteY18" fmla="*/ 11653 h 44116"/>
              <a:gd name="connsiteX19" fmla="*/ 15336 w 43256"/>
              <a:gd name="connsiteY19" fmla="*/ 7296 h 44116"/>
              <a:gd name="connsiteX20" fmla="*/ 4163 w 43256"/>
              <a:gd name="connsiteY20" fmla="*/ 16545 h 44116"/>
              <a:gd name="connsiteX21" fmla="*/ 3936 w 43256"/>
              <a:gd name="connsiteY21" fmla="*/ 15126 h 44116"/>
              <a:gd name="connsiteX0" fmla="*/ 3936 w 43256"/>
              <a:gd name="connsiteY0" fmla="*/ 15126 h 44116"/>
              <a:gd name="connsiteX1" fmla="*/ 5659 w 43256"/>
              <a:gd name="connsiteY1" fmla="*/ 7663 h 44116"/>
              <a:gd name="connsiteX2" fmla="*/ 14041 w 43256"/>
              <a:gd name="connsiteY2" fmla="*/ 5958 h 44116"/>
              <a:gd name="connsiteX3" fmla="*/ 25782 w 43256"/>
              <a:gd name="connsiteY3" fmla="*/ 4619 h 44116"/>
              <a:gd name="connsiteX4" fmla="*/ 25785 w 43256"/>
              <a:gd name="connsiteY4" fmla="*/ 956 h 44116"/>
              <a:gd name="connsiteX5" fmla="*/ 29869 w 43256"/>
              <a:gd name="connsiteY5" fmla="*/ 3237 h 44116"/>
              <a:gd name="connsiteX6" fmla="*/ 35499 w 43256"/>
              <a:gd name="connsiteY6" fmla="*/ 1446 h 44116"/>
              <a:gd name="connsiteX7" fmla="*/ 38354 w 43256"/>
              <a:gd name="connsiteY7" fmla="*/ 6332 h 44116"/>
              <a:gd name="connsiteX8" fmla="*/ 42018 w 43256"/>
              <a:gd name="connsiteY8" fmla="*/ 11074 h 44116"/>
              <a:gd name="connsiteX9" fmla="*/ 41854 w 43256"/>
              <a:gd name="connsiteY9" fmla="*/ 16216 h 44116"/>
              <a:gd name="connsiteX10" fmla="*/ 43052 w 43256"/>
              <a:gd name="connsiteY10" fmla="*/ 24078 h 44116"/>
              <a:gd name="connsiteX11" fmla="*/ 37440 w 43256"/>
              <a:gd name="connsiteY11" fmla="*/ 30960 h 44116"/>
              <a:gd name="connsiteX12" fmla="*/ 35431 w 43256"/>
              <a:gd name="connsiteY12" fmla="*/ 36857 h 44116"/>
              <a:gd name="connsiteX13" fmla="*/ 28591 w 43256"/>
              <a:gd name="connsiteY13" fmla="*/ 37571 h 44116"/>
              <a:gd name="connsiteX14" fmla="*/ 23703 w 43256"/>
              <a:gd name="connsiteY14" fmla="*/ 43862 h 44116"/>
              <a:gd name="connsiteX15" fmla="*/ 16516 w 43256"/>
              <a:gd name="connsiteY15" fmla="*/ 40022 h 44116"/>
              <a:gd name="connsiteX16" fmla="*/ 5840 w 43256"/>
              <a:gd name="connsiteY16" fmla="*/ 36228 h 44116"/>
              <a:gd name="connsiteX17" fmla="*/ 1146 w 43256"/>
              <a:gd name="connsiteY17" fmla="*/ 32006 h 44116"/>
              <a:gd name="connsiteX18" fmla="*/ 2149 w 43256"/>
              <a:gd name="connsiteY18" fmla="*/ 26307 h 44116"/>
              <a:gd name="connsiteX19" fmla="*/ 31 w 43256"/>
              <a:gd name="connsiteY19" fmla="*/ 20460 h 44116"/>
              <a:gd name="connsiteX20" fmla="*/ 3899 w 43256"/>
              <a:gd name="connsiteY20" fmla="*/ 15263 h 44116"/>
              <a:gd name="connsiteX21" fmla="*/ 3936 w 43256"/>
              <a:gd name="connsiteY21" fmla="*/ 15126 h 44116"/>
              <a:gd name="connsiteX0" fmla="*/ 4729 w 43256"/>
              <a:gd name="connsiteY0" fmla="*/ 26933 h 44116"/>
              <a:gd name="connsiteX1" fmla="*/ 2196 w 43256"/>
              <a:gd name="connsiteY1" fmla="*/ 26136 h 44116"/>
              <a:gd name="connsiteX2" fmla="*/ 6964 w 43256"/>
              <a:gd name="connsiteY2" fmla="*/ 35655 h 44116"/>
              <a:gd name="connsiteX3" fmla="*/ 5856 w 43256"/>
              <a:gd name="connsiteY3" fmla="*/ 36036 h 44116"/>
              <a:gd name="connsiteX4" fmla="*/ 16514 w 43256"/>
              <a:gd name="connsiteY4" fmla="*/ 39846 h 44116"/>
              <a:gd name="connsiteX5" fmla="*/ 15846 w 43256"/>
              <a:gd name="connsiteY5" fmla="*/ 38106 h 44116"/>
              <a:gd name="connsiteX6" fmla="*/ 28863 w 43256"/>
              <a:gd name="connsiteY6" fmla="*/ 35507 h 44116"/>
              <a:gd name="connsiteX7" fmla="*/ 28596 w 43256"/>
              <a:gd name="connsiteY7" fmla="*/ 37416 h 44116"/>
              <a:gd name="connsiteX8" fmla="*/ 34165 w 43256"/>
              <a:gd name="connsiteY8" fmla="*/ 23710 h 44116"/>
              <a:gd name="connsiteX9" fmla="*/ 37416 w 43256"/>
              <a:gd name="connsiteY9" fmla="*/ 30846 h 44116"/>
              <a:gd name="connsiteX10" fmla="*/ 41834 w 43256"/>
              <a:gd name="connsiteY10" fmla="*/ 16110 h 44116"/>
              <a:gd name="connsiteX11" fmla="*/ 40386 w 43256"/>
              <a:gd name="connsiteY11" fmla="*/ 18786 h 44116"/>
              <a:gd name="connsiteX12" fmla="*/ 38360 w 43256"/>
              <a:gd name="connsiteY12" fmla="*/ 6182 h 44116"/>
              <a:gd name="connsiteX13" fmla="*/ 38436 w 43256"/>
              <a:gd name="connsiteY13" fmla="*/ 7446 h 44116"/>
              <a:gd name="connsiteX14" fmla="*/ 29114 w 43256"/>
              <a:gd name="connsiteY14" fmla="*/ 4708 h 44116"/>
              <a:gd name="connsiteX15" fmla="*/ 28741 w 43256"/>
              <a:gd name="connsiteY15" fmla="*/ 8370 h 44116"/>
              <a:gd name="connsiteX16" fmla="*/ 22177 w 43256"/>
              <a:gd name="connsiteY16" fmla="*/ 5476 h 44116"/>
              <a:gd name="connsiteX17" fmla="*/ 22871 w 43256"/>
              <a:gd name="connsiteY17" fmla="*/ 8607 h 44116"/>
              <a:gd name="connsiteX18" fmla="*/ 4163 w 43256"/>
              <a:gd name="connsiteY18" fmla="*/ 16545 h 44116"/>
              <a:gd name="connsiteX19" fmla="*/ 3936 w 43256"/>
              <a:gd name="connsiteY19" fmla="*/ 15126 h 44116"/>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6087 h 45077"/>
              <a:gd name="connsiteX1" fmla="*/ 5659 w 43256"/>
              <a:gd name="connsiteY1" fmla="*/ 8624 h 45077"/>
              <a:gd name="connsiteX2" fmla="*/ 14041 w 43256"/>
              <a:gd name="connsiteY2" fmla="*/ 6919 h 45077"/>
              <a:gd name="connsiteX3" fmla="*/ 25782 w 43256"/>
              <a:gd name="connsiteY3" fmla="*/ 5580 h 45077"/>
              <a:gd name="connsiteX4" fmla="*/ 25785 w 43256"/>
              <a:gd name="connsiteY4" fmla="*/ 1917 h 45077"/>
              <a:gd name="connsiteX5" fmla="*/ 29869 w 43256"/>
              <a:gd name="connsiteY5" fmla="*/ 4198 h 45077"/>
              <a:gd name="connsiteX6" fmla="*/ 35499 w 43256"/>
              <a:gd name="connsiteY6" fmla="*/ 2407 h 45077"/>
              <a:gd name="connsiteX7" fmla="*/ 38354 w 43256"/>
              <a:gd name="connsiteY7" fmla="*/ 7293 h 45077"/>
              <a:gd name="connsiteX8" fmla="*/ 42018 w 43256"/>
              <a:gd name="connsiteY8" fmla="*/ 12035 h 45077"/>
              <a:gd name="connsiteX9" fmla="*/ 41854 w 43256"/>
              <a:gd name="connsiteY9" fmla="*/ 17177 h 45077"/>
              <a:gd name="connsiteX10" fmla="*/ 43052 w 43256"/>
              <a:gd name="connsiteY10" fmla="*/ 25039 h 45077"/>
              <a:gd name="connsiteX11" fmla="*/ 37440 w 43256"/>
              <a:gd name="connsiteY11" fmla="*/ 31921 h 45077"/>
              <a:gd name="connsiteX12" fmla="*/ 35431 w 43256"/>
              <a:gd name="connsiteY12" fmla="*/ 37818 h 45077"/>
              <a:gd name="connsiteX13" fmla="*/ 28591 w 43256"/>
              <a:gd name="connsiteY13" fmla="*/ 38532 h 45077"/>
              <a:gd name="connsiteX14" fmla="*/ 23703 w 43256"/>
              <a:gd name="connsiteY14" fmla="*/ 44823 h 45077"/>
              <a:gd name="connsiteX15" fmla="*/ 16516 w 43256"/>
              <a:gd name="connsiteY15" fmla="*/ 40983 h 45077"/>
              <a:gd name="connsiteX16" fmla="*/ 5840 w 43256"/>
              <a:gd name="connsiteY16" fmla="*/ 37189 h 45077"/>
              <a:gd name="connsiteX17" fmla="*/ 1146 w 43256"/>
              <a:gd name="connsiteY17" fmla="*/ 32967 h 45077"/>
              <a:gd name="connsiteX18" fmla="*/ 2149 w 43256"/>
              <a:gd name="connsiteY18" fmla="*/ 27268 h 45077"/>
              <a:gd name="connsiteX19" fmla="*/ 31 w 43256"/>
              <a:gd name="connsiteY19" fmla="*/ 21421 h 45077"/>
              <a:gd name="connsiteX20" fmla="*/ 3899 w 43256"/>
              <a:gd name="connsiteY20" fmla="*/ 16224 h 45077"/>
              <a:gd name="connsiteX21" fmla="*/ 3936 w 43256"/>
              <a:gd name="connsiteY21" fmla="*/ 16087 h 45077"/>
              <a:gd name="connsiteX0" fmla="*/ 4729 w 43256"/>
              <a:gd name="connsiteY0" fmla="*/ 27894 h 45077"/>
              <a:gd name="connsiteX1" fmla="*/ 2196 w 43256"/>
              <a:gd name="connsiteY1" fmla="*/ 27097 h 45077"/>
              <a:gd name="connsiteX2" fmla="*/ 6964 w 43256"/>
              <a:gd name="connsiteY2" fmla="*/ 36616 h 45077"/>
              <a:gd name="connsiteX3" fmla="*/ 5856 w 43256"/>
              <a:gd name="connsiteY3" fmla="*/ 36997 h 45077"/>
              <a:gd name="connsiteX4" fmla="*/ 16514 w 43256"/>
              <a:gd name="connsiteY4" fmla="*/ 40807 h 45077"/>
              <a:gd name="connsiteX5" fmla="*/ 15846 w 43256"/>
              <a:gd name="connsiteY5" fmla="*/ 39067 h 45077"/>
              <a:gd name="connsiteX6" fmla="*/ 28863 w 43256"/>
              <a:gd name="connsiteY6" fmla="*/ 36468 h 45077"/>
              <a:gd name="connsiteX7" fmla="*/ 28596 w 43256"/>
              <a:gd name="connsiteY7" fmla="*/ 38377 h 45077"/>
              <a:gd name="connsiteX8" fmla="*/ 34165 w 43256"/>
              <a:gd name="connsiteY8" fmla="*/ 24671 h 45077"/>
              <a:gd name="connsiteX9" fmla="*/ 37416 w 43256"/>
              <a:gd name="connsiteY9" fmla="*/ 31807 h 45077"/>
              <a:gd name="connsiteX10" fmla="*/ 41834 w 43256"/>
              <a:gd name="connsiteY10" fmla="*/ 17071 h 45077"/>
              <a:gd name="connsiteX11" fmla="*/ 40386 w 43256"/>
              <a:gd name="connsiteY11" fmla="*/ 19747 h 45077"/>
              <a:gd name="connsiteX12" fmla="*/ 38360 w 43256"/>
              <a:gd name="connsiteY12" fmla="*/ 7143 h 45077"/>
              <a:gd name="connsiteX13" fmla="*/ 38436 w 43256"/>
              <a:gd name="connsiteY13" fmla="*/ 8407 h 45077"/>
              <a:gd name="connsiteX14" fmla="*/ 29114 w 43256"/>
              <a:gd name="connsiteY14" fmla="*/ 5669 h 45077"/>
              <a:gd name="connsiteX15" fmla="*/ 28741 w 43256"/>
              <a:gd name="connsiteY15" fmla="*/ 9331 h 45077"/>
              <a:gd name="connsiteX16" fmla="*/ 22177 w 43256"/>
              <a:gd name="connsiteY16" fmla="*/ 6437 h 45077"/>
              <a:gd name="connsiteX17" fmla="*/ 22871 w 43256"/>
              <a:gd name="connsiteY17" fmla="*/ 9568 h 45077"/>
              <a:gd name="connsiteX18" fmla="*/ 4163 w 43256"/>
              <a:gd name="connsiteY18" fmla="*/ 17506 h 45077"/>
              <a:gd name="connsiteX19" fmla="*/ 3936 w 43256"/>
              <a:gd name="connsiteY19" fmla="*/ 16087 h 45077"/>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3936 w 43256"/>
              <a:gd name="connsiteY19" fmla="*/ 15958 h 44948"/>
              <a:gd name="connsiteX0" fmla="*/ 3936 w 43256"/>
              <a:gd name="connsiteY0" fmla="*/ 15958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3936 w 43256"/>
              <a:gd name="connsiteY21" fmla="*/ 15958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5659 w 43256"/>
              <a:gd name="connsiteY1" fmla="*/ 8495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18" fmla="*/ 4163 w 43256"/>
              <a:gd name="connsiteY18" fmla="*/ 17377 h 44948"/>
              <a:gd name="connsiteX19" fmla="*/ 11742 w 43256"/>
              <a:gd name="connsiteY19" fmla="*/ 19725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16" fmla="*/ 22177 w 43256"/>
              <a:gd name="connsiteY16" fmla="*/ 6308 h 44948"/>
              <a:gd name="connsiteX17" fmla="*/ 22871 w 43256"/>
              <a:gd name="connsiteY17" fmla="*/ 9439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14" fmla="*/ 29114 w 43256"/>
              <a:gd name="connsiteY14" fmla="*/ 5540 h 44948"/>
              <a:gd name="connsiteX15" fmla="*/ 28741 w 43256"/>
              <a:gd name="connsiteY15" fmla="*/ 9202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12" fmla="*/ 38360 w 43256"/>
              <a:gd name="connsiteY12" fmla="*/ 7014 h 44948"/>
              <a:gd name="connsiteX13" fmla="*/ 38436 w 43256"/>
              <a:gd name="connsiteY13" fmla="*/ 82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10" fmla="*/ 41834 w 43256"/>
              <a:gd name="connsiteY10" fmla="*/ 16942 h 44948"/>
              <a:gd name="connsiteX11" fmla="*/ 40386 w 43256"/>
              <a:gd name="connsiteY11" fmla="*/ 1961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7416 w 43256"/>
              <a:gd name="connsiteY9" fmla="*/ 3167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8" fmla="*/ 34165 w 43256"/>
              <a:gd name="connsiteY8" fmla="*/ 24542 h 44948"/>
              <a:gd name="connsiteX9" fmla="*/ 36803 w 43256"/>
              <a:gd name="connsiteY9" fmla="*/ 2834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596 w 43256"/>
              <a:gd name="connsiteY7" fmla="*/ 3824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28863 w 43256"/>
              <a:gd name="connsiteY6" fmla="*/ 36339 h 44948"/>
              <a:gd name="connsiteX7" fmla="*/ 28429 w 43256"/>
              <a:gd name="connsiteY7" fmla="*/ 3243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5846 w 43256"/>
              <a:gd name="connsiteY5" fmla="*/ 38938 h 44948"/>
              <a:gd name="connsiteX6" fmla="*/ 18516 w 43256"/>
              <a:gd name="connsiteY6"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4" fmla="*/ 16514 w 43256"/>
              <a:gd name="connsiteY4" fmla="*/ 40678 h 44948"/>
              <a:gd name="connsiteX5" fmla="*/ 18516 w 43256"/>
              <a:gd name="connsiteY5" fmla="*/ 29906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2" fmla="*/ 6964 w 43256"/>
              <a:gd name="connsiteY2" fmla="*/ 36487 h 44948"/>
              <a:gd name="connsiteX3" fmla="*/ 5856 w 43256"/>
              <a:gd name="connsiteY3" fmla="*/ 368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2196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0208 w 43256"/>
              <a:gd name="connsiteY1" fmla="*/ 28184 h 44948"/>
              <a:gd name="connsiteX2" fmla="*/ 6155 w 43256"/>
              <a:gd name="connsiteY2"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6155 w 43256"/>
              <a:gd name="connsiteY1" fmla="*/ 26968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4729 w 43256"/>
              <a:gd name="connsiteY0" fmla="*/ 2776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899 w 43256"/>
              <a:gd name="connsiteY20" fmla="*/ 16095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2951 w 43256"/>
              <a:gd name="connsiteY20" fmla="*/ 13619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3007 w 43256"/>
              <a:gd name="connsiteY20" fmla="*/ 11251 h 44948"/>
              <a:gd name="connsiteX21" fmla="*/ 8285 w 43256"/>
              <a:gd name="connsiteY21"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8285 w 43256"/>
              <a:gd name="connsiteY0" fmla="*/ 14236 h 44948"/>
              <a:gd name="connsiteX1" fmla="*/ 9395 w 43256"/>
              <a:gd name="connsiteY1" fmla="*/ 7526 h 44948"/>
              <a:gd name="connsiteX2" fmla="*/ 14264 w 43256"/>
              <a:gd name="connsiteY2" fmla="*/ 7113 h 44948"/>
              <a:gd name="connsiteX3" fmla="*/ 25782 w 43256"/>
              <a:gd name="connsiteY3" fmla="*/ 5451 h 44948"/>
              <a:gd name="connsiteX4" fmla="*/ 25785 w 43256"/>
              <a:gd name="connsiteY4" fmla="*/ 1788 h 44948"/>
              <a:gd name="connsiteX5" fmla="*/ 29869 w 43256"/>
              <a:gd name="connsiteY5" fmla="*/ 4069 h 44948"/>
              <a:gd name="connsiteX6" fmla="*/ 35499 w 43256"/>
              <a:gd name="connsiteY6" fmla="*/ 2278 h 44948"/>
              <a:gd name="connsiteX7" fmla="*/ 38354 w 43256"/>
              <a:gd name="connsiteY7" fmla="*/ 7164 h 44948"/>
              <a:gd name="connsiteX8" fmla="*/ 42018 w 43256"/>
              <a:gd name="connsiteY8" fmla="*/ 11906 h 44948"/>
              <a:gd name="connsiteX9" fmla="*/ 41854 w 43256"/>
              <a:gd name="connsiteY9" fmla="*/ 17048 h 44948"/>
              <a:gd name="connsiteX10" fmla="*/ 43052 w 43256"/>
              <a:gd name="connsiteY10" fmla="*/ 24910 h 44948"/>
              <a:gd name="connsiteX11" fmla="*/ 37440 w 43256"/>
              <a:gd name="connsiteY11" fmla="*/ 31792 h 44948"/>
              <a:gd name="connsiteX12" fmla="*/ 35431 w 43256"/>
              <a:gd name="connsiteY12" fmla="*/ 37689 h 44948"/>
              <a:gd name="connsiteX13" fmla="*/ 28591 w 43256"/>
              <a:gd name="connsiteY13" fmla="*/ 38403 h 44948"/>
              <a:gd name="connsiteX14" fmla="*/ 23703 w 43256"/>
              <a:gd name="connsiteY14" fmla="*/ 44694 h 44948"/>
              <a:gd name="connsiteX15" fmla="*/ 16516 w 43256"/>
              <a:gd name="connsiteY15" fmla="*/ 40854 h 44948"/>
              <a:gd name="connsiteX16" fmla="*/ 5840 w 43256"/>
              <a:gd name="connsiteY16" fmla="*/ 37060 h 44948"/>
              <a:gd name="connsiteX17" fmla="*/ 1146 w 43256"/>
              <a:gd name="connsiteY17" fmla="*/ 32838 h 44948"/>
              <a:gd name="connsiteX18" fmla="*/ 2149 w 43256"/>
              <a:gd name="connsiteY18" fmla="*/ 27139 h 44948"/>
              <a:gd name="connsiteX19" fmla="*/ 31 w 43256"/>
              <a:gd name="connsiteY19" fmla="*/ 21292 h 44948"/>
              <a:gd name="connsiteX20" fmla="*/ 8285 w 43256"/>
              <a:gd name="connsiteY20" fmla="*/ 14236 h 44948"/>
              <a:gd name="connsiteX0" fmla="*/ 10472 w 43256"/>
              <a:gd name="connsiteY0" fmla="*/ 20015 h 44948"/>
              <a:gd name="connsiteX1" fmla="*/ 11619 w 43256"/>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314 w 42285"/>
              <a:gd name="connsiteY0" fmla="*/ 14236 h 44948"/>
              <a:gd name="connsiteX1" fmla="*/ 8424 w 42285"/>
              <a:gd name="connsiteY1" fmla="*/ 7526 h 44948"/>
              <a:gd name="connsiteX2" fmla="*/ 13293 w 42285"/>
              <a:gd name="connsiteY2" fmla="*/ 7113 h 44948"/>
              <a:gd name="connsiteX3" fmla="*/ 24811 w 42285"/>
              <a:gd name="connsiteY3" fmla="*/ 5451 h 44948"/>
              <a:gd name="connsiteX4" fmla="*/ 24814 w 42285"/>
              <a:gd name="connsiteY4" fmla="*/ 1788 h 44948"/>
              <a:gd name="connsiteX5" fmla="*/ 28898 w 42285"/>
              <a:gd name="connsiteY5" fmla="*/ 4069 h 44948"/>
              <a:gd name="connsiteX6" fmla="*/ 34528 w 42285"/>
              <a:gd name="connsiteY6" fmla="*/ 2278 h 44948"/>
              <a:gd name="connsiteX7" fmla="*/ 37383 w 42285"/>
              <a:gd name="connsiteY7" fmla="*/ 7164 h 44948"/>
              <a:gd name="connsiteX8" fmla="*/ 41047 w 42285"/>
              <a:gd name="connsiteY8" fmla="*/ 11906 h 44948"/>
              <a:gd name="connsiteX9" fmla="*/ 40883 w 42285"/>
              <a:gd name="connsiteY9" fmla="*/ 17048 h 44948"/>
              <a:gd name="connsiteX10" fmla="*/ 42081 w 42285"/>
              <a:gd name="connsiteY10" fmla="*/ 24910 h 44948"/>
              <a:gd name="connsiteX11" fmla="*/ 36469 w 42285"/>
              <a:gd name="connsiteY11" fmla="*/ 31792 h 44948"/>
              <a:gd name="connsiteX12" fmla="*/ 34460 w 42285"/>
              <a:gd name="connsiteY12" fmla="*/ 37689 h 44948"/>
              <a:gd name="connsiteX13" fmla="*/ 27620 w 42285"/>
              <a:gd name="connsiteY13" fmla="*/ 38403 h 44948"/>
              <a:gd name="connsiteX14" fmla="*/ 22732 w 42285"/>
              <a:gd name="connsiteY14" fmla="*/ 44694 h 44948"/>
              <a:gd name="connsiteX15" fmla="*/ 15545 w 42285"/>
              <a:gd name="connsiteY15" fmla="*/ 40854 h 44948"/>
              <a:gd name="connsiteX16" fmla="*/ 4869 w 42285"/>
              <a:gd name="connsiteY16" fmla="*/ 37060 h 44948"/>
              <a:gd name="connsiteX17" fmla="*/ 175 w 42285"/>
              <a:gd name="connsiteY17" fmla="*/ 32838 h 44948"/>
              <a:gd name="connsiteX18" fmla="*/ 1178 w 42285"/>
              <a:gd name="connsiteY18" fmla="*/ 27139 h 44948"/>
              <a:gd name="connsiteX19" fmla="*/ 10379 w 42285"/>
              <a:gd name="connsiteY19" fmla="*/ 23445 h 44948"/>
              <a:gd name="connsiteX20" fmla="*/ 7314 w 42285"/>
              <a:gd name="connsiteY20" fmla="*/ 14236 h 44948"/>
              <a:gd name="connsiteX0" fmla="*/ 9501 w 42285"/>
              <a:gd name="connsiteY0" fmla="*/ 20015 h 44948"/>
              <a:gd name="connsiteX1" fmla="*/ 10648 w 42285"/>
              <a:gd name="connsiteY1" fmla="*/ 19111 h 44948"/>
              <a:gd name="connsiteX0" fmla="*/ 7290 w 42261"/>
              <a:gd name="connsiteY0" fmla="*/ 14236 h 44948"/>
              <a:gd name="connsiteX1" fmla="*/ 8400 w 42261"/>
              <a:gd name="connsiteY1" fmla="*/ 7526 h 44948"/>
              <a:gd name="connsiteX2" fmla="*/ 13269 w 42261"/>
              <a:gd name="connsiteY2" fmla="*/ 7113 h 44948"/>
              <a:gd name="connsiteX3" fmla="*/ 24787 w 42261"/>
              <a:gd name="connsiteY3" fmla="*/ 5451 h 44948"/>
              <a:gd name="connsiteX4" fmla="*/ 24790 w 42261"/>
              <a:gd name="connsiteY4" fmla="*/ 1788 h 44948"/>
              <a:gd name="connsiteX5" fmla="*/ 28874 w 42261"/>
              <a:gd name="connsiteY5" fmla="*/ 4069 h 44948"/>
              <a:gd name="connsiteX6" fmla="*/ 34504 w 42261"/>
              <a:gd name="connsiteY6" fmla="*/ 2278 h 44948"/>
              <a:gd name="connsiteX7" fmla="*/ 37359 w 42261"/>
              <a:gd name="connsiteY7" fmla="*/ 7164 h 44948"/>
              <a:gd name="connsiteX8" fmla="*/ 41023 w 42261"/>
              <a:gd name="connsiteY8" fmla="*/ 11906 h 44948"/>
              <a:gd name="connsiteX9" fmla="*/ 40859 w 42261"/>
              <a:gd name="connsiteY9" fmla="*/ 17048 h 44948"/>
              <a:gd name="connsiteX10" fmla="*/ 42057 w 42261"/>
              <a:gd name="connsiteY10" fmla="*/ 24910 h 44948"/>
              <a:gd name="connsiteX11" fmla="*/ 36445 w 42261"/>
              <a:gd name="connsiteY11" fmla="*/ 31792 h 44948"/>
              <a:gd name="connsiteX12" fmla="*/ 34436 w 42261"/>
              <a:gd name="connsiteY12" fmla="*/ 37689 h 44948"/>
              <a:gd name="connsiteX13" fmla="*/ 27596 w 42261"/>
              <a:gd name="connsiteY13" fmla="*/ 38403 h 44948"/>
              <a:gd name="connsiteX14" fmla="*/ 22708 w 42261"/>
              <a:gd name="connsiteY14" fmla="*/ 44694 h 44948"/>
              <a:gd name="connsiteX15" fmla="*/ 15521 w 42261"/>
              <a:gd name="connsiteY15" fmla="*/ 40854 h 44948"/>
              <a:gd name="connsiteX16" fmla="*/ 4845 w 42261"/>
              <a:gd name="connsiteY16" fmla="*/ 37060 h 44948"/>
              <a:gd name="connsiteX17" fmla="*/ 151 w 42261"/>
              <a:gd name="connsiteY17" fmla="*/ 32838 h 44948"/>
              <a:gd name="connsiteX18" fmla="*/ 10355 w 42261"/>
              <a:gd name="connsiteY18" fmla="*/ 23445 h 44948"/>
              <a:gd name="connsiteX19" fmla="*/ 7290 w 42261"/>
              <a:gd name="connsiteY19" fmla="*/ 14236 h 44948"/>
              <a:gd name="connsiteX0" fmla="*/ 9477 w 42261"/>
              <a:gd name="connsiteY0" fmla="*/ 20015 h 44948"/>
              <a:gd name="connsiteX1" fmla="*/ 10624 w 42261"/>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423 w 37839"/>
              <a:gd name="connsiteY16" fmla="*/ 37060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7635 w 37839"/>
              <a:gd name="connsiteY17" fmla="*/ 29152 h 44948"/>
              <a:gd name="connsiteX18" fmla="*/ 5933 w 37839"/>
              <a:gd name="connsiteY18" fmla="*/ 23445 h 44948"/>
              <a:gd name="connsiteX19" fmla="*/ 2868 w 37839"/>
              <a:gd name="connsiteY19"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236 h 44948"/>
              <a:gd name="connsiteX1" fmla="*/ 3978 w 37839"/>
              <a:gd name="connsiteY1" fmla="*/ 7526 h 44948"/>
              <a:gd name="connsiteX2" fmla="*/ 8847 w 37839"/>
              <a:gd name="connsiteY2" fmla="*/ 7113 h 44948"/>
              <a:gd name="connsiteX3" fmla="*/ 20365 w 37839"/>
              <a:gd name="connsiteY3" fmla="*/ 5451 h 44948"/>
              <a:gd name="connsiteX4" fmla="*/ 20368 w 37839"/>
              <a:gd name="connsiteY4" fmla="*/ 1788 h 44948"/>
              <a:gd name="connsiteX5" fmla="*/ 24452 w 37839"/>
              <a:gd name="connsiteY5" fmla="*/ 4069 h 44948"/>
              <a:gd name="connsiteX6" fmla="*/ 30082 w 37839"/>
              <a:gd name="connsiteY6" fmla="*/ 2278 h 44948"/>
              <a:gd name="connsiteX7" fmla="*/ 32937 w 37839"/>
              <a:gd name="connsiteY7" fmla="*/ 7164 h 44948"/>
              <a:gd name="connsiteX8" fmla="*/ 36601 w 37839"/>
              <a:gd name="connsiteY8" fmla="*/ 11906 h 44948"/>
              <a:gd name="connsiteX9" fmla="*/ 36437 w 37839"/>
              <a:gd name="connsiteY9" fmla="*/ 17048 h 44948"/>
              <a:gd name="connsiteX10" fmla="*/ 37635 w 37839"/>
              <a:gd name="connsiteY10" fmla="*/ 24910 h 44948"/>
              <a:gd name="connsiteX11" fmla="*/ 32023 w 37839"/>
              <a:gd name="connsiteY11" fmla="*/ 31792 h 44948"/>
              <a:gd name="connsiteX12" fmla="*/ 30014 w 37839"/>
              <a:gd name="connsiteY12" fmla="*/ 37689 h 44948"/>
              <a:gd name="connsiteX13" fmla="*/ 23174 w 37839"/>
              <a:gd name="connsiteY13" fmla="*/ 38403 h 44948"/>
              <a:gd name="connsiteX14" fmla="*/ 18286 w 37839"/>
              <a:gd name="connsiteY14" fmla="*/ 44694 h 44948"/>
              <a:gd name="connsiteX15" fmla="*/ 11099 w 37839"/>
              <a:gd name="connsiteY15" fmla="*/ 40854 h 44948"/>
              <a:gd name="connsiteX16" fmla="*/ 11129 w 37839"/>
              <a:gd name="connsiteY16" fmla="*/ 25328 h 44948"/>
              <a:gd name="connsiteX17" fmla="*/ 5933 w 37839"/>
              <a:gd name="connsiteY17" fmla="*/ 23445 h 44948"/>
              <a:gd name="connsiteX18" fmla="*/ 2868 w 37839"/>
              <a:gd name="connsiteY18" fmla="*/ 14236 h 44948"/>
              <a:gd name="connsiteX0" fmla="*/ 5055 w 37839"/>
              <a:gd name="connsiteY0" fmla="*/ 20015 h 44948"/>
              <a:gd name="connsiteX1" fmla="*/ 6202 w 37839"/>
              <a:gd name="connsiteY1" fmla="*/ 19111 h 44948"/>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0368 w 37839"/>
              <a:gd name="connsiteY4" fmla="*/ 1962 h 45122"/>
              <a:gd name="connsiteX5" fmla="*/ 24452 w 37839"/>
              <a:gd name="connsiteY5" fmla="*/ 4243 h 45122"/>
              <a:gd name="connsiteX6" fmla="*/ 30082 w 37839"/>
              <a:gd name="connsiteY6" fmla="*/ 2452 h 45122"/>
              <a:gd name="connsiteX7" fmla="*/ 32937 w 37839"/>
              <a:gd name="connsiteY7" fmla="*/ 7338 h 45122"/>
              <a:gd name="connsiteX8" fmla="*/ 36601 w 37839"/>
              <a:gd name="connsiteY8" fmla="*/ 12080 h 45122"/>
              <a:gd name="connsiteX9" fmla="*/ 36437 w 37839"/>
              <a:gd name="connsiteY9" fmla="*/ 17222 h 45122"/>
              <a:gd name="connsiteX10" fmla="*/ 37635 w 37839"/>
              <a:gd name="connsiteY10" fmla="*/ 25084 h 45122"/>
              <a:gd name="connsiteX11" fmla="*/ 32023 w 37839"/>
              <a:gd name="connsiteY11" fmla="*/ 31966 h 45122"/>
              <a:gd name="connsiteX12" fmla="*/ 30014 w 37839"/>
              <a:gd name="connsiteY12" fmla="*/ 37863 h 45122"/>
              <a:gd name="connsiteX13" fmla="*/ 23174 w 37839"/>
              <a:gd name="connsiteY13" fmla="*/ 38577 h 45122"/>
              <a:gd name="connsiteX14" fmla="*/ 18286 w 37839"/>
              <a:gd name="connsiteY14" fmla="*/ 44868 h 45122"/>
              <a:gd name="connsiteX15" fmla="*/ 11099 w 37839"/>
              <a:gd name="connsiteY15" fmla="*/ 41028 h 45122"/>
              <a:gd name="connsiteX16" fmla="*/ 11129 w 37839"/>
              <a:gd name="connsiteY16" fmla="*/ 25502 h 45122"/>
              <a:gd name="connsiteX17" fmla="*/ 5933 w 37839"/>
              <a:gd name="connsiteY17" fmla="*/ 23619 h 45122"/>
              <a:gd name="connsiteX18" fmla="*/ 2868 w 37839"/>
              <a:gd name="connsiteY18"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4452 w 37839"/>
              <a:gd name="connsiteY4" fmla="*/ 4243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0082 w 37839"/>
              <a:gd name="connsiteY5" fmla="*/ 2452 h 45122"/>
              <a:gd name="connsiteX6" fmla="*/ 32937 w 37839"/>
              <a:gd name="connsiteY6" fmla="*/ 7338 h 45122"/>
              <a:gd name="connsiteX7" fmla="*/ 36601 w 37839"/>
              <a:gd name="connsiteY7" fmla="*/ 12080 h 45122"/>
              <a:gd name="connsiteX8" fmla="*/ 36437 w 37839"/>
              <a:gd name="connsiteY8" fmla="*/ 17222 h 45122"/>
              <a:gd name="connsiteX9" fmla="*/ 37635 w 37839"/>
              <a:gd name="connsiteY9" fmla="*/ 25084 h 45122"/>
              <a:gd name="connsiteX10" fmla="*/ 32023 w 37839"/>
              <a:gd name="connsiteY10" fmla="*/ 31966 h 45122"/>
              <a:gd name="connsiteX11" fmla="*/ 30014 w 37839"/>
              <a:gd name="connsiteY11" fmla="*/ 37863 h 45122"/>
              <a:gd name="connsiteX12" fmla="*/ 23174 w 37839"/>
              <a:gd name="connsiteY12" fmla="*/ 38577 h 45122"/>
              <a:gd name="connsiteX13" fmla="*/ 18286 w 37839"/>
              <a:gd name="connsiteY13" fmla="*/ 44868 h 45122"/>
              <a:gd name="connsiteX14" fmla="*/ 11099 w 37839"/>
              <a:gd name="connsiteY14" fmla="*/ 41028 h 45122"/>
              <a:gd name="connsiteX15" fmla="*/ 11129 w 37839"/>
              <a:gd name="connsiteY15" fmla="*/ 25502 h 45122"/>
              <a:gd name="connsiteX16" fmla="*/ 5933 w 37839"/>
              <a:gd name="connsiteY16" fmla="*/ 23619 h 45122"/>
              <a:gd name="connsiteX17" fmla="*/ 2868 w 37839"/>
              <a:gd name="connsiteY17"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32937 w 37839"/>
              <a:gd name="connsiteY5" fmla="*/ 7338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39"/>
              <a:gd name="connsiteY0" fmla="*/ 14410 h 45122"/>
              <a:gd name="connsiteX1" fmla="*/ 3978 w 37839"/>
              <a:gd name="connsiteY1" fmla="*/ 7700 h 45122"/>
              <a:gd name="connsiteX2" fmla="*/ 8680 w 37839"/>
              <a:gd name="connsiteY2" fmla="*/ 6856 h 45122"/>
              <a:gd name="connsiteX3" fmla="*/ 20365 w 37839"/>
              <a:gd name="connsiteY3" fmla="*/ 5625 h 45122"/>
              <a:gd name="connsiteX4" fmla="*/ 25400 w 37839"/>
              <a:gd name="connsiteY4" fmla="*/ 8226 h 45122"/>
              <a:gd name="connsiteX5" fmla="*/ 29591 w 37839"/>
              <a:gd name="connsiteY5" fmla="*/ 11859 h 45122"/>
              <a:gd name="connsiteX6" fmla="*/ 36601 w 37839"/>
              <a:gd name="connsiteY6" fmla="*/ 12080 h 45122"/>
              <a:gd name="connsiteX7" fmla="*/ 36437 w 37839"/>
              <a:gd name="connsiteY7" fmla="*/ 17222 h 45122"/>
              <a:gd name="connsiteX8" fmla="*/ 37635 w 37839"/>
              <a:gd name="connsiteY8" fmla="*/ 25084 h 45122"/>
              <a:gd name="connsiteX9" fmla="*/ 32023 w 37839"/>
              <a:gd name="connsiteY9" fmla="*/ 31966 h 45122"/>
              <a:gd name="connsiteX10" fmla="*/ 30014 w 37839"/>
              <a:gd name="connsiteY10" fmla="*/ 37863 h 45122"/>
              <a:gd name="connsiteX11" fmla="*/ 23174 w 37839"/>
              <a:gd name="connsiteY11" fmla="*/ 38577 h 45122"/>
              <a:gd name="connsiteX12" fmla="*/ 18286 w 37839"/>
              <a:gd name="connsiteY12" fmla="*/ 44868 h 45122"/>
              <a:gd name="connsiteX13" fmla="*/ 11099 w 37839"/>
              <a:gd name="connsiteY13" fmla="*/ 41028 h 45122"/>
              <a:gd name="connsiteX14" fmla="*/ 11129 w 37839"/>
              <a:gd name="connsiteY14" fmla="*/ 25502 h 45122"/>
              <a:gd name="connsiteX15" fmla="*/ 5933 w 37839"/>
              <a:gd name="connsiteY15" fmla="*/ 23619 h 45122"/>
              <a:gd name="connsiteX16" fmla="*/ 2868 w 37839"/>
              <a:gd name="connsiteY16" fmla="*/ 14410 h 45122"/>
              <a:gd name="connsiteX0" fmla="*/ 5055 w 37839"/>
              <a:gd name="connsiteY0" fmla="*/ 20189 h 45122"/>
              <a:gd name="connsiteX1" fmla="*/ 6202 w 37839"/>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6601 w 37810"/>
              <a:gd name="connsiteY6" fmla="*/ 12080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591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10 h 45122"/>
              <a:gd name="connsiteX1" fmla="*/ 3978 w 37810"/>
              <a:gd name="connsiteY1" fmla="*/ 7700 h 45122"/>
              <a:gd name="connsiteX2" fmla="*/ 8680 w 37810"/>
              <a:gd name="connsiteY2" fmla="*/ 6856 h 45122"/>
              <a:gd name="connsiteX3" fmla="*/ 20365 w 37810"/>
              <a:gd name="connsiteY3" fmla="*/ 5625 h 45122"/>
              <a:gd name="connsiteX4" fmla="*/ 25400 w 37810"/>
              <a:gd name="connsiteY4" fmla="*/ 8226 h 45122"/>
              <a:gd name="connsiteX5" fmla="*/ 29368 w 37810"/>
              <a:gd name="connsiteY5" fmla="*/ 11859 h 45122"/>
              <a:gd name="connsiteX6" fmla="*/ 31583 w 37810"/>
              <a:gd name="connsiteY6" fmla="*/ 21014 h 45122"/>
              <a:gd name="connsiteX7" fmla="*/ 25676 w 37810"/>
              <a:gd name="connsiteY7" fmla="*/ 23680 h 45122"/>
              <a:gd name="connsiteX8" fmla="*/ 37635 w 37810"/>
              <a:gd name="connsiteY8" fmla="*/ 25084 h 45122"/>
              <a:gd name="connsiteX9" fmla="*/ 32023 w 37810"/>
              <a:gd name="connsiteY9" fmla="*/ 31966 h 45122"/>
              <a:gd name="connsiteX10" fmla="*/ 30014 w 37810"/>
              <a:gd name="connsiteY10" fmla="*/ 37863 h 45122"/>
              <a:gd name="connsiteX11" fmla="*/ 23174 w 37810"/>
              <a:gd name="connsiteY11" fmla="*/ 38577 h 45122"/>
              <a:gd name="connsiteX12" fmla="*/ 18286 w 37810"/>
              <a:gd name="connsiteY12" fmla="*/ 44868 h 45122"/>
              <a:gd name="connsiteX13" fmla="*/ 11099 w 37810"/>
              <a:gd name="connsiteY13" fmla="*/ 41028 h 45122"/>
              <a:gd name="connsiteX14" fmla="*/ 11129 w 37810"/>
              <a:gd name="connsiteY14" fmla="*/ 25502 h 45122"/>
              <a:gd name="connsiteX15" fmla="*/ 5933 w 37810"/>
              <a:gd name="connsiteY15" fmla="*/ 23619 h 45122"/>
              <a:gd name="connsiteX16" fmla="*/ 2868 w 37810"/>
              <a:gd name="connsiteY16" fmla="*/ 14410 h 45122"/>
              <a:gd name="connsiteX0" fmla="*/ 5055 w 37810"/>
              <a:gd name="connsiteY0" fmla="*/ 20189 h 45122"/>
              <a:gd name="connsiteX1" fmla="*/ 6202 w 37810"/>
              <a:gd name="connsiteY1" fmla="*/ 19285 h 45122"/>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7810"/>
              <a:gd name="connsiteY0" fmla="*/ 14473 h 45185"/>
              <a:gd name="connsiteX1" fmla="*/ 3978 w 37810"/>
              <a:gd name="connsiteY1" fmla="*/ 7763 h 45185"/>
              <a:gd name="connsiteX2" fmla="*/ 8680 w 37810"/>
              <a:gd name="connsiteY2" fmla="*/ 6919 h 45185"/>
              <a:gd name="connsiteX3" fmla="*/ 20421 w 37810"/>
              <a:gd name="connsiteY3" fmla="*/ 5580 h 45185"/>
              <a:gd name="connsiteX4" fmla="*/ 25400 w 37810"/>
              <a:gd name="connsiteY4" fmla="*/ 8289 h 45185"/>
              <a:gd name="connsiteX5" fmla="*/ 29368 w 37810"/>
              <a:gd name="connsiteY5" fmla="*/ 11922 h 45185"/>
              <a:gd name="connsiteX6" fmla="*/ 31583 w 37810"/>
              <a:gd name="connsiteY6" fmla="*/ 21077 h 45185"/>
              <a:gd name="connsiteX7" fmla="*/ 25676 w 37810"/>
              <a:gd name="connsiteY7" fmla="*/ 23743 h 45185"/>
              <a:gd name="connsiteX8" fmla="*/ 37635 w 37810"/>
              <a:gd name="connsiteY8" fmla="*/ 25147 h 45185"/>
              <a:gd name="connsiteX9" fmla="*/ 32023 w 37810"/>
              <a:gd name="connsiteY9" fmla="*/ 32029 h 45185"/>
              <a:gd name="connsiteX10" fmla="*/ 30014 w 37810"/>
              <a:gd name="connsiteY10" fmla="*/ 37926 h 45185"/>
              <a:gd name="connsiteX11" fmla="*/ 23174 w 37810"/>
              <a:gd name="connsiteY11" fmla="*/ 38640 h 45185"/>
              <a:gd name="connsiteX12" fmla="*/ 18286 w 37810"/>
              <a:gd name="connsiteY12" fmla="*/ 44931 h 45185"/>
              <a:gd name="connsiteX13" fmla="*/ 11099 w 37810"/>
              <a:gd name="connsiteY13" fmla="*/ 41091 h 45185"/>
              <a:gd name="connsiteX14" fmla="*/ 11129 w 37810"/>
              <a:gd name="connsiteY14" fmla="*/ 25565 h 45185"/>
              <a:gd name="connsiteX15" fmla="*/ 5933 w 37810"/>
              <a:gd name="connsiteY15" fmla="*/ 23682 h 45185"/>
              <a:gd name="connsiteX16" fmla="*/ 2868 w 37810"/>
              <a:gd name="connsiteY16" fmla="*/ 14473 h 45185"/>
              <a:gd name="connsiteX0" fmla="*/ 5055 w 37810"/>
              <a:gd name="connsiteY0" fmla="*/ 20252 h 45185"/>
              <a:gd name="connsiteX1" fmla="*/ 6202 w 37810"/>
              <a:gd name="connsiteY1" fmla="*/ 19348 h 45185"/>
              <a:gd name="connsiteX0" fmla="*/ 2868 w 33085"/>
              <a:gd name="connsiteY0" fmla="*/ 14473 h 45185"/>
              <a:gd name="connsiteX1" fmla="*/ 3978 w 33085"/>
              <a:gd name="connsiteY1" fmla="*/ 7763 h 45185"/>
              <a:gd name="connsiteX2" fmla="*/ 8680 w 33085"/>
              <a:gd name="connsiteY2" fmla="*/ 6919 h 45185"/>
              <a:gd name="connsiteX3" fmla="*/ 20421 w 33085"/>
              <a:gd name="connsiteY3" fmla="*/ 5580 h 45185"/>
              <a:gd name="connsiteX4" fmla="*/ 25400 w 33085"/>
              <a:gd name="connsiteY4" fmla="*/ 8289 h 45185"/>
              <a:gd name="connsiteX5" fmla="*/ 29368 w 33085"/>
              <a:gd name="connsiteY5" fmla="*/ 11922 h 45185"/>
              <a:gd name="connsiteX6" fmla="*/ 31583 w 33085"/>
              <a:gd name="connsiteY6" fmla="*/ 21077 h 45185"/>
              <a:gd name="connsiteX7" fmla="*/ 25676 w 33085"/>
              <a:gd name="connsiteY7" fmla="*/ 23743 h 45185"/>
              <a:gd name="connsiteX8" fmla="*/ 30442 w 33085"/>
              <a:gd name="connsiteY8" fmla="*/ 29560 h 45185"/>
              <a:gd name="connsiteX9" fmla="*/ 32023 w 33085"/>
              <a:gd name="connsiteY9" fmla="*/ 32029 h 45185"/>
              <a:gd name="connsiteX10" fmla="*/ 30014 w 33085"/>
              <a:gd name="connsiteY10" fmla="*/ 37926 h 45185"/>
              <a:gd name="connsiteX11" fmla="*/ 23174 w 33085"/>
              <a:gd name="connsiteY11" fmla="*/ 38640 h 45185"/>
              <a:gd name="connsiteX12" fmla="*/ 18286 w 33085"/>
              <a:gd name="connsiteY12" fmla="*/ 44931 h 45185"/>
              <a:gd name="connsiteX13" fmla="*/ 11099 w 33085"/>
              <a:gd name="connsiteY13" fmla="*/ 41091 h 45185"/>
              <a:gd name="connsiteX14" fmla="*/ 11129 w 33085"/>
              <a:gd name="connsiteY14" fmla="*/ 25565 h 45185"/>
              <a:gd name="connsiteX15" fmla="*/ 5933 w 33085"/>
              <a:gd name="connsiteY15" fmla="*/ 23682 h 45185"/>
              <a:gd name="connsiteX16" fmla="*/ 2868 w 33085"/>
              <a:gd name="connsiteY16" fmla="*/ 14473 h 45185"/>
              <a:gd name="connsiteX0" fmla="*/ 5055 w 33085"/>
              <a:gd name="connsiteY0" fmla="*/ 20252 h 45185"/>
              <a:gd name="connsiteX1" fmla="*/ 6202 w 33085"/>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30442 w 32028"/>
              <a:gd name="connsiteY8" fmla="*/ 29560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2028"/>
              <a:gd name="connsiteY0" fmla="*/ 14473 h 45185"/>
              <a:gd name="connsiteX1" fmla="*/ 3978 w 32028"/>
              <a:gd name="connsiteY1" fmla="*/ 7763 h 45185"/>
              <a:gd name="connsiteX2" fmla="*/ 8680 w 32028"/>
              <a:gd name="connsiteY2" fmla="*/ 6919 h 45185"/>
              <a:gd name="connsiteX3" fmla="*/ 20421 w 32028"/>
              <a:gd name="connsiteY3" fmla="*/ 5580 h 45185"/>
              <a:gd name="connsiteX4" fmla="*/ 25400 w 32028"/>
              <a:gd name="connsiteY4" fmla="*/ 8289 h 45185"/>
              <a:gd name="connsiteX5" fmla="*/ 29368 w 32028"/>
              <a:gd name="connsiteY5" fmla="*/ 11922 h 45185"/>
              <a:gd name="connsiteX6" fmla="*/ 31583 w 32028"/>
              <a:gd name="connsiteY6" fmla="*/ 21077 h 45185"/>
              <a:gd name="connsiteX7" fmla="*/ 25676 w 32028"/>
              <a:gd name="connsiteY7" fmla="*/ 23743 h 45185"/>
              <a:gd name="connsiteX8" fmla="*/ 28100 w 32028"/>
              <a:gd name="connsiteY8" fmla="*/ 29452 h 45185"/>
              <a:gd name="connsiteX9" fmla="*/ 32023 w 32028"/>
              <a:gd name="connsiteY9" fmla="*/ 32029 h 45185"/>
              <a:gd name="connsiteX10" fmla="*/ 23637 w 32028"/>
              <a:gd name="connsiteY10" fmla="*/ 34018 h 45185"/>
              <a:gd name="connsiteX11" fmla="*/ 30014 w 32028"/>
              <a:gd name="connsiteY11" fmla="*/ 37926 h 45185"/>
              <a:gd name="connsiteX12" fmla="*/ 23174 w 32028"/>
              <a:gd name="connsiteY12" fmla="*/ 38640 h 45185"/>
              <a:gd name="connsiteX13" fmla="*/ 18286 w 32028"/>
              <a:gd name="connsiteY13" fmla="*/ 44931 h 45185"/>
              <a:gd name="connsiteX14" fmla="*/ 11099 w 32028"/>
              <a:gd name="connsiteY14" fmla="*/ 41091 h 45185"/>
              <a:gd name="connsiteX15" fmla="*/ 11129 w 32028"/>
              <a:gd name="connsiteY15" fmla="*/ 25565 h 45185"/>
              <a:gd name="connsiteX16" fmla="*/ 5933 w 32028"/>
              <a:gd name="connsiteY16" fmla="*/ 23682 h 45185"/>
              <a:gd name="connsiteX17" fmla="*/ 2868 w 32028"/>
              <a:gd name="connsiteY17" fmla="*/ 14473 h 45185"/>
              <a:gd name="connsiteX0" fmla="*/ 5055 w 32028"/>
              <a:gd name="connsiteY0" fmla="*/ 20252 h 45185"/>
              <a:gd name="connsiteX1" fmla="*/ 6202 w 32028"/>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23637 w 31951"/>
              <a:gd name="connsiteY9" fmla="*/ 34018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8100 w 31951"/>
              <a:gd name="connsiteY8" fmla="*/ 29452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51"/>
              <a:gd name="connsiteY0" fmla="*/ 14473 h 45185"/>
              <a:gd name="connsiteX1" fmla="*/ 3978 w 31951"/>
              <a:gd name="connsiteY1" fmla="*/ 7763 h 45185"/>
              <a:gd name="connsiteX2" fmla="*/ 8680 w 31951"/>
              <a:gd name="connsiteY2" fmla="*/ 6919 h 45185"/>
              <a:gd name="connsiteX3" fmla="*/ 20421 w 31951"/>
              <a:gd name="connsiteY3" fmla="*/ 5580 h 45185"/>
              <a:gd name="connsiteX4" fmla="*/ 25400 w 31951"/>
              <a:gd name="connsiteY4" fmla="*/ 8289 h 45185"/>
              <a:gd name="connsiteX5" fmla="*/ 29368 w 31951"/>
              <a:gd name="connsiteY5" fmla="*/ 11922 h 45185"/>
              <a:gd name="connsiteX6" fmla="*/ 31583 w 31951"/>
              <a:gd name="connsiteY6" fmla="*/ 21077 h 45185"/>
              <a:gd name="connsiteX7" fmla="*/ 25676 w 31951"/>
              <a:gd name="connsiteY7" fmla="*/ 23743 h 45185"/>
              <a:gd name="connsiteX8" fmla="*/ 22691 w 31951"/>
              <a:gd name="connsiteY8" fmla="*/ 29129 h 45185"/>
              <a:gd name="connsiteX9" fmla="*/ 18117 w 31951"/>
              <a:gd name="connsiteY9" fmla="*/ 28206 h 45185"/>
              <a:gd name="connsiteX10" fmla="*/ 30014 w 31951"/>
              <a:gd name="connsiteY10" fmla="*/ 37926 h 45185"/>
              <a:gd name="connsiteX11" fmla="*/ 23174 w 31951"/>
              <a:gd name="connsiteY11" fmla="*/ 38640 h 45185"/>
              <a:gd name="connsiteX12" fmla="*/ 18286 w 31951"/>
              <a:gd name="connsiteY12" fmla="*/ 44931 h 45185"/>
              <a:gd name="connsiteX13" fmla="*/ 11099 w 31951"/>
              <a:gd name="connsiteY13" fmla="*/ 41091 h 45185"/>
              <a:gd name="connsiteX14" fmla="*/ 11129 w 31951"/>
              <a:gd name="connsiteY14" fmla="*/ 25565 h 45185"/>
              <a:gd name="connsiteX15" fmla="*/ 5933 w 31951"/>
              <a:gd name="connsiteY15" fmla="*/ 23682 h 45185"/>
              <a:gd name="connsiteX16" fmla="*/ 2868 w 31951"/>
              <a:gd name="connsiteY16" fmla="*/ 14473 h 45185"/>
              <a:gd name="connsiteX0" fmla="*/ 5055 w 31951"/>
              <a:gd name="connsiteY0" fmla="*/ 20252 h 45185"/>
              <a:gd name="connsiteX1" fmla="*/ 6202 w 31951"/>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22691 w 31980"/>
              <a:gd name="connsiteY8" fmla="*/ 29129 h 45185"/>
              <a:gd name="connsiteX9" fmla="*/ 18117 w 31980"/>
              <a:gd name="connsiteY9" fmla="*/ 28206 h 45185"/>
              <a:gd name="connsiteX10" fmla="*/ 30014 w 31980"/>
              <a:gd name="connsiteY10" fmla="*/ 37926 h 45185"/>
              <a:gd name="connsiteX11" fmla="*/ 23174 w 31980"/>
              <a:gd name="connsiteY11" fmla="*/ 38640 h 45185"/>
              <a:gd name="connsiteX12" fmla="*/ 18286 w 31980"/>
              <a:gd name="connsiteY12" fmla="*/ 44931 h 45185"/>
              <a:gd name="connsiteX13" fmla="*/ 11099 w 31980"/>
              <a:gd name="connsiteY13" fmla="*/ 41091 h 45185"/>
              <a:gd name="connsiteX14" fmla="*/ 11129 w 31980"/>
              <a:gd name="connsiteY14" fmla="*/ 25565 h 45185"/>
              <a:gd name="connsiteX15" fmla="*/ 5933 w 31980"/>
              <a:gd name="connsiteY15" fmla="*/ 23682 h 45185"/>
              <a:gd name="connsiteX16" fmla="*/ 2868 w 31980"/>
              <a:gd name="connsiteY16"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185"/>
              <a:gd name="connsiteX1" fmla="*/ 3978 w 31980"/>
              <a:gd name="connsiteY1" fmla="*/ 7763 h 45185"/>
              <a:gd name="connsiteX2" fmla="*/ 8680 w 31980"/>
              <a:gd name="connsiteY2" fmla="*/ 6919 h 45185"/>
              <a:gd name="connsiteX3" fmla="*/ 20421 w 31980"/>
              <a:gd name="connsiteY3" fmla="*/ 5580 h 45185"/>
              <a:gd name="connsiteX4" fmla="*/ 25400 w 31980"/>
              <a:gd name="connsiteY4" fmla="*/ 8289 h 45185"/>
              <a:gd name="connsiteX5" fmla="*/ 29368 w 31980"/>
              <a:gd name="connsiteY5" fmla="*/ 11922 h 45185"/>
              <a:gd name="connsiteX6" fmla="*/ 31583 w 31980"/>
              <a:gd name="connsiteY6" fmla="*/ 21077 h 45185"/>
              <a:gd name="connsiteX7" fmla="*/ 25286 w 31980"/>
              <a:gd name="connsiteY7" fmla="*/ 23097 h 45185"/>
              <a:gd name="connsiteX8" fmla="*/ 18117 w 31980"/>
              <a:gd name="connsiteY8" fmla="*/ 28206 h 45185"/>
              <a:gd name="connsiteX9" fmla="*/ 30014 w 31980"/>
              <a:gd name="connsiteY9" fmla="*/ 37926 h 45185"/>
              <a:gd name="connsiteX10" fmla="*/ 23174 w 31980"/>
              <a:gd name="connsiteY10" fmla="*/ 38640 h 45185"/>
              <a:gd name="connsiteX11" fmla="*/ 18286 w 31980"/>
              <a:gd name="connsiteY11" fmla="*/ 44931 h 45185"/>
              <a:gd name="connsiteX12" fmla="*/ 11099 w 31980"/>
              <a:gd name="connsiteY12" fmla="*/ 41091 h 45185"/>
              <a:gd name="connsiteX13" fmla="*/ 11129 w 31980"/>
              <a:gd name="connsiteY13" fmla="*/ 25565 h 45185"/>
              <a:gd name="connsiteX14" fmla="*/ 5933 w 31980"/>
              <a:gd name="connsiteY14" fmla="*/ 23682 h 45185"/>
              <a:gd name="connsiteX15" fmla="*/ 2868 w 31980"/>
              <a:gd name="connsiteY15" fmla="*/ 14473 h 45185"/>
              <a:gd name="connsiteX0" fmla="*/ 5055 w 31980"/>
              <a:gd name="connsiteY0" fmla="*/ 20252 h 45185"/>
              <a:gd name="connsiteX1" fmla="*/ 6202 w 31980"/>
              <a:gd name="connsiteY1" fmla="*/ 19348 h 45185"/>
              <a:gd name="connsiteX0" fmla="*/ 2868 w 31980"/>
              <a:gd name="connsiteY0" fmla="*/ 14473 h 45053"/>
              <a:gd name="connsiteX1" fmla="*/ 3978 w 31980"/>
              <a:gd name="connsiteY1" fmla="*/ 7763 h 45053"/>
              <a:gd name="connsiteX2" fmla="*/ 8680 w 31980"/>
              <a:gd name="connsiteY2" fmla="*/ 6919 h 45053"/>
              <a:gd name="connsiteX3" fmla="*/ 20421 w 31980"/>
              <a:gd name="connsiteY3" fmla="*/ 5580 h 45053"/>
              <a:gd name="connsiteX4" fmla="*/ 25400 w 31980"/>
              <a:gd name="connsiteY4" fmla="*/ 8289 h 45053"/>
              <a:gd name="connsiteX5" fmla="*/ 29368 w 31980"/>
              <a:gd name="connsiteY5" fmla="*/ 11922 h 45053"/>
              <a:gd name="connsiteX6" fmla="*/ 31583 w 31980"/>
              <a:gd name="connsiteY6" fmla="*/ 21077 h 45053"/>
              <a:gd name="connsiteX7" fmla="*/ 25286 w 31980"/>
              <a:gd name="connsiteY7" fmla="*/ 23097 h 45053"/>
              <a:gd name="connsiteX8" fmla="*/ 18117 w 31980"/>
              <a:gd name="connsiteY8" fmla="*/ 28206 h 45053"/>
              <a:gd name="connsiteX9" fmla="*/ 30014 w 31980"/>
              <a:gd name="connsiteY9" fmla="*/ 37926 h 45053"/>
              <a:gd name="connsiteX10" fmla="*/ 18286 w 31980"/>
              <a:gd name="connsiteY10" fmla="*/ 44931 h 45053"/>
              <a:gd name="connsiteX11" fmla="*/ 11099 w 31980"/>
              <a:gd name="connsiteY11" fmla="*/ 41091 h 45053"/>
              <a:gd name="connsiteX12" fmla="*/ 11129 w 31980"/>
              <a:gd name="connsiteY12" fmla="*/ 25565 h 45053"/>
              <a:gd name="connsiteX13" fmla="*/ 5933 w 31980"/>
              <a:gd name="connsiteY13" fmla="*/ 23682 h 45053"/>
              <a:gd name="connsiteX14" fmla="*/ 2868 w 31980"/>
              <a:gd name="connsiteY14" fmla="*/ 14473 h 45053"/>
              <a:gd name="connsiteX0" fmla="*/ 5055 w 31980"/>
              <a:gd name="connsiteY0" fmla="*/ 20252 h 45053"/>
              <a:gd name="connsiteX1" fmla="*/ 6202 w 31980"/>
              <a:gd name="connsiteY1" fmla="*/ 19348 h 45053"/>
              <a:gd name="connsiteX0" fmla="*/ 2868 w 31980"/>
              <a:gd name="connsiteY0" fmla="*/ 14473 h 45687"/>
              <a:gd name="connsiteX1" fmla="*/ 3978 w 31980"/>
              <a:gd name="connsiteY1" fmla="*/ 7763 h 45687"/>
              <a:gd name="connsiteX2" fmla="*/ 8680 w 31980"/>
              <a:gd name="connsiteY2" fmla="*/ 6919 h 45687"/>
              <a:gd name="connsiteX3" fmla="*/ 20421 w 31980"/>
              <a:gd name="connsiteY3" fmla="*/ 5580 h 45687"/>
              <a:gd name="connsiteX4" fmla="*/ 25400 w 31980"/>
              <a:gd name="connsiteY4" fmla="*/ 8289 h 45687"/>
              <a:gd name="connsiteX5" fmla="*/ 29368 w 31980"/>
              <a:gd name="connsiteY5" fmla="*/ 11922 h 45687"/>
              <a:gd name="connsiteX6" fmla="*/ 31583 w 31980"/>
              <a:gd name="connsiteY6" fmla="*/ 21077 h 45687"/>
              <a:gd name="connsiteX7" fmla="*/ 25286 w 31980"/>
              <a:gd name="connsiteY7" fmla="*/ 23097 h 45687"/>
              <a:gd name="connsiteX8" fmla="*/ 18117 w 31980"/>
              <a:gd name="connsiteY8" fmla="*/ 28206 h 45687"/>
              <a:gd name="connsiteX9" fmla="*/ 18286 w 31980"/>
              <a:gd name="connsiteY9" fmla="*/ 44931 h 45687"/>
              <a:gd name="connsiteX10" fmla="*/ 11099 w 31980"/>
              <a:gd name="connsiteY10" fmla="*/ 41091 h 45687"/>
              <a:gd name="connsiteX11" fmla="*/ 11129 w 31980"/>
              <a:gd name="connsiteY11" fmla="*/ 25565 h 45687"/>
              <a:gd name="connsiteX12" fmla="*/ 5933 w 31980"/>
              <a:gd name="connsiteY12" fmla="*/ 23682 h 45687"/>
              <a:gd name="connsiteX13" fmla="*/ 2868 w 31980"/>
              <a:gd name="connsiteY13" fmla="*/ 14473 h 45687"/>
              <a:gd name="connsiteX0" fmla="*/ 5055 w 31980"/>
              <a:gd name="connsiteY0" fmla="*/ 20252 h 45687"/>
              <a:gd name="connsiteX1" fmla="*/ 6202 w 31980"/>
              <a:gd name="connsiteY1" fmla="*/ 19348 h 45687"/>
              <a:gd name="connsiteX0" fmla="*/ 2868 w 31980"/>
              <a:gd name="connsiteY0" fmla="*/ 14473 h 41534"/>
              <a:gd name="connsiteX1" fmla="*/ 3978 w 31980"/>
              <a:gd name="connsiteY1" fmla="*/ 7763 h 41534"/>
              <a:gd name="connsiteX2" fmla="*/ 8680 w 31980"/>
              <a:gd name="connsiteY2" fmla="*/ 6919 h 41534"/>
              <a:gd name="connsiteX3" fmla="*/ 20421 w 31980"/>
              <a:gd name="connsiteY3" fmla="*/ 5580 h 41534"/>
              <a:gd name="connsiteX4" fmla="*/ 25400 w 31980"/>
              <a:gd name="connsiteY4" fmla="*/ 8289 h 41534"/>
              <a:gd name="connsiteX5" fmla="*/ 29368 w 31980"/>
              <a:gd name="connsiteY5" fmla="*/ 11922 h 41534"/>
              <a:gd name="connsiteX6" fmla="*/ 31583 w 31980"/>
              <a:gd name="connsiteY6" fmla="*/ 21077 h 41534"/>
              <a:gd name="connsiteX7" fmla="*/ 25286 w 31980"/>
              <a:gd name="connsiteY7" fmla="*/ 23097 h 41534"/>
              <a:gd name="connsiteX8" fmla="*/ 18117 w 31980"/>
              <a:gd name="connsiteY8" fmla="*/ 28206 h 41534"/>
              <a:gd name="connsiteX9" fmla="*/ 11099 w 31980"/>
              <a:gd name="connsiteY9" fmla="*/ 41091 h 41534"/>
              <a:gd name="connsiteX10" fmla="*/ 11129 w 31980"/>
              <a:gd name="connsiteY10" fmla="*/ 25565 h 41534"/>
              <a:gd name="connsiteX11" fmla="*/ 5933 w 31980"/>
              <a:gd name="connsiteY11" fmla="*/ 23682 h 41534"/>
              <a:gd name="connsiteX12" fmla="*/ 2868 w 31980"/>
              <a:gd name="connsiteY12" fmla="*/ 14473 h 41534"/>
              <a:gd name="connsiteX0" fmla="*/ 5055 w 31980"/>
              <a:gd name="connsiteY0" fmla="*/ 20252 h 41534"/>
              <a:gd name="connsiteX1" fmla="*/ 6202 w 31980"/>
              <a:gd name="connsiteY1" fmla="*/ 19348 h 41534"/>
              <a:gd name="connsiteX0" fmla="*/ 2868 w 31980"/>
              <a:gd name="connsiteY0" fmla="*/ 14473 h 42825"/>
              <a:gd name="connsiteX1" fmla="*/ 3978 w 31980"/>
              <a:gd name="connsiteY1" fmla="*/ 7763 h 42825"/>
              <a:gd name="connsiteX2" fmla="*/ 8680 w 31980"/>
              <a:gd name="connsiteY2" fmla="*/ 6919 h 42825"/>
              <a:gd name="connsiteX3" fmla="*/ 20421 w 31980"/>
              <a:gd name="connsiteY3" fmla="*/ 5580 h 42825"/>
              <a:gd name="connsiteX4" fmla="*/ 25400 w 31980"/>
              <a:gd name="connsiteY4" fmla="*/ 8289 h 42825"/>
              <a:gd name="connsiteX5" fmla="*/ 29368 w 31980"/>
              <a:gd name="connsiteY5" fmla="*/ 11922 h 42825"/>
              <a:gd name="connsiteX6" fmla="*/ 31583 w 31980"/>
              <a:gd name="connsiteY6" fmla="*/ 21077 h 42825"/>
              <a:gd name="connsiteX7" fmla="*/ 25286 w 31980"/>
              <a:gd name="connsiteY7" fmla="*/ 23097 h 42825"/>
              <a:gd name="connsiteX8" fmla="*/ 18117 w 31980"/>
              <a:gd name="connsiteY8" fmla="*/ 28206 h 42825"/>
              <a:gd name="connsiteX9" fmla="*/ 11099 w 31980"/>
              <a:gd name="connsiteY9" fmla="*/ 41091 h 42825"/>
              <a:gd name="connsiteX10" fmla="*/ 10869 w 31980"/>
              <a:gd name="connsiteY10" fmla="*/ 41014 h 42825"/>
              <a:gd name="connsiteX11" fmla="*/ 11129 w 31980"/>
              <a:gd name="connsiteY11" fmla="*/ 25565 h 42825"/>
              <a:gd name="connsiteX12" fmla="*/ 5933 w 31980"/>
              <a:gd name="connsiteY12" fmla="*/ 23682 h 42825"/>
              <a:gd name="connsiteX13" fmla="*/ 2868 w 31980"/>
              <a:gd name="connsiteY13" fmla="*/ 14473 h 42825"/>
              <a:gd name="connsiteX0" fmla="*/ 5055 w 31980"/>
              <a:gd name="connsiteY0" fmla="*/ 20252 h 42825"/>
              <a:gd name="connsiteX1" fmla="*/ 6202 w 31980"/>
              <a:gd name="connsiteY1" fmla="*/ 19348 h 42825"/>
              <a:gd name="connsiteX0" fmla="*/ 2868 w 31980"/>
              <a:gd name="connsiteY0" fmla="*/ 14473 h 41104"/>
              <a:gd name="connsiteX1" fmla="*/ 3978 w 31980"/>
              <a:gd name="connsiteY1" fmla="*/ 7763 h 41104"/>
              <a:gd name="connsiteX2" fmla="*/ 8680 w 31980"/>
              <a:gd name="connsiteY2" fmla="*/ 6919 h 41104"/>
              <a:gd name="connsiteX3" fmla="*/ 20421 w 31980"/>
              <a:gd name="connsiteY3" fmla="*/ 5580 h 41104"/>
              <a:gd name="connsiteX4" fmla="*/ 25400 w 31980"/>
              <a:gd name="connsiteY4" fmla="*/ 8289 h 41104"/>
              <a:gd name="connsiteX5" fmla="*/ 29368 w 31980"/>
              <a:gd name="connsiteY5" fmla="*/ 11922 h 41104"/>
              <a:gd name="connsiteX6" fmla="*/ 31583 w 31980"/>
              <a:gd name="connsiteY6" fmla="*/ 21077 h 41104"/>
              <a:gd name="connsiteX7" fmla="*/ 25286 w 31980"/>
              <a:gd name="connsiteY7" fmla="*/ 23097 h 41104"/>
              <a:gd name="connsiteX8" fmla="*/ 18117 w 31980"/>
              <a:gd name="connsiteY8" fmla="*/ 28206 h 41104"/>
              <a:gd name="connsiteX9" fmla="*/ 11099 w 31980"/>
              <a:gd name="connsiteY9" fmla="*/ 41091 h 41104"/>
              <a:gd name="connsiteX10" fmla="*/ 11129 w 31980"/>
              <a:gd name="connsiteY10" fmla="*/ 25565 h 41104"/>
              <a:gd name="connsiteX11" fmla="*/ 5933 w 31980"/>
              <a:gd name="connsiteY11" fmla="*/ 23682 h 41104"/>
              <a:gd name="connsiteX12" fmla="*/ 2868 w 31980"/>
              <a:gd name="connsiteY12" fmla="*/ 14473 h 41104"/>
              <a:gd name="connsiteX0" fmla="*/ 5055 w 31980"/>
              <a:gd name="connsiteY0" fmla="*/ 20252 h 41104"/>
              <a:gd name="connsiteX1" fmla="*/ 6202 w 31980"/>
              <a:gd name="connsiteY1" fmla="*/ 19348 h 41104"/>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6202 w 31980"/>
              <a:gd name="connsiteY1" fmla="*/ 19348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5055 w 31980"/>
              <a:gd name="connsiteY0" fmla="*/ 20252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717 w 31980"/>
              <a:gd name="connsiteY0" fmla="*/ 16054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912 w 31980"/>
              <a:gd name="connsiteY1" fmla="*/ 1472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3835 w 31980"/>
              <a:gd name="connsiteY1" fmla="*/ 1673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5051 w 31980"/>
              <a:gd name="connsiteY1" fmla="*/ 13515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920 w 31980"/>
              <a:gd name="connsiteY0" fmla="*/ 186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3004 w 31980"/>
              <a:gd name="connsiteY0" fmla="*/ 14848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560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49 w 31980"/>
              <a:gd name="connsiteY1" fmla="*/ 15806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978 w 31980"/>
              <a:gd name="connsiteY1" fmla="*/ 7763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3978 w 31980"/>
              <a:gd name="connsiteY2" fmla="*/ 7763 h 30719"/>
              <a:gd name="connsiteX3" fmla="*/ 8680 w 31980"/>
              <a:gd name="connsiteY3" fmla="*/ 6919 h 30719"/>
              <a:gd name="connsiteX4" fmla="*/ 20421 w 31980"/>
              <a:gd name="connsiteY4" fmla="*/ 5580 h 30719"/>
              <a:gd name="connsiteX5" fmla="*/ 25400 w 31980"/>
              <a:gd name="connsiteY5" fmla="*/ 8289 h 30719"/>
              <a:gd name="connsiteX6" fmla="*/ 29368 w 31980"/>
              <a:gd name="connsiteY6" fmla="*/ 11922 h 30719"/>
              <a:gd name="connsiteX7" fmla="*/ 31583 w 31980"/>
              <a:gd name="connsiteY7" fmla="*/ 21077 h 30719"/>
              <a:gd name="connsiteX8" fmla="*/ 25286 w 31980"/>
              <a:gd name="connsiteY8" fmla="*/ 23097 h 30719"/>
              <a:gd name="connsiteX9" fmla="*/ 18117 w 31980"/>
              <a:gd name="connsiteY9" fmla="*/ 28206 h 30719"/>
              <a:gd name="connsiteX10" fmla="*/ 14110 w 31980"/>
              <a:gd name="connsiteY10" fmla="*/ 30435 h 30719"/>
              <a:gd name="connsiteX11" fmla="*/ 11129 w 31980"/>
              <a:gd name="connsiteY11" fmla="*/ 25565 h 30719"/>
              <a:gd name="connsiteX12" fmla="*/ 5933 w 31980"/>
              <a:gd name="connsiteY12" fmla="*/ 23682 h 30719"/>
              <a:gd name="connsiteX13" fmla="*/ 2868 w 31980"/>
              <a:gd name="connsiteY13"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733 w 31980"/>
              <a:gd name="connsiteY1" fmla="*/ 8270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868 w 31980"/>
              <a:gd name="connsiteY0" fmla="*/ 14473 h 30719"/>
              <a:gd name="connsiteX1" fmla="*/ 3586 w 31980"/>
              <a:gd name="connsiteY1" fmla="*/ 7989 h 30719"/>
              <a:gd name="connsiteX2" fmla="*/ 8680 w 31980"/>
              <a:gd name="connsiteY2" fmla="*/ 6919 h 30719"/>
              <a:gd name="connsiteX3" fmla="*/ 20421 w 31980"/>
              <a:gd name="connsiteY3" fmla="*/ 5580 h 30719"/>
              <a:gd name="connsiteX4" fmla="*/ 25400 w 31980"/>
              <a:gd name="connsiteY4" fmla="*/ 8289 h 30719"/>
              <a:gd name="connsiteX5" fmla="*/ 29368 w 31980"/>
              <a:gd name="connsiteY5" fmla="*/ 11922 h 30719"/>
              <a:gd name="connsiteX6" fmla="*/ 31583 w 31980"/>
              <a:gd name="connsiteY6" fmla="*/ 21077 h 30719"/>
              <a:gd name="connsiteX7" fmla="*/ 25286 w 31980"/>
              <a:gd name="connsiteY7" fmla="*/ 23097 h 30719"/>
              <a:gd name="connsiteX8" fmla="*/ 18117 w 31980"/>
              <a:gd name="connsiteY8" fmla="*/ 28206 h 30719"/>
              <a:gd name="connsiteX9" fmla="*/ 14110 w 31980"/>
              <a:gd name="connsiteY9" fmla="*/ 30435 h 30719"/>
              <a:gd name="connsiteX10" fmla="*/ 11129 w 31980"/>
              <a:gd name="connsiteY10" fmla="*/ 25565 h 30719"/>
              <a:gd name="connsiteX11" fmla="*/ 5933 w 31980"/>
              <a:gd name="connsiteY11" fmla="*/ 23682 h 30719"/>
              <a:gd name="connsiteX12" fmla="*/ 2868 w 31980"/>
              <a:gd name="connsiteY12" fmla="*/ 14473 h 30719"/>
              <a:gd name="connsiteX0" fmla="*/ 2857 w 31980"/>
              <a:gd name="connsiteY0" fmla="*/ 14526 h 30719"/>
              <a:gd name="connsiteX1" fmla="*/ 2870 w 31980"/>
              <a:gd name="connsiteY1" fmla="*/ 14359 h 30719"/>
              <a:gd name="connsiteX0" fmla="*/ 2907 w 32019"/>
              <a:gd name="connsiteY0" fmla="*/ 14473 h 30719"/>
              <a:gd name="connsiteX1" fmla="*/ 3625 w 32019"/>
              <a:gd name="connsiteY1" fmla="*/ 7989 h 30719"/>
              <a:gd name="connsiteX2" fmla="*/ 8719 w 32019"/>
              <a:gd name="connsiteY2" fmla="*/ 6919 h 30719"/>
              <a:gd name="connsiteX3" fmla="*/ 20460 w 32019"/>
              <a:gd name="connsiteY3" fmla="*/ 5580 h 30719"/>
              <a:gd name="connsiteX4" fmla="*/ 25439 w 32019"/>
              <a:gd name="connsiteY4" fmla="*/ 8289 h 30719"/>
              <a:gd name="connsiteX5" fmla="*/ 29407 w 32019"/>
              <a:gd name="connsiteY5" fmla="*/ 11922 h 30719"/>
              <a:gd name="connsiteX6" fmla="*/ 31622 w 32019"/>
              <a:gd name="connsiteY6" fmla="*/ 21077 h 30719"/>
              <a:gd name="connsiteX7" fmla="*/ 25325 w 32019"/>
              <a:gd name="connsiteY7" fmla="*/ 23097 h 30719"/>
              <a:gd name="connsiteX8" fmla="*/ 18156 w 32019"/>
              <a:gd name="connsiteY8" fmla="*/ 28206 h 30719"/>
              <a:gd name="connsiteX9" fmla="*/ 14149 w 32019"/>
              <a:gd name="connsiteY9" fmla="*/ 30435 h 30719"/>
              <a:gd name="connsiteX10" fmla="*/ 11168 w 32019"/>
              <a:gd name="connsiteY10" fmla="*/ 25565 h 30719"/>
              <a:gd name="connsiteX11" fmla="*/ 5853 w 32019"/>
              <a:gd name="connsiteY11" fmla="*/ 25811 h 30719"/>
              <a:gd name="connsiteX12" fmla="*/ 2907 w 32019"/>
              <a:gd name="connsiteY12" fmla="*/ 14473 h 30719"/>
              <a:gd name="connsiteX0" fmla="*/ 2896 w 32019"/>
              <a:gd name="connsiteY0" fmla="*/ 14526 h 30719"/>
              <a:gd name="connsiteX1" fmla="*/ 2909 w 32019"/>
              <a:gd name="connsiteY1" fmla="*/ 14359 h 30719"/>
              <a:gd name="connsiteX0" fmla="*/ 3695 w 32807"/>
              <a:gd name="connsiteY0" fmla="*/ 14473 h 30719"/>
              <a:gd name="connsiteX1" fmla="*/ 4413 w 32807"/>
              <a:gd name="connsiteY1" fmla="*/ 7989 h 30719"/>
              <a:gd name="connsiteX2" fmla="*/ 9507 w 32807"/>
              <a:gd name="connsiteY2" fmla="*/ 6919 h 30719"/>
              <a:gd name="connsiteX3" fmla="*/ 21248 w 32807"/>
              <a:gd name="connsiteY3" fmla="*/ 5580 h 30719"/>
              <a:gd name="connsiteX4" fmla="*/ 26227 w 32807"/>
              <a:gd name="connsiteY4" fmla="*/ 8289 h 30719"/>
              <a:gd name="connsiteX5" fmla="*/ 30195 w 32807"/>
              <a:gd name="connsiteY5" fmla="*/ 11922 h 30719"/>
              <a:gd name="connsiteX6" fmla="*/ 32410 w 32807"/>
              <a:gd name="connsiteY6" fmla="*/ 21077 h 30719"/>
              <a:gd name="connsiteX7" fmla="*/ 26113 w 32807"/>
              <a:gd name="connsiteY7" fmla="*/ 23097 h 30719"/>
              <a:gd name="connsiteX8" fmla="*/ 18944 w 32807"/>
              <a:gd name="connsiteY8" fmla="*/ 28206 h 30719"/>
              <a:gd name="connsiteX9" fmla="*/ 14937 w 32807"/>
              <a:gd name="connsiteY9" fmla="*/ 30435 h 30719"/>
              <a:gd name="connsiteX10" fmla="*/ 11956 w 32807"/>
              <a:gd name="connsiteY10" fmla="*/ 25565 h 30719"/>
              <a:gd name="connsiteX11" fmla="*/ 6641 w 32807"/>
              <a:gd name="connsiteY11" fmla="*/ 25811 h 30719"/>
              <a:gd name="connsiteX12" fmla="*/ 3695 w 32807"/>
              <a:gd name="connsiteY12" fmla="*/ 14473 h 30719"/>
              <a:gd name="connsiteX0" fmla="*/ 3684 w 32807"/>
              <a:gd name="connsiteY0" fmla="*/ 14526 h 30719"/>
              <a:gd name="connsiteX1" fmla="*/ 3697 w 32807"/>
              <a:gd name="connsiteY1" fmla="*/ 14359 h 30719"/>
              <a:gd name="connsiteX0" fmla="*/ 5241 w 34353"/>
              <a:gd name="connsiteY0" fmla="*/ 14473 h 30719"/>
              <a:gd name="connsiteX1" fmla="*/ 5959 w 34353"/>
              <a:gd name="connsiteY1" fmla="*/ 7989 h 30719"/>
              <a:gd name="connsiteX2" fmla="*/ 11053 w 34353"/>
              <a:gd name="connsiteY2" fmla="*/ 6919 h 30719"/>
              <a:gd name="connsiteX3" fmla="*/ 22794 w 34353"/>
              <a:gd name="connsiteY3" fmla="*/ 5580 h 30719"/>
              <a:gd name="connsiteX4" fmla="*/ 27773 w 34353"/>
              <a:gd name="connsiteY4" fmla="*/ 8289 h 30719"/>
              <a:gd name="connsiteX5" fmla="*/ 31741 w 34353"/>
              <a:gd name="connsiteY5" fmla="*/ 11922 h 30719"/>
              <a:gd name="connsiteX6" fmla="*/ 33956 w 34353"/>
              <a:gd name="connsiteY6" fmla="*/ 21077 h 30719"/>
              <a:gd name="connsiteX7" fmla="*/ 27659 w 34353"/>
              <a:gd name="connsiteY7" fmla="*/ 23097 h 30719"/>
              <a:gd name="connsiteX8" fmla="*/ 20490 w 34353"/>
              <a:gd name="connsiteY8" fmla="*/ 28206 h 30719"/>
              <a:gd name="connsiteX9" fmla="*/ 16483 w 34353"/>
              <a:gd name="connsiteY9" fmla="*/ 30435 h 30719"/>
              <a:gd name="connsiteX10" fmla="*/ 13502 w 34353"/>
              <a:gd name="connsiteY10" fmla="*/ 25565 h 30719"/>
              <a:gd name="connsiteX11" fmla="*/ 5209 w 34353"/>
              <a:gd name="connsiteY11" fmla="*/ 25917 h 30719"/>
              <a:gd name="connsiteX12" fmla="*/ 5241 w 34353"/>
              <a:gd name="connsiteY12" fmla="*/ 14473 h 30719"/>
              <a:gd name="connsiteX0" fmla="*/ 5230 w 34353"/>
              <a:gd name="connsiteY0" fmla="*/ 14526 h 30719"/>
              <a:gd name="connsiteX1" fmla="*/ 5243 w 34353"/>
              <a:gd name="connsiteY1" fmla="*/ 14359 h 30719"/>
              <a:gd name="connsiteX0" fmla="*/ 5241 w 34353"/>
              <a:gd name="connsiteY0" fmla="*/ 14473 h 30719"/>
              <a:gd name="connsiteX1" fmla="*/ 11053 w 34353"/>
              <a:gd name="connsiteY1" fmla="*/ 6919 h 30719"/>
              <a:gd name="connsiteX2" fmla="*/ 22794 w 34353"/>
              <a:gd name="connsiteY2" fmla="*/ 5580 h 30719"/>
              <a:gd name="connsiteX3" fmla="*/ 27773 w 34353"/>
              <a:gd name="connsiteY3" fmla="*/ 8289 h 30719"/>
              <a:gd name="connsiteX4" fmla="*/ 31741 w 34353"/>
              <a:gd name="connsiteY4" fmla="*/ 11922 h 30719"/>
              <a:gd name="connsiteX5" fmla="*/ 33956 w 34353"/>
              <a:gd name="connsiteY5" fmla="*/ 21077 h 30719"/>
              <a:gd name="connsiteX6" fmla="*/ 27659 w 34353"/>
              <a:gd name="connsiteY6" fmla="*/ 23097 h 30719"/>
              <a:gd name="connsiteX7" fmla="*/ 20490 w 34353"/>
              <a:gd name="connsiteY7" fmla="*/ 28206 h 30719"/>
              <a:gd name="connsiteX8" fmla="*/ 16483 w 34353"/>
              <a:gd name="connsiteY8" fmla="*/ 30435 h 30719"/>
              <a:gd name="connsiteX9" fmla="*/ 13502 w 34353"/>
              <a:gd name="connsiteY9" fmla="*/ 25565 h 30719"/>
              <a:gd name="connsiteX10" fmla="*/ 5209 w 34353"/>
              <a:gd name="connsiteY10" fmla="*/ 25917 h 30719"/>
              <a:gd name="connsiteX11" fmla="*/ 5241 w 34353"/>
              <a:gd name="connsiteY11" fmla="*/ 14473 h 30719"/>
              <a:gd name="connsiteX0" fmla="*/ 5230 w 34353"/>
              <a:gd name="connsiteY0" fmla="*/ 14526 h 30719"/>
              <a:gd name="connsiteX1" fmla="*/ 5243 w 34353"/>
              <a:gd name="connsiteY1" fmla="*/ 14359 h 30719"/>
              <a:gd name="connsiteX0" fmla="*/ 5241 w 34165"/>
              <a:gd name="connsiteY0" fmla="*/ 14473 h 30719"/>
              <a:gd name="connsiteX1" fmla="*/ 11053 w 34165"/>
              <a:gd name="connsiteY1" fmla="*/ 6919 h 30719"/>
              <a:gd name="connsiteX2" fmla="*/ 22794 w 34165"/>
              <a:gd name="connsiteY2" fmla="*/ 5580 h 30719"/>
              <a:gd name="connsiteX3" fmla="*/ 31741 w 34165"/>
              <a:gd name="connsiteY3" fmla="*/ 11922 h 30719"/>
              <a:gd name="connsiteX4" fmla="*/ 33956 w 34165"/>
              <a:gd name="connsiteY4" fmla="*/ 21077 h 30719"/>
              <a:gd name="connsiteX5" fmla="*/ 27659 w 34165"/>
              <a:gd name="connsiteY5" fmla="*/ 23097 h 30719"/>
              <a:gd name="connsiteX6" fmla="*/ 20490 w 34165"/>
              <a:gd name="connsiteY6" fmla="*/ 28206 h 30719"/>
              <a:gd name="connsiteX7" fmla="*/ 16483 w 34165"/>
              <a:gd name="connsiteY7" fmla="*/ 30435 h 30719"/>
              <a:gd name="connsiteX8" fmla="*/ 13502 w 34165"/>
              <a:gd name="connsiteY8" fmla="*/ 25565 h 30719"/>
              <a:gd name="connsiteX9" fmla="*/ 5209 w 34165"/>
              <a:gd name="connsiteY9" fmla="*/ 25917 h 30719"/>
              <a:gd name="connsiteX10" fmla="*/ 5241 w 34165"/>
              <a:gd name="connsiteY10" fmla="*/ 14473 h 30719"/>
              <a:gd name="connsiteX0" fmla="*/ 5230 w 34165"/>
              <a:gd name="connsiteY0" fmla="*/ 14526 h 30719"/>
              <a:gd name="connsiteX1" fmla="*/ 5243 w 34165"/>
              <a:gd name="connsiteY1" fmla="*/ 14359 h 30719"/>
              <a:gd name="connsiteX0" fmla="*/ 5241 w 33956"/>
              <a:gd name="connsiteY0" fmla="*/ 14473 h 30719"/>
              <a:gd name="connsiteX1" fmla="*/ 11053 w 33956"/>
              <a:gd name="connsiteY1" fmla="*/ 6919 h 30719"/>
              <a:gd name="connsiteX2" fmla="*/ 22794 w 33956"/>
              <a:gd name="connsiteY2" fmla="*/ 5580 h 30719"/>
              <a:gd name="connsiteX3" fmla="*/ 33956 w 33956"/>
              <a:gd name="connsiteY3" fmla="*/ 21077 h 30719"/>
              <a:gd name="connsiteX4" fmla="*/ 27659 w 33956"/>
              <a:gd name="connsiteY4" fmla="*/ 23097 h 30719"/>
              <a:gd name="connsiteX5" fmla="*/ 20490 w 33956"/>
              <a:gd name="connsiteY5" fmla="*/ 28206 h 30719"/>
              <a:gd name="connsiteX6" fmla="*/ 16483 w 33956"/>
              <a:gd name="connsiteY6" fmla="*/ 30435 h 30719"/>
              <a:gd name="connsiteX7" fmla="*/ 13502 w 33956"/>
              <a:gd name="connsiteY7" fmla="*/ 25565 h 30719"/>
              <a:gd name="connsiteX8" fmla="*/ 5209 w 33956"/>
              <a:gd name="connsiteY8" fmla="*/ 25917 h 30719"/>
              <a:gd name="connsiteX9" fmla="*/ 5241 w 33956"/>
              <a:gd name="connsiteY9" fmla="*/ 14473 h 30719"/>
              <a:gd name="connsiteX0" fmla="*/ 5230 w 33956"/>
              <a:gd name="connsiteY0" fmla="*/ 14526 h 30719"/>
              <a:gd name="connsiteX1" fmla="*/ 5243 w 33956"/>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719"/>
              <a:gd name="connsiteX1" fmla="*/ 11053 w 29503"/>
              <a:gd name="connsiteY1" fmla="*/ 6919 h 30719"/>
              <a:gd name="connsiteX2" fmla="*/ 22794 w 29503"/>
              <a:gd name="connsiteY2" fmla="*/ 5580 h 30719"/>
              <a:gd name="connsiteX3" fmla="*/ 28774 w 29503"/>
              <a:gd name="connsiteY3" fmla="*/ 11708 h 30719"/>
              <a:gd name="connsiteX4" fmla="*/ 27659 w 29503"/>
              <a:gd name="connsiteY4" fmla="*/ 23097 h 30719"/>
              <a:gd name="connsiteX5" fmla="*/ 20490 w 29503"/>
              <a:gd name="connsiteY5" fmla="*/ 28206 h 30719"/>
              <a:gd name="connsiteX6" fmla="*/ 16483 w 29503"/>
              <a:gd name="connsiteY6" fmla="*/ 30435 h 30719"/>
              <a:gd name="connsiteX7" fmla="*/ 13502 w 29503"/>
              <a:gd name="connsiteY7" fmla="*/ 25565 h 30719"/>
              <a:gd name="connsiteX8" fmla="*/ 5209 w 29503"/>
              <a:gd name="connsiteY8" fmla="*/ 25917 h 30719"/>
              <a:gd name="connsiteX9" fmla="*/ 5241 w 29503"/>
              <a:gd name="connsiteY9" fmla="*/ 14473 h 30719"/>
              <a:gd name="connsiteX0" fmla="*/ 5230 w 29503"/>
              <a:gd name="connsiteY0" fmla="*/ 14526 h 30719"/>
              <a:gd name="connsiteX1" fmla="*/ 5243 w 29503"/>
              <a:gd name="connsiteY1" fmla="*/ 14359 h 30719"/>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35"/>
              <a:gd name="connsiteX1" fmla="*/ 11053 w 29503"/>
              <a:gd name="connsiteY1" fmla="*/ 6919 h 30435"/>
              <a:gd name="connsiteX2" fmla="*/ 22794 w 29503"/>
              <a:gd name="connsiteY2" fmla="*/ 5580 h 30435"/>
              <a:gd name="connsiteX3" fmla="*/ 28774 w 29503"/>
              <a:gd name="connsiteY3" fmla="*/ 11708 h 30435"/>
              <a:gd name="connsiteX4" fmla="*/ 27659 w 29503"/>
              <a:gd name="connsiteY4" fmla="*/ 23097 h 30435"/>
              <a:gd name="connsiteX5" fmla="*/ 16483 w 29503"/>
              <a:gd name="connsiteY5" fmla="*/ 30435 h 30435"/>
              <a:gd name="connsiteX6" fmla="*/ 13502 w 29503"/>
              <a:gd name="connsiteY6" fmla="*/ 25565 h 30435"/>
              <a:gd name="connsiteX7" fmla="*/ 5209 w 29503"/>
              <a:gd name="connsiteY7" fmla="*/ 25917 h 30435"/>
              <a:gd name="connsiteX8" fmla="*/ 5241 w 29503"/>
              <a:gd name="connsiteY8" fmla="*/ 14473 h 30435"/>
              <a:gd name="connsiteX0" fmla="*/ 5230 w 29503"/>
              <a:gd name="connsiteY0" fmla="*/ 14526 h 30435"/>
              <a:gd name="connsiteX1" fmla="*/ 5243 w 29503"/>
              <a:gd name="connsiteY1" fmla="*/ 14359 h 30435"/>
              <a:gd name="connsiteX0" fmla="*/ 5241 w 29503"/>
              <a:gd name="connsiteY0" fmla="*/ 14473 h 30495"/>
              <a:gd name="connsiteX1" fmla="*/ 11053 w 29503"/>
              <a:gd name="connsiteY1" fmla="*/ 6919 h 30495"/>
              <a:gd name="connsiteX2" fmla="*/ 22794 w 29503"/>
              <a:gd name="connsiteY2" fmla="*/ 5580 h 30495"/>
              <a:gd name="connsiteX3" fmla="*/ 28774 w 29503"/>
              <a:gd name="connsiteY3" fmla="*/ 11708 h 30495"/>
              <a:gd name="connsiteX4" fmla="*/ 27659 w 29503"/>
              <a:gd name="connsiteY4" fmla="*/ 23097 h 30495"/>
              <a:gd name="connsiteX5" fmla="*/ 16483 w 29503"/>
              <a:gd name="connsiteY5" fmla="*/ 30435 h 30495"/>
              <a:gd name="connsiteX6" fmla="*/ 5209 w 29503"/>
              <a:gd name="connsiteY6" fmla="*/ 25917 h 30495"/>
              <a:gd name="connsiteX7" fmla="*/ 5241 w 29503"/>
              <a:gd name="connsiteY7" fmla="*/ 14473 h 30495"/>
              <a:gd name="connsiteX0" fmla="*/ 5230 w 29503"/>
              <a:gd name="connsiteY0" fmla="*/ 14526 h 30495"/>
              <a:gd name="connsiteX1" fmla="*/ 5243 w 29503"/>
              <a:gd name="connsiteY1" fmla="*/ 14359 h 30495"/>
              <a:gd name="connsiteX0" fmla="*/ 5241 w 29503"/>
              <a:gd name="connsiteY0" fmla="*/ 14473 h 26416"/>
              <a:gd name="connsiteX1" fmla="*/ 11053 w 29503"/>
              <a:gd name="connsiteY1" fmla="*/ 6919 h 26416"/>
              <a:gd name="connsiteX2" fmla="*/ 22794 w 29503"/>
              <a:gd name="connsiteY2" fmla="*/ 5580 h 26416"/>
              <a:gd name="connsiteX3" fmla="*/ 28774 w 29503"/>
              <a:gd name="connsiteY3" fmla="*/ 11708 h 26416"/>
              <a:gd name="connsiteX4" fmla="*/ 27659 w 29503"/>
              <a:gd name="connsiteY4" fmla="*/ 23097 h 26416"/>
              <a:gd name="connsiteX5" fmla="*/ 5209 w 29503"/>
              <a:gd name="connsiteY5" fmla="*/ 25917 h 26416"/>
              <a:gd name="connsiteX6" fmla="*/ 5241 w 29503"/>
              <a:gd name="connsiteY6" fmla="*/ 14473 h 26416"/>
              <a:gd name="connsiteX0" fmla="*/ 5230 w 29503"/>
              <a:gd name="connsiteY0" fmla="*/ 14526 h 26416"/>
              <a:gd name="connsiteX1" fmla="*/ 5243 w 29503"/>
              <a:gd name="connsiteY1" fmla="*/ 14359 h 26416"/>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5241 w 29012"/>
              <a:gd name="connsiteY0" fmla="*/ 14473 h 57550"/>
              <a:gd name="connsiteX1" fmla="*/ 11053 w 29012"/>
              <a:gd name="connsiteY1" fmla="*/ 6919 h 57550"/>
              <a:gd name="connsiteX2" fmla="*/ 22794 w 29012"/>
              <a:gd name="connsiteY2" fmla="*/ 5580 h 57550"/>
              <a:gd name="connsiteX3" fmla="*/ 28774 w 29012"/>
              <a:gd name="connsiteY3" fmla="*/ 11708 h 57550"/>
              <a:gd name="connsiteX4" fmla="*/ 15747 w 29012"/>
              <a:gd name="connsiteY4" fmla="*/ 57379 h 57550"/>
              <a:gd name="connsiteX5" fmla="*/ 5209 w 29012"/>
              <a:gd name="connsiteY5" fmla="*/ 25917 h 57550"/>
              <a:gd name="connsiteX6" fmla="*/ 5241 w 29012"/>
              <a:gd name="connsiteY6" fmla="*/ 14473 h 57550"/>
              <a:gd name="connsiteX0" fmla="*/ 5230 w 29012"/>
              <a:gd name="connsiteY0" fmla="*/ 14526 h 57550"/>
              <a:gd name="connsiteX1" fmla="*/ 5243 w 29012"/>
              <a:gd name="connsiteY1" fmla="*/ 14359 h 57550"/>
              <a:gd name="connsiteX0" fmla="*/ 15314 w 39085"/>
              <a:gd name="connsiteY0" fmla="*/ 14473 h 57964"/>
              <a:gd name="connsiteX1" fmla="*/ 21126 w 39085"/>
              <a:gd name="connsiteY1" fmla="*/ 6919 h 57964"/>
              <a:gd name="connsiteX2" fmla="*/ 32867 w 39085"/>
              <a:gd name="connsiteY2" fmla="*/ 5580 h 57964"/>
              <a:gd name="connsiteX3" fmla="*/ 38847 w 39085"/>
              <a:gd name="connsiteY3" fmla="*/ 11708 h 57964"/>
              <a:gd name="connsiteX4" fmla="*/ 25820 w 39085"/>
              <a:gd name="connsiteY4" fmla="*/ 57379 h 57964"/>
              <a:gd name="connsiteX5" fmla="*/ 2476 w 39085"/>
              <a:gd name="connsiteY5" fmla="*/ 57218 h 57964"/>
              <a:gd name="connsiteX6" fmla="*/ 15314 w 39085"/>
              <a:gd name="connsiteY6" fmla="*/ 14473 h 57964"/>
              <a:gd name="connsiteX0" fmla="*/ 15303 w 39085"/>
              <a:gd name="connsiteY0" fmla="*/ 14526 h 57964"/>
              <a:gd name="connsiteX1" fmla="*/ 15316 w 39085"/>
              <a:gd name="connsiteY1" fmla="*/ 14359 h 57964"/>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218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5316 w 39085"/>
              <a:gd name="connsiteY1" fmla="*/ 14359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15303 w 39085"/>
              <a:gd name="connsiteY0" fmla="*/ 145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15314 w 39085"/>
              <a:gd name="connsiteY0" fmla="*/ 14473 h 57550"/>
              <a:gd name="connsiteX1" fmla="*/ 21126 w 39085"/>
              <a:gd name="connsiteY1" fmla="*/ 6919 h 57550"/>
              <a:gd name="connsiteX2" fmla="*/ 32867 w 39085"/>
              <a:gd name="connsiteY2" fmla="*/ 5580 h 57550"/>
              <a:gd name="connsiteX3" fmla="*/ 38847 w 39085"/>
              <a:gd name="connsiteY3" fmla="*/ 11708 h 57550"/>
              <a:gd name="connsiteX4" fmla="*/ 25820 w 39085"/>
              <a:gd name="connsiteY4" fmla="*/ 57379 h 57550"/>
              <a:gd name="connsiteX5" fmla="*/ 2476 w 39085"/>
              <a:gd name="connsiteY5" fmla="*/ 57537 h 57550"/>
              <a:gd name="connsiteX6" fmla="*/ 15314 w 39085"/>
              <a:gd name="connsiteY6" fmla="*/ 14473 h 57550"/>
              <a:gd name="connsiteX0" fmla="*/ 2378 w 39085"/>
              <a:gd name="connsiteY0" fmla="*/ 39226 h 57550"/>
              <a:gd name="connsiteX1" fmla="*/ 13529 w 39085"/>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16918 w 42474"/>
              <a:gd name="connsiteY1" fmla="*/ 11165 h 57550"/>
              <a:gd name="connsiteX0" fmla="*/ 4408 w 42474"/>
              <a:gd name="connsiteY0" fmla="*/ 36618 h 57550"/>
              <a:gd name="connsiteX1" fmla="*/ 24515 w 42474"/>
              <a:gd name="connsiteY1" fmla="*/ 6919 h 57550"/>
              <a:gd name="connsiteX2" fmla="*/ 36256 w 42474"/>
              <a:gd name="connsiteY2" fmla="*/ 5580 h 57550"/>
              <a:gd name="connsiteX3" fmla="*/ 42236 w 42474"/>
              <a:gd name="connsiteY3" fmla="*/ 11708 h 57550"/>
              <a:gd name="connsiteX4" fmla="*/ 29209 w 42474"/>
              <a:gd name="connsiteY4" fmla="*/ 57379 h 57550"/>
              <a:gd name="connsiteX5" fmla="*/ 5865 w 42474"/>
              <a:gd name="connsiteY5" fmla="*/ 57537 h 57550"/>
              <a:gd name="connsiteX6" fmla="*/ 4408 w 42474"/>
              <a:gd name="connsiteY6" fmla="*/ 36618 h 57550"/>
              <a:gd name="connsiteX0" fmla="*/ 5767 w 42474"/>
              <a:gd name="connsiteY0" fmla="*/ 39226 h 57550"/>
              <a:gd name="connsiteX1" fmla="*/ 5601 w 42474"/>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5019 w 41892"/>
              <a:gd name="connsiteY1" fmla="*/ 38953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5185 w 41892"/>
              <a:gd name="connsiteY0" fmla="*/ 39226 h 57550"/>
              <a:gd name="connsiteX1" fmla="*/ 9129 w 41892"/>
              <a:gd name="connsiteY1" fmla="*/ 41402 h 57550"/>
              <a:gd name="connsiteX0" fmla="*/ 5136 w 41892"/>
              <a:gd name="connsiteY0" fmla="*/ 38960 h 57550"/>
              <a:gd name="connsiteX1" fmla="*/ 23933 w 41892"/>
              <a:gd name="connsiteY1" fmla="*/ 6919 h 57550"/>
              <a:gd name="connsiteX2" fmla="*/ 35674 w 41892"/>
              <a:gd name="connsiteY2" fmla="*/ 5580 h 57550"/>
              <a:gd name="connsiteX3" fmla="*/ 41654 w 41892"/>
              <a:gd name="connsiteY3" fmla="*/ 11708 h 57550"/>
              <a:gd name="connsiteX4" fmla="*/ 28627 w 41892"/>
              <a:gd name="connsiteY4" fmla="*/ 57379 h 57550"/>
              <a:gd name="connsiteX5" fmla="*/ 5283 w 41892"/>
              <a:gd name="connsiteY5" fmla="*/ 57537 h 57550"/>
              <a:gd name="connsiteX6" fmla="*/ 5136 w 41892"/>
              <a:gd name="connsiteY6" fmla="*/ 38960 h 57550"/>
              <a:gd name="connsiteX0" fmla="*/ 4113 w 41892"/>
              <a:gd name="connsiteY0" fmla="*/ 42526 h 57550"/>
              <a:gd name="connsiteX1" fmla="*/ 9129 w 41892"/>
              <a:gd name="connsiteY1" fmla="*/ 41402 h 57550"/>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136 w 41892"/>
              <a:gd name="connsiteY0" fmla="*/ 35138 h 53728"/>
              <a:gd name="connsiteX1" fmla="*/ 20955 w 41892"/>
              <a:gd name="connsiteY1" fmla="*/ 27797 h 53728"/>
              <a:gd name="connsiteX2" fmla="*/ 35674 w 41892"/>
              <a:gd name="connsiteY2" fmla="*/ 1758 h 53728"/>
              <a:gd name="connsiteX3" fmla="*/ 41654 w 41892"/>
              <a:gd name="connsiteY3" fmla="*/ 7886 h 53728"/>
              <a:gd name="connsiteX4" fmla="*/ 28627 w 41892"/>
              <a:gd name="connsiteY4" fmla="*/ 53557 h 53728"/>
              <a:gd name="connsiteX5" fmla="*/ 5283 w 41892"/>
              <a:gd name="connsiteY5" fmla="*/ 53715 h 53728"/>
              <a:gd name="connsiteX6" fmla="*/ 5136 w 41892"/>
              <a:gd name="connsiteY6" fmla="*/ 35138 h 53728"/>
              <a:gd name="connsiteX0" fmla="*/ 4113 w 41892"/>
              <a:gd name="connsiteY0" fmla="*/ 38704 h 53728"/>
              <a:gd name="connsiteX1" fmla="*/ 9129 w 41892"/>
              <a:gd name="connsiteY1" fmla="*/ 37580 h 53728"/>
              <a:gd name="connsiteX0" fmla="*/ 5062 w 41818"/>
              <a:gd name="connsiteY0" fmla="*/ 35138 h 53728"/>
              <a:gd name="connsiteX1" fmla="*/ 20881 w 41818"/>
              <a:gd name="connsiteY1" fmla="*/ 27797 h 53728"/>
              <a:gd name="connsiteX2" fmla="*/ 35600 w 41818"/>
              <a:gd name="connsiteY2" fmla="*/ 1758 h 53728"/>
              <a:gd name="connsiteX3" fmla="*/ 41580 w 41818"/>
              <a:gd name="connsiteY3" fmla="*/ 7886 h 53728"/>
              <a:gd name="connsiteX4" fmla="*/ 28553 w 41818"/>
              <a:gd name="connsiteY4" fmla="*/ 53557 h 53728"/>
              <a:gd name="connsiteX5" fmla="*/ 5209 w 41818"/>
              <a:gd name="connsiteY5" fmla="*/ 53715 h 53728"/>
              <a:gd name="connsiteX6" fmla="*/ 5062 w 41818"/>
              <a:gd name="connsiteY6" fmla="*/ 35138 h 53728"/>
              <a:gd name="connsiteX0" fmla="*/ 4039 w 41818"/>
              <a:gd name="connsiteY0" fmla="*/ 38704 h 53728"/>
              <a:gd name="connsiteX1" fmla="*/ 9055 w 41818"/>
              <a:gd name="connsiteY1" fmla="*/ 37580 h 53728"/>
              <a:gd name="connsiteX0" fmla="*/ 5308 w 42064"/>
              <a:gd name="connsiteY0" fmla="*/ 35138 h 53728"/>
              <a:gd name="connsiteX1" fmla="*/ 21127 w 42064"/>
              <a:gd name="connsiteY1" fmla="*/ 27797 h 53728"/>
              <a:gd name="connsiteX2" fmla="*/ 35846 w 42064"/>
              <a:gd name="connsiteY2" fmla="*/ 1758 h 53728"/>
              <a:gd name="connsiteX3" fmla="*/ 41826 w 42064"/>
              <a:gd name="connsiteY3" fmla="*/ 7886 h 53728"/>
              <a:gd name="connsiteX4" fmla="*/ 28799 w 42064"/>
              <a:gd name="connsiteY4" fmla="*/ 53557 h 53728"/>
              <a:gd name="connsiteX5" fmla="*/ 5455 w 42064"/>
              <a:gd name="connsiteY5" fmla="*/ 53715 h 53728"/>
              <a:gd name="connsiteX6" fmla="*/ 5308 w 42064"/>
              <a:gd name="connsiteY6" fmla="*/ 35138 h 53728"/>
              <a:gd name="connsiteX0" fmla="*/ 4285 w 42064"/>
              <a:gd name="connsiteY0" fmla="*/ 38704 h 53728"/>
              <a:gd name="connsiteX1" fmla="*/ 9301 w 42064"/>
              <a:gd name="connsiteY1" fmla="*/ 37580 h 53728"/>
              <a:gd name="connsiteX0" fmla="*/ 5289 w 42045"/>
              <a:gd name="connsiteY0" fmla="*/ 35138 h 53728"/>
              <a:gd name="connsiteX1" fmla="*/ 21108 w 42045"/>
              <a:gd name="connsiteY1" fmla="*/ 27797 h 53728"/>
              <a:gd name="connsiteX2" fmla="*/ 35827 w 42045"/>
              <a:gd name="connsiteY2" fmla="*/ 1758 h 53728"/>
              <a:gd name="connsiteX3" fmla="*/ 41807 w 42045"/>
              <a:gd name="connsiteY3" fmla="*/ 7886 h 53728"/>
              <a:gd name="connsiteX4" fmla="*/ 28780 w 42045"/>
              <a:gd name="connsiteY4" fmla="*/ 53557 h 53728"/>
              <a:gd name="connsiteX5" fmla="*/ 5436 w 42045"/>
              <a:gd name="connsiteY5" fmla="*/ 53715 h 53728"/>
              <a:gd name="connsiteX6" fmla="*/ 5289 w 42045"/>
              <a:gd name="connsiteY6" fmla="*/ 35138 h 53728"/>
              <a:gd name="connsiteX0" fmla="*/ 4266 w 42045"/>
              <a:gd name="connsiteY0" fmla="*/ 38704 h 53728"/>
              <a:gd name="connsiteX1" fmla="*/ 9282 w 42045"/>
              <a:gd name="connsiteY1" fmla="*/ 37580 h 53728"/>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41807"/>
              <a:gd name="connsiteY0" fmla="*/ 27409 h 45991"/>
              <a:gd name="connsiteX1" fmla="*/ 21108 w 41807"/>
              <a:gd name="connsiteY1" fmla="*/ 20068 h 45991"/>
              <a:gd name="connsiteX2" fmla="*/ 28501 w 41807"/>
              <a:gd name="connsiteY2" fmla="*/ 29376 h 45991"/>
              <a:gd name="connsiteX3" fmla="*/ 41807 w 41807"/>
              <a:gd name="connsiteY3" fmla="*/ 157 h 45991"/>
              <a:gd name="connsiteX4" fmla="*/ 28780 w 41807"/>
              <a:gd name="connsiteY4" fmla="*/ 45828 h 45991"/>
              <a:gd name="connsiteX5" fmla="*/ 5436 w 41807"/>
              <a:gd name="connsiteY5" fmla="*/ 45986 h 45991"/>
              <a:gd name="connsiteX6" fmla="*/ 5289 w 41807"/>
              <a:gd name="connsiteY6" fmla="*/ 27409 h 45991"/>
              <a:gd name="connsiteX0" fmla="*/ 4266 w 41807"/>
              <a:gd name="connsiteY0" fmla="*/ 30975 h 45991"/>
              <a:gd name="connsiteX1" fmla="*/ 9282 w 41807"/>
              <a:gd name="connsiteY1" fmla="*/ 29851 h 45991"/>
              <a:gd name="connsiteX0" fmla="*/ 5289 w 32876"/>
              <a:gd name="connsiteY0" fmla="*/ 15887 h 34921"/>
              <a:gd name="connsiteX1" fmla="*/ 21108 w 32876"/>
              <a:gd name="connsiteY1" fmla="*/ 8546 h 34921"/>
              <a:gd name="connsiteX2" fmla="*/ 28501 w 32876"/>
              <a:gd name="connsiteY2" fmla="*/ 17854 h 34921"/>
              <a:gd name="connsiteX3" fmla="*/ 32873 w 32876"/>
              <a:gd name="connsiteY3" fmla="*/ 25153 h 34921"/>
              <a:gd name="connsiteX4" fmla="*/ 28780 w 32876"/>
              <a:gd name="connsiteY4" fmla="*/ 34306 h 34921"/>
              <a:gd name="connsiteX5" fmla="*/ 5436 w 32876"/>
              <a:gd name="connsiteY5" fmla="*/ 34464 h 34921"/>
              <a:gd name="connsiteX6" fmla="*/ 5289 w 32876"/>
              <a:gd name="connsiteY6" fmla="*/ 15887 h 34921"/>
              <a:gd name="connsiteX0" fmla="*/ 4266 w 32876"/>
              <a:gd name="connsiteY0" fmla="*/ 19453 h 34921"/>
              <a:gd name="connsiteX1" fmla="*/ 9282 w 32876"/>
              <a:gd name="connsiteY1" fmla="*/ 18329 h 34921"/>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2875"/>
              <a:gd name="connsiteY0" fmla="*/ 15887 h 34469"/>
              <a:gd name="connsiteX1" fmla="*/ 21108 w 32875"/>
              <a:gd name="connsiteY1" fmla="*/ 8546 h 34469"/>
              <a:gd name="connsiteX2" fmla="*/ 28501 w 32875"/>
              <a:gd name="connsiteY2" fmla="*/ 17854 h 34469"/>
              <a:gd name="connsiteX3" fmla="*/ 32873 w 32875"/>
              <a:gd name="connsiteY3" fmla="*/ 25153 h 34469"/>
              <a:gd name="connsiteX4" fmla="*/ 28780 w 32875"/>
              <a:gd name="connsiteY4" fmla="*/ 34306 h 34469"/>
              <a:gd name="connsiteX5" fmla="*/ 5436 w 32875"/>
              <a:gd name="connsiteY5" fmla="*/ 34464 h 34469"/>
              <a:gd name="connsiteX6" fmla="*/ 5289 w 32875"/>
              <a:gd name="connsiteY6" fmla="*/ 15887 h 34469"/>
              <a:gd name="connsiteX0" fmla="*/ 4266 w 32875"/>
              <a:gd name="connsiteY0" fmla="*/ 19453 h 34469"/>
              <a:gd name="connsiteX1" fmla="*/ 9282 w 32875"/>
              <a:gd name="connsiteY1" fmla="*/ 18329 h 34469"/>
              <a:gd name="connsiteX0" fmla="*/ 5289 w 30718"/>
              <a:gd name="connsiteY0" fmla="*/ 15887 h 34469"/>
              <a:gd name="connsiteX1" fmla="*/ 21108 w 30718"/>
              <a:gd name="connsiteY1" fmla="*/ 8546 h 34469"/>
              <a:gd name="connsiteX2" fmla="*/ 28501 w 30718"/>
              <a:gd name="connsiteY2" fmla="*/ 17854 h 34469"/>
              <a:gd name="connsiteX3" fmla="*/ 28780 w 30718"/>
              <a:gd name="connsiteY3" fmla="*/ 34306 h 34469"/>
              <a:gd name="connsiteX4" fmla="*/ 5436 w 30718"/>
              <a:gd name="connsiteY4" fmla="*/ 34464 h 34469"/>
              <a:gd name="connsiteX5" fmla="*/ 5289 w 30718"/>
              <a:gd name="connsiteY5" fmla="*/ 15887 h 34469"/>
              <a:gd name="connsiteX0" fmla="*/ 4266 w 30718"/>
              <a:gd name="connsiteY0" fmla="*/ 19453 h 34469"/>
              <a:gd name="connsiteX1" fmla="*/ 9282 w 30718"/>
              <a:gd name="connsiteY1" fmla="*/ 18329 h 34469"/>
              <a:gd name="connsiteX0" fmla="*/ 5289 w 32737"/>
              <a:gd name="connsiteY0" fmla="*/ 15887 h 34469"/>
              <a:gd name="connsiteX1" fmla="*/ 21108 w 32737"/>
              <a:gd name="connsiteY1" fmla="*/ 8546 h 34469"/>
              <a:gd name="connsiteX2" fmla="*/ 28501 w 32737"/>
              <a:gd name="connsiteY2" fmla="*/ 17854 h 34469"/>
              <a:gd name="connsiteX3" fmla="*/ 28780 w 32737"/>
              <a:gd name="connsiteY3" fmla="*/ 34306 h 34469"/>
              <a:gd name="connsiteX4" fmla="*/ 5436 w 32737"/>
              <a:gd name="connsiteY4" fmla="*/ 34464 h 34469"/>
              <a:gd name="connsiteX5" fmla="*/ 5289 w 32737"/>
              <a:gd name="connsiteY5" fmla="*/ 15887 h 34469"/>
              <a:gd name="connsiteX0" fmla="*/ 4266 w 32737"/>
              <a:gd name="connsiteY0" fmla="*/ 19453 h 34469"/>
              <a:gd name="connsiteX1" fmla="*/ 9282 w 32737"/>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9282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8567 w 32876"/>
              <a:gd name="connsiteY1" fmla="*/ 18329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266 w 32876"/>
              <a:gd name="connsiteY0" fmla="*/ 19453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5279 w 32876"/>
              <a:gd name="connsiteY0" fmla="*/ 16046 h 34469"/>
              <a:gd name="connsiteX1" fmla="*/ 5649 w 32876"/>
              <a:gd name="connsiteY1" fmla="*/ 16945 h 34469"/>
              <a:gd name="connsiteX0" fmla="*/ 5289 w 32876"/>
              <a:gd name="connsiteY0" fmla="*/ 15887 h 34469"/>
              <a:gd name="connsiteX1" fmla="*/ 21108 w 32876"/>
              <a:gd name="connsiteY1" fmla="*/ 8546 h 34469"/>
              <a:gd name="connsiteX2" fmla="*/ 28501 w 32876"/>
              <a:gd name="connsiteY2" fmla="*/ 17854 h 34469"/>
              <a:gd name="connsiteX3" fmla="*/ 28780 w 32876"/>
              <a:gd name="connsiteY3" fmla="*/ 34306 h 34469"/>
              <a:gd name="connsiteX4" fmla="*/ 5436 w 32876"/>
              <a:gd name="connsiteY4" fmla="*/ 34464 h 34469"/>
              <a:gd name="connsiteX5" fmla="*/ 5289 w 32876"/>
              <a:gd name="connsiteY5" fmla="*/ 15887 h 34469"/>
              <a:gd name="connsiteX0" fmla="*/ 4803 w 32876"/>
              <a:gd name="connsiteY0" fmla="*/ 18388 h 34469"/>
              <a:gd name="connsiteX1" fmla="*/ 5649 w 32876"/>
              <a:gd name="connsiteY1" fmla="*/ 16945 h 34469"/>
              <a:gd name="connsiteX0" fmla="*/ 5806 w 33393"/>
              <a:gd name="connsiteY0" fmla="*/ 15887 h 34470"/>
              <a:gd name="connsiteX1" fmla="*/ 21625 w 33393"/>
              <a:gd name="connsiteY1" fmla="*/ 8546 h 34470"/>
              <a:gd name="connsiteX2" fmla="*/ 29018 w 33393"/>
              <a:gd name="connsiteY2" fmla="*/ 17854 h 34470"/>
              <a:gd name="connsiteX3" fmla="*/ 29297 w 33393"/>
              <a:gd name="connsiteY3" fmla="*/ 34306 h 34470"/>
              <a:gd name="connsiteX4" fmla="*/ 5953 w 33393"/>
              <a:gd name="connsiteY4" fmla="*/ 34464 h 34470"/>
              <a:gd name="connsiteX5" fmla="*/ 5806 w 33393"/>
              <a:gd name="connsiteY5" fmla="*/ 15887 h 34470"/>
              <a:gd name="connsiteX0" fmla="*/ 5320 w 33393"/>
              <a:gd name="connsiteY0" fmla="*/ 18388 h 34470"/>
              <a:gd name="connsiteX1" fmla="*/ 6166 w 33393"/>
              <a:gd name="connsiteY1" fmla="*/ 16945 h 34470"/>
              <a:gd name="connsiteX0" fmla="*/ 5772 w 33419"/>
              <a:gd name="connsiteY0" fmla="*/ 16160 h 34317"/>
              <a:gd name="connsiteX1" fmla="*/ 21651 w 33419"/>
              <a:gd name="connsiteY1" fmla="*/ 8393 h 34317"/>
              <a:gd name="connsiteX2" fmla="*/ 29044 w 33419"/>
              <a:gd name="connsiteY2" fmla="*/ 17701 h 34317"/>
              <a:gd name="connsiteX3" fmla="*/ 29323 w 33419"/>
              <a:gd name="connsiteY3" fmla="*/ 34153 h 34317"/>
              <a:gd name="connsiteX4" fmla="*/ 5979 w 33419"/>
              <a:gd name="connsiteY4" fmla="*/ 34311 h 34317"/>
              <a:gd name="connsiteX5" fmla="*/ 5772 w 33419"/>
              <a:gd name="connsiteY5" fmla="*/ 16160 h 34317"/>
              <a:gd name="connsiteX0" fmla="*/ 5346 w 33419"/>
              <a:gd name="connsiteY0" fmla="*/ 18235 h 34317"/>
              <a:gd name="connsiteX1" fmla="*/ 6192 w 33419"/>
              <a:gd name="connsiteY1" fmla="*/ 16792 h 34317"/>
              <a:gd name="connsiteX0" fmla="*/ 5793 w 33440"/>
              <a:gd name="connsiteY0" fmla="*/ 16160 h 34316"/>
              <a:gd name="connsiteX1" fmla="*/ 21672 w 33440"/>
              <a:gd name="connsiteY1" fmla="*/ 8393 h 34316"/>
              <a:gd name="connsiteX2" fmla="*/ 29065 w 33440"/>
              <a:gd name="connsiteY2" fmla="*/ 17701 h 34316"/>
              <a:gd name="connsiteX3" fmla="*/ 29344 w 33440"/>
              <a:gd name="connsiteY3" fmla="*/ 34153 h 34316"/>
              <a:gd name="connsiteX4" fmla="*/ 6000 w 33440"/>
              <a:gd name="connsiteY4" fmla="*/ 34311 h 34316"/>
              <a:gd name="connsiteX5" fmla="*/ 5793 w 33440"/>
              <a:gd name="connsiteY5" fmla="*/ 16160 h 34316"/>
              <a:gd name="connsiteX0" fmla="*/ 5367 w 33440"/>
              <a:gd name="connsiteY0" fmla="*/ 18235 h 34316"/>
              <a:gd name="connsiteX1" fmla="*/ 6213 w 33440"/>
              <a:gd name="connsiteY1" fmla="*/ 16792 h 34316"/>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464"/>
              <a:gd name="connsiteY0" fmla="*/ 16160 h 34312"/>
              <a:gd name="connsiteX1" fmla="*/ 21696 w 33464"/>
              <a:gd name="connsiteY1" fmla="*/ 8393 h 34312"/>
              <a:gd name="connsiteX2" fmla="*/ 29089 w 33464"/>
              <a:gd name="connsiteY2" fmla="*/ 17701 h 34312"/>
              <a:gd name="connsiteX3" fmla="*/ 29368 w 33464"/>
              <a:gd name="connsiteY3" fmla="*/ 34153 h 34312"/>
              <a:gd name="connsiteX4" fmla="*/ 6024 w 33464"/>
              <a:gd name="connsiteY4" fmla="*/ 34311 h 34312"/>
              <a:gd name="connsiteX5" fmla="*/ 5817 w 33464"/>
              <a:gd name="connsiteY5" fmla="*/ 16160 h 34312"/>
              <a:gd name="connsiteX0" fmla="*/ 5391 w 33464"/>
              <a:gd name="connsiteY0" fmla="*/ 18235 h 34312"/>
              <a:gd name="connsiteX1" fmla="*/ 6237 w 33464"/>
              <a:gd name="connsiteY1" fmla="*/ 16792 h 34312"/>
              <a:gd name="connsiteX0" fmla="*/ 5817 w 33732"/>
              <a:gd name="connsiteY0" fmla="*/ 16160 h 34312"/>
              <a:gd name="connsiteX1" fmla="*/ 21696 w 33732"/>
              <a:gd name="connsiteY1" fmla="*/ 8393 h 34312"/>
              <a:gd name="connsiteX2" fmla="*/ 29089 w 33732"/>
              <a:gd name="connsiteY2" fmla="*/ 17701 h 34312"/>
              <a:gd name="connsiteX3" fmla="*/ 29368 w 33732"/>
              <a:gd name="connsiteY3" fmla="*/ 34153 h 34312"/>
              <a:gd name="connsiteX4" fmla="*/ 6024 w 33732"/>
              <a:gd name="connsiteY4" fmla="*/ 34311 h 34312"/>
              <a:gd name="connsiteX5" fmla="*/ 5817 w 33732"/>
              <a:gd name="connsiteY5" fmla="*/ 16160 h 34312"/>
              <a:gd name="connsiteX0" fmla="*/ 5391 w 33732"/>
              <a:gd name="connsiteY0" fmla="*/ 18235 h 34312"/>
              <a:gd name="connsiteX1" fmla="*/ 6237 w 33732"/>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5391 w 33710"/>
              <a:gd name="connsiteY0" fmla="*/ 18235 h 34312"/>
              <a:gd name="connsiteX1" fmla="*/ 6237 w 33710"/>
              <a:gd name="connsiteY1" fmla="*/ 16792 h 34312"/>
              <a:gd name="connsiteX0" fmla="*/ 5817 w 33710"/>
              <a:gd name="connsiteY0" fmla="*/ 16160 h 34312"/>
              <a:gd name="connsiteX1" fmla="*/ 21696 w 33710"/>
              <a:gd name="connsiteY1" fmla="*/ 8393 h 34312"/>
              <a:gd name="connsiteX2" fmla="*/ 29089 w 33710"/>
              <a:gd name="connsiteY2" fmla="*/ 17701 h 34312"/>
              <a:gd name="connsiteX3" fmla="*/ 29368 w 33710"/>
              <a:gd name="connsiteY3" fmla="*/ 34153 h 34312"/>
              <a:gd name="connsiteX4" fmla="*/ 6024 w 33710"/>
              <a:gd name="connsiteY4" fmla="*/ 34311 h 34312"/>
              <a:gd name="connsiteX5" fmla="*/ 5817 w 33710"/>
              <a:gd name="connsiteY5" fmla="*/ 16160 h 34312"/>
              <a:gd name="connsiteX0" fmla="*/ 6106 w 33710"/>
              <a:gd name="connsiteY0" fmla="*/ 16638 h 34312"/>
              <a:gd name="connsiteX1" fmla="*/ 6237 w 33710"/>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 name="connsiteX0" fmla="*/ 5817 w 33805"/>
              <a:gd name="connsiteY0" fmla="*/ 16160 h 34312"/>
              <a:gd name="connsiteX1" fmla="*/ 21696 w 33805"/>
              <a:gd name="connsiteY1" fmla="*/ 8393 h 34312"/>
              <a:gd name="connsiteX2" fmla="*/ 29089 w 33805"/>
              <a:gd name="connsiteY2" fmla="*/ 17701 h 34312"/>
              <a:gd name="connsiteX3" fmla="*/ 29368 w 33805"/>
              <a:gd name="connsiteY3" fmla="*/ 34153 h 34312"/>
              <a:gd name="connsiteX4" fmla="*/ 6024 w 33805"/>
              <a:gd name="connsiteY4" fmla="*/ 34311 h 34312"/>
              <a:gd name="connsiteX5" fmla="*/ 5817 w 33805"/>
              <a:gd name="connsiteY5" fmla="*/ 16160 h 34312"/>
              <a:gd name="connsiteX0" fmla="*/ 6106 w 33805"/>
              <a:gd name="connsiteY0" fmla="*/ 16638 h 34312"/>
              <a:gd name="connsiteX1" fmla="*/ 6237 w 33805"/>
              <a:gd name="connsiteY1" fmla="*/ 16792 h 34312"/>
            </a:gdLst>
            <a:ahLst/>
            <a:cxnLst>
              <a:cxn ang="0">
                <a:pos x="connsiteX0" y="connsiteY0"/>
              </a:cxn>
              <a:cxn ang="0">
                <a:pos x="connsiteX1" y="connsiteY1"/>
              </a:cxn>
            </a:cxnLst>
            <a:rect l="l" t="t" r="r" b="b"/>
            <a:pathLst>
              <a:path w="33805" h="34312">
                <a:moveTo>
                  <a:pt x="5817" y="16160"/>
                </a:moveTo>
                <a:cubicBezTo>
                  <a:pt x="5897" y="-1060"/>
                  <a:pt x="18414" y="-5882"/>
                  <a:pt x="21696" y="8393"/>
                </a:cubicBezTo>
                <a:cubicBezTo>
                  <a:pt x="25523" y="3639"/>
                  <a:pt x="30350" y="8908"/>
                  <a:pt x="29089" y="17701"/>
                </a:cubicBezTo>
                <a:cubicBezTo>
                  <a:pt x="36264" y="19332"/>
                  <a:pt x="34343" y="33939"/>
                  <a:pt x="29368" y="34153"/>
                </a:cubicBezTo>
                <a:lnTo>
                  <a:pt x="6024" y="34311"/>
                </a:lnTo>
                <a:cubicBezTo>
                  <a:pt x="-3125" y="34494"/>
                  <a:pt x="-750" y="15236"/>
                  <a:pt x="5817" y="16160"/>
                </a:cubicBezTo>
                <a:close/>
              </a:path>
              <a:path w="33805" h="34312" fill="none" extrusionOk="0">
                <a:moveTo>
                  <a:pt x="6106" y="16638"/>
                </a:moveTo>
                <a:cubicBezTo>
                  <a:pt x="6048" y="16515"/>
                  <a:pt x="6505" y="17237"/>
                  <a:pt x="6237" y="16792"/>
                </a:cubicBezTo>
              </a:path>
            </a:pathLst>
          </a:custGeom>
          <a:ln>
            <a:headEnd type="none" w="med" len="med"/>
            <a:tailEnd type="none" w="med" len="med"/>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1100" b="1" i="0" u="none" strike="noStrike" kern="0" cap="none" spc="0" normalizeH="0" baseline="0" noProof="0" dirty="0">
              <a:ln>
                <a:noFill/>
              </a:ln>
              <a:solidFill>
                <a:prstClr val="white"/>
              </a:solidFill>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1100" b="1" i="0" u="none" strike="noStrike" kern="0" cap="none" spc="0" normalizeH="0" baseline="0" noProof="0" dirty="0">
              <a:ln>
                <a:noFill/>
              </a:ln>
              <a:solidFill>
                <a:prstClr val="white"/>
              </a:solidFill>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endParaRPr kumimoji="0" lang="en-US" sz="1100" b="1" i="0" u="none" strike="noStrike" kern="0" cap="none" spc="0" normalizeH="0" baseline="0" noProof="0" dirty="0">
              <a:ln>
                <a:noFill/>
              </a:ln>
              <a:solidFill>
                <a:prstClr val="white"/>
              </a:solidFill>
              <a:effectLst/>
              <a:uLnTx/>
              <a:uFillTx/>
            </a:endParaRPr>
          </a:p>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rPr>
              <a:t>Data Center</a:t>
            </a:r>
          </a:p>
        </p:txBody>
      </p:sp>
      <p:sp>
        <p:nvSpPr>
          <p:cNvPr id="18" name="Can 17"/>
          <p:cNvSpPr/>
          <p:nvPr/>
        </p:nvSpPr>
        <p:spPr>
          <a:xfrm>
            <a:off x="7338548" y="4048259"/>
            <a:ext cx="495957" cy="1226580"/>
          </a:xfrm>
          <a:prstGeom prst="can">
            <a:avLst/>
          </a:prstGeom>
          <a:gradFill>
            <a:gsLst>
              <a:gs pos="0">
                <a:schemeClr val="accent4">
                  <a:tint val="50000"/>
                  <a:satMod val="300000"/>
                  <a:alpha val="55000"/>
                </a:schemeClr>
              </a:gs>
              <a:gs pos="35000">
                <a:schemeClr val="accent4">
                  <a:tint val="37000"/>
                  <a:satMod val="300000"/>
                  <a:alpha val="49000"/>
                </a:schemeClr>
              </a:gs>
              <a:gs pos="100000">
                <a:schemeClr val="accent4">
                  <a:tint val="15000"/>
                  <a:satMod val="350000"/>
                  <a:alpha val="37000"/>
                </a:schemeClr>
              </a:gs>
            </a:gsLst>
          </a:gradFill>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nvGrpSpPr>
          <p:cNvPr id="22" name="Group 21"/>
          <p:cNvGrpSpPr/>
          <p:nvPr/>
        </p:nvGrpSpPr>
        <p:grpSpPr>
          <a:xfrm>
            <a:off x="7212198" y="3677677"/>
            <a:ext cx="723900" cy="379223"/>
            <a:chOff x="2481885" y="3327266"/>
            <a:chExt cx="723900" cy="379223"/>
          </a:xfrm>
          <a:solidFill>
            <a:srgbClr val="00703C"/>
          </a:solidFill>
          <a:effectLst>
            <a:outerShdw blurRad="50800" dist="38100" dir="2700000" algn="tl" rotWithShape="0">
              <a:prstClr val="black">
                <a:alpha val="40000"/>
              </a:prstClr>
            </a:outerShdw>
          </a:effectLst>
        </p:grpSpPr>
        <p:sp>
          <p:nvSpPr>
            <p:cNvPr id="28" name="Isosceles Triangle 27"/>
            <p:cNvSpPr/>
            <p:nvPr/>
          </p:nvSpPr>
          <p:spPr>
            <a:xfrm>
              <a:off x="2481885" y="3327266"/>
              <a:ext cx="723900" cy="48674"/>
            </a:xfrm>
            <a:prstGeom prst="triangle">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endParaRPr>
            </a:p>
          </p:txBody>
        </p:sp>
        <p:sp>
          <p:nvSpPr>
            <p:cNvPr id="29" name="Rectangle 28"/>
            <p:cNvSpPr/>
            <p:nvPr/>
          </p:nvSpPr>
          <p:spPr>
            <a:xfrm>
              <a:off x="2481885" y="3383980"/>
              <a:ext cx="723899" cy="322509"/>
            </a:xfrm>
            <a:prstGeom prst="rect">
              <a:avLst/>
            </a:prstGeom>
            <a:grpFill/>
            <a:ln w="12700"/>
          </p:spPr>
          <p:style>
            <a:lnRef idx="2">
              <a:schemeClr val="accent4">
                <a:shade val="50000"/>
              </a:schemeClr>
            </a:lnRef>
            <a:fillRef idx="1">
              <a:schemeClr val="accent4"/>
            </a:fillRef>
            <a:effectRef idx="0">
              <a:schemeClr val="accent4"/>
            </a:effectRef>
            <a:fontRef idx="minor">
              <a:schemeClr val="lt1"/>
            </a:fontRef>
          </p:style>
          <p:txBody>
            <a:bodyPr wrap="none" l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rPr>
                <a:t>CO/PoP/DC</a:t>
              </a:r>
            </a:p>
          </p:txBody>
        </p:sp>
      </p:grpSp>
      <p:sp>
        <p:nvSpPr>
          <p:cNvPr id="23" name="Rectangle 22"/>
          <p:cNvSpPr/>
          <p:nvPr/>
        </p:nvSpPr>
        <p:spPr>
          <a:xfrm rot="16200000" flipH="1">
            <a:off x="7544339" y="4864899"/>
            <a:ext cx="124712" cy="592138"/>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25" name="TextBox 24"/>
          <p:cNvSpPr txBox="1"/>
          <p:nvPr/>
        </p:nvSpPr>
        <p:spPr>
          <a:xfrm>
            <a:off x="5981195" y="4322573"/>
            <a:ext cx="1274683" cy="646331"/>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Secure</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Performance </a:t>
            </a:r>
            <a:b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b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 Assured Service</a:t>
            </a:r>
          </a:p>
        </p:txBody>
      </p:sp>
      <p:sp>
        <p:nvSpPr>
          <p:cNvPr id="14" name="TextBox 13"/>
          <p:cNvSpPr txBox="1"/>
          <p:nvPr/>
        </p:nvSpPr>
        <p:spPr>
          <a:xfrm>
            <a:off x="7149670" y="4165859"/>
            <a:ext cx="965799" cy="276999"/>
          </a:xfrm>
          <a:prstGeom prst="rect">
            <a:avLst/>
          </a:prstGeom>
          <a:solidFill>
            <a:srgbClr val="FFFFFF">
              <a:alpha val="65882"/>
            </a:srgbClr>
          </a:solidFill>
          <a:effectLst>
            <a:softEdge rad="3175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Ultra-Fast </a:t>
            </a:r>
          </a:p>
        </p:txBody>
      </p:sp>
      <p:sp>
        <p:nvSpPr>
          <p:cNvPr id="10" name="TextBox 9"/>
          <p:cNvSpPr txBox="1"/>
          <p:nvPr/>
        </p:nvSpPr>
        <p:spPr>
          <a:xfrm>
            <a:off x="6152315" y="3636651"/>
            <a:ext cx="1064639" cy="646331"/>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rPr>
              <a:t>Automated Configuration</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rPr>
              <a:t>Server</a:t>
            </a:r>
          </a:p>
        </p:txBody>
      </p:sp>
      <p:sp>
        <p:nvSpPr>
          <p:cNvPr id="11" name="Rectangle 10"/>
          <p:cNvSpPr/>
          <p:nvPr/>
        </p:nvSpPr>
        <p:spPr>
          <a:xfrm rot="16200000" flipH="1">
            <a:off x="7521938" y="3841093"/>
            <a:ext cx="124712" cy="592138"/>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pic>
        <p:nvPicPr>
          <p:cNvPr id="36" name="Picture 35"/>
          <p:cNvPicPr>
            <a:picLocks noChangeAspect="1"/>
          </p:cNvPicPr>
          <p:nvPr/>
        </p:nvPicPr>
        <p:blipFill>
          <a:blip r:embed="rId5"/>
          <a:stretch>
            <a:fillRect/>
          </a:stretch>
        </p:blipFill>
        <p:spPr>
          <a:xfrm>
            <a:off x="5854289" y="1994096"/>
            <a:ext cx="2984912" cy="298491"/>
          </a:xfrm>
          <a:prstGeom prst="rect">
            <a:avLst/>
          </a:prstGeom>
          <a:ln>
            <a:solidFill>
              <a:srgbClr val="00B050"/>
            </a:solidFill>
          </a:ln>
        </p:spPr>
      </p:pic>
      <p:sp>
        <p:nvSpPr>
          <p:cNvPr id="41" name="TextBox 40"/>
          <p:cNvSpPr txBox="1"/>
          <p:nvPr/>
        </p:nvSpPr>
        <p:spPr>
          <a:xfrm>
            <a:off x="448887" y="1064526"/>
            <a:ext cx="8407112" cy="3576355"/>
          </a:xfrm>
          <a:prstGeom prst="rect">
            <a:avLst/>
          </a:prstGeom>
          <a:noFill/>
        </p:spPr>
        <p:txBody>
          <a:bodyPr wrap="square" lIns="0" rIns="0" rtlCol="0">
            <a:noAutofit/>
          </a:bodyPr>
          <a:lstStyle/>
          <a:p>
            <a:pPr marL="285750" marR="0" lvl="1"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black"/>
                </a:solidFill>
                <a:effectLst/>
                <a:uLnTx/>
                <a:uFillTx/>
              </a:rPr>
              <a:t>Pent-up demand for assured IP service delivery for Broadband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black"/>
                </a:solidFill>
                <a:effectLst/>
                <a:uLnTx/>
                <a:uFillTx/>
              </a:rPr>
              <a:t>Stress-free,  revenue generating premium services</a:t>
            </a:r>
          </a:p>
          <a:p>
            <a:pPr marL="285750" lvl="1" indent="-285750">
              <a:buFont typeface="Arial" panose="020B0604020202020204" pitchFamily="34" charset="0"/>
              <a:buChar char="•"/>
            </a:pPr>
            <a:r>
              <a:rPr lang="en-US" sz="2400" dirty="0">
                <a:solidFill>
                  <a:prstClr val="black"/>
                </a:solidFill>
              </a:rPr>
              <a:t>Avoids Internet weaknesses</a:t>
            </a:r>
          </a:p>
          <a:p>
            <a:pPr marL="285750" lvl="1" indent="-285750">
              <a:buFont typeface="Arial" panose="020B0604020202020204" pitchFamily="34" charset="0"/>
              <a:buChar char="•"/>
            </a:pPr>
            <a:r>
              <a:rPr lang="en-US" sz="2400" dirty="0">
                <a:solidFill>
                  <a:prstClr val="black"/>
                </a:solidFill>
              </a:rPr>
              <a:t>Also addresses DCI, IoT, converged backhaul</a:t>
            </a:r>
          </a:p>
          <a:p>
            <a:pPr marL="285750" indent="-285750">
              <a:buFont typeface="Arial" panose="020B0604020202020204" pitchFamily="34" charset="0"/>
              <a:buChar char="•"/>
            </a:pPr>
            <a:r>
              <a:rPr lang="en-US" sz="2400" dirty="0">
                <a:solidFill>
                  <a:prstClr val="black"/>
                </a:solidFill>
              </a:rPr>
              <a:t>Easy app-store-like ordering and billing</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0" cap="none" spc="0" normalizeH="0" baseline="0" noProof="0" dirty="0">
              <a:ln>
                <a:noFill/>
              </a:ln>
              <a:solidFill>
                <a:prstClr val="black"/>
              </a:solidFill>
              <a:effectLst/>
              <a:uLnTx/>
              <a:uFillTx/>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0" cap="none" spc="0" normalizeH="0" baseline="0" noProof="0" dirty="0">
              <a:ln>
                <a:noFill/>
              </a:ln>
              <a:solidFill>
                <a:prstClr val="black"/>
              </a:solidFill>
              <a:effectLst/>
              <a:uLnTx/>
              <a:uFillTx/>
            </a:endParaRPr>
          </a:p>
        </p:txBody>
      </p:sp>
      <p:sp>
        <p:nvSpPr>
          <p:cNvPr id="109" name="TextBox 108"/>
          <p:cNvSpPr txBox="1"/>
          <p:nvPr/>
        </p:nvSpPr>
        <p:spPr>
          <a:xfrm>
            <a:off x="4941304" y="5022896"/>
            <a:ext cx="2215120" cy="238443"/>
          </a:xfrm>
          <a:prstGeom prst="rect">
            <a:avLst/>
          </a:prstGeom>
          <a:noFill/>
        </p:spPr>
        <p:txBody>
          <a:bodyPr wrap="square" rtlCol="0">
            <a:noAutofit/>
          </a:bodyPr>
          <a:lstStyle/>
          <a:p>
            <a:pPr marL="0" marR="0" lvl="0" indent="0" algn="r" defTabSz="914400" eaLnBrk="1" fontAlgn="auto" latinLnBrk="0" hangingPunct="1">
              <a:lnSpc>
                <a:spcPct val="93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Residential/Business Gateway</a:t>
            </a:r>
          </a:p>
        </p:txBody>
      </p:sp>
      <p:sp>
        <p:nvSpPr>
          <p:cNvPr id="110" name="Rectangle 109"/>
          <p:cNvSpPr/>
          <p:nvPr/>
        </p:nvSpPr>
        <p:spPr>
          <a:xfrm rot="16200000" flipH="1">
            <a:off x="7555310" y="5226011"/>
            <a:ext cx="132301" cy="762646"/>
          </a:xfrm>
          <a:prstGeom prst="rect">
            <a:avLst/>
          </a:prstGeom>
          <a:solidFill>
            <a:srgbClr val="7BC043"/>
          </a:solidFill>
          <a:ln w="6350">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111" name="TextBox 110"/>
          <p:cNvSpPr txBox="1"/>
          <p:nvPr/>
        </p:nvSpPr>
        <p:spPr>
          <a:xfrm>
            <a:off x="5150254" y="5576272"/>
            <a:ext cx="1479146" cy="276999"/>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Premises Network</a:t>
            </a:r>
          </a:p>
        </p:txBody>
      </p:sp>
      <p:grpSp>
        <p:nvGrpSpPr>
          <p:cNvPr id="112" name="Group 111"/>
          <p:cNvGrpSpPr/>
          <p:nvPr/>
        </p:nvGrpSpPr>
        <p:grpSpPr>
          <a:xfrm>
            <a:off x="7010430" y="5336973"/>
            <a:ext cx="1331230" cy="632339"/>
            <a:chOff x="6858000" y="4834886"/>
            <a:chExt cx="1371599" cy="651514"/>
          </a:xfrm>
        </p:grpSpPr>
        <p:grpSp>
          <p:nvGrpSpPr>
            <p:cNvPr id="113" name="Group 112"/>
            <p:cNvGrpSpPr/>
            <p:nvPr/>
          </p:nvGrpSpPr>
          <p:grpSpPr>
            <a:xfrm rot="5400000">
              <a:off x="7599043" y="4855843"/>
              <a:ext cx="609600" cy="651513"/>
              <a:chOff x="2514600" y="4724399"/>
              <a:chExt cx="609600" cy="651513"/>
            </a:xfrm>
          </p:grpSpPr>
          <p:sp>
            <p:nvSpPr>
              <p:cNvPr id="118" name="Arc 117"/>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19" name="Arc 118"/>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20" name="Arc 119"/>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grpSp>
          <p:nvGrpSpPr>
            <p:cNvPr id="114" name="Group 113"/>
            <p:cNvGrpSpPr/>
            <p:nvPr/>
          </p:nvGrpSpPr>
          <p:grpSpPr>
            <a:xfrm rot="10800000">
              <a:off x="6858000" y="4834886"/>
              <a:ext cx="609600" cy="651513"/>
              <a:chOff x="2514600" y="4724399"/>
              <a:chExt cx="609600" cy="651513"/>
            </a:xfrm>
          </p:grpSpPr>
          <p:sp>
            <p:nvSpPr>
              <p:cNvPr id="115" name="Arc 114"/>
              <p:cNvSpPr/>
              <p:nvPr/>
            </p:nvSpPr>
            <p:spPr>
              <a:xfrm>
                <a:off x="2667000" y="4876800"/>
                <a:ext cx="304800" cy="332742"/>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16" name="Arc 115"/>
              <p:cNvSpPr/>
              <p:nvPr/>
            </p:nvSpPr>
            <p:spPr>
              <a:xfrm>
                <a:off x="2590327" y="4800368"/>
                <a:ext cx="458147" cy="500147"/>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17" name="Arc 116"/>
              <p:cNvSpPr/>
              <p:nvPr/>
            </p:nvSpPr>
            <p:spPr>
              <a:xfrm>
                <a:off x="2514600" y="4724399"/>
                <a:ext cx="609600" cy="651513"/>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grpSp>
      <p:sp>
        <p:nvSpPr>
          <p:cNvPr id="121" name="Rounded Rectangle 120"/>
          <p:cNvSpPr/>
          <p:nvPr/>
        </p:nvSpPr>
        <p:spPr>
          <a:xfrm>
            <a:off x="1447800" y="5022411"/>
            <a:ext cx="7328291" cy="1759389"/>
          </a:xfrm>
          <a:prstGeom prst="roundRect">
            <a:avLst>
              <a:gd name="adj" fmla="val 8311"/>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122" name="Group 121"/>
          <p:cNvGrpSpPr/>
          <p:nvPr/>
        </p:nvGrpSpPr>
        <p:grpSpPr>
          <a:xfrm>
            <a:off x="7232818" y="5301303"/>
            <a:ext cx="327241" cy="147914"/>
            <a:chOff x="7130435" y="4315392"/>
            <a:chExt cx="337165" cy="152399"/>
          </a:xfrm>
        </p:grpSpPr>
        <p:sp>
          <p:nvSpPr>
            <p:cNvPr id="123" name="Rectangle 122"/>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124" name="Rectangle 123"/>
            <p:cNvSpPr/>
            <p:nvPr/>
          </p:nvSpPr>
          <p:spPr>
            <a:xfrm rot="16200000" flipH="1">
              <a:off x="7198282" y="4307920"/>
              <a:ext cx="45719" cy="116682"/>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nvGrpSpPr>
          <p:cNvPr id="125" name="Group 124"/>
          <p:cNvGrpSpPr/>
          <p:nvPr/>
        </p:nvGrpSpPr>
        <p:grpSpPr>
          <a:xfrm>
            <a:off x="7638576" y="5303701"/>
            <a:ext cx="327241" cy="147914"/>
            <a:chOff x="7130435" y="4315392"/>
            <a:chExt cx="337165" cy="152399"/>
          </a:xfrm>
        </p:grpSpPr>
        <p:sp>
          <p:nvSpPr>
            <p:cNvPr id="126" name="Rectangle 125"/>
            <p:cNvSpPr/>
            <p:nvPr/>
          </p:nvSpPr>
          <p:spPr>
            <a:xfrm rot="16200000" flipH="1">
              <a:off x="7222818" y="4223009"/>
              <a:ext cx="152399" cy="337165"/>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127" name="Rectangle 126"/>
            <p:cNvSpPr/>
            <p:nvPr/>
          </p:nvSpPr>
          <p:spPr>
            <a:xfrm rot="16200000" flipH="1">
              <a:off x="7198282" y="4307920"/>
              <a:ext cx="45719" cy="116682"/>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nvGrpSpPr>
          <p:cNvPr id="128" name="Group 127"/>
          <p:cNvGrpSpPr/>
          <p:nvPr/>
        </p:nvGrpSpPr>
        <p:grpSpPr>
          <a:xfrm>
            <a:off x="6828740" y="5618425"/>
            <a:ext cx="1488883" cy="236953"/>
            <a:chOff x="6588317" y="3794720"/>
            <a:chExt cx="1660984" cy="236953"/>
          </a:xfrm>
        </p:grpSpPr>
        <p:sp>
          <p:nvSpPr>
            <p:cNvPr id="129" name="Freeform 128"/>
            <p:cNvSpPr/>
            <p:nvPr/>
          </p:nvSpPr>
          <p:spPr>
            <a:xfrm>
              <a:off x="6598162" y="3794720"/>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rgbClr val="FFFF00"/>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130" name="Freeform 129"/>
            <p:cNvSpPr/>
            <p:nvPr/>
          </p:nvSpPr>
          <p:spPr>
            <a:xfrm>
              <a:off x="6588317" y="3890902"/>
              <a:ext cx="1651139" cy="140771"/>
            </a:xfrm>
            <a:custGeom>
              <a:avLst/>
              <a:gdLst>
                <a:gd name="connsiteX0" fmla="*/ 1701209 w 1701209"/>
                <a:gd name="connsiteY0" fmla="*/ 71036 h 145040"/>
                <a:gd name="connsiteX1" fmla="*/ 1275907 w 1701209"/>
                <a:gd name="connsiteY1" fmla="*/ 113566 h 145040"/>
                <a:gd name="connsiteX2" fmla="*/ 893135 w 1701209"/>
                <a:gd name="connsiteY2" fmla="*/ 152 h 145040"/>
                <a:gd name="connsiteX3" fmla="*/ 552893 w 1701209"/>
                <a:gd name="connsiteY3" fmla="*/ 141919 h 145040"/>
                <a:gd name="connsiteX4" fmla="*/ 113414 w 1701209"/>
                <a:gd name="connsiteY4" fmla="*/ 99389 h 145040"/>
                <a:gd name="connsiteX5" fmla="*/ 0 w 1701209"/>
                <a:gd name="connsiteY5" fmla="*/ 113566 h 14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209" h="145040">
                  <a:moveTo>
                    <a:pt x="1701209" y="71036"/>
                  </a:moveTo>
                  <a:cubicBezTo>
                    <a:pt x="1555897" y="98208"/>
                    <a:pt x="1410586" y="125380"/>
                    <a:pt x="1275907" y="113566"/>
                  </a:cubicBezTo>
                  <a:cubicBezTo>
                    <a:pt x="1141228" y="101752"/>
                    <a:pt x="1013637" y="-4573"/>
                    <a:pt x="893135" y="152"/>
                  </a:cubicBezTo>
                  <a:cubicBezTo>
                    <a:pt x="772633" y="4877"/>
                    <a:pt x="682846" y="125380"/>
                    <a:pt x="552893" y="141919"/>
                  </a:cubicBezTo>
                  <a:cubicBezTo>
                    <a:pt x="422939" y="158459"/>
                    <a:pt x="205563" y="104114"/>
                    <a:pt x="113414" y="99389"/>
                  </a:cubicBezTo>
                  <a:cubicBezTo>
                    <a:pt x="21265" y="94664"/>
                    <a:pt x="10632" y="104115"/>
                    <a:pt x="0" y="113566"/>
                  </a:cubicBezTo>
                </a:path>
              </a:pathLst>
            </a:custGeom>
            <a:ln w="28575">
              <a:solidFill>
                <a:schemeClr val="tx1"/>
              </a:solidFill>
              <a:prstDash val="solid"/>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sp>
        <p:nvSpPr>
          <p:cNvPr id="131" name="Rectangle 130"/>
          <p:cNvSpPr/>
          <p:nvPr/>
        </p:nvSpPr>
        <p:spPr>
          <a:xfrm>
            <a:off x="4800600" y="5221447"/>
            <a:ext cx="2427356" cy="461665"/>
          </a:xfrm>
          <a:prstGeom prst="rect">
            <a:avLst/>
          </a:prstGeom>
        </p:spPr>
        <p:txBody>
          <a:bodyPr wrap="square">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Compute-Storage/ Control/ STB/Local App “Store”</a:t>
            </a:r>
            <a:endParaRPr kumimoji="0" lang="en-US" sz="1200" b="0" i="0" u="none" strike="noStrike" kern="0" cap="none" spc="0" normalizeH="0" baseline="0" noProof="0" dirty="0">
              <a:ln>
                <a:noFill/>
              </a:ln>
              <a:solidFill>
                <a:prstClr val="black"/>
              </a:solidFill>
              <a:effectLst/>
              <a:uLnTx/>
              <a:uFillTx/>
            </a:endParaRPr>
          </a:p>
        </p:txBody>
      </p:sp>
      <p:cxnSp>
        <p:nvCxnSpPr>
          <p:cNvPr id="102" name="Straight Arrow Connector 101"/>
          <p:cNvCxnSpPr/>
          <p:nvPr/>
        </p:nvCxnSpPr>
        <p:spPr>
          <a:xfrm flipH="1">
            <a:off x="8114432" y="3047594"/>
            <a:ext cx="469997" cy="161716"/>
          </a:xfrm>
          <a:prstGeom prst="straightConnector1">
            <a:avLst/>
          </a:prstGeom>
          <a:noFill/>
          <a:ln w="28575">
            <a:solidFill>
              <a:schemeClr val="tx1">
                <a:lumMod val="65000"/>
                <a:lumOff val="35000"/>
              </a:schemeClr>
            </a:solidFill>
            <a:prstDash val="sysDot"/>
          </a:ln>
        </p:spPr>
        <p:style>
          <a:lnRef idx="1">
            <a:schemeClr val="accent4"/>
          </a:lnRef>
          <a:fillRef idx="2">
            <a:schemeClr val="accent4"/>
          </a:fillRef>
          <a:effectRef idx="1">
            <a:schemeClr val="accent4"/>
          </a:effectRef>
          <a:fontRef idx="minor">
            <a:schemeClr val="dk1"/>
          </a:fontRef>
        </p:style>
      </p:cxnSp>
      <p:sp>
        <p:nvSpPr>
          <p:cNvPr id="218" name="Rectangle 217"/>
          <p:cNvSpPr/>
          <p:nvPr/>
        </p:nvSpPr>
        <p:spPr>
          <a:xfrm>
            <a:off x="5854289" y="2355764"/>
            <a:ext cx="1295381" cy="317823"/>
          </a:xfrm>
          <a:prstGeom prst="rect">
            <a:avLst/>
          </a:prstGeom>
          <a:noFill/>
          <a:ln w="31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rPr>
              <a:t>Live Sports, medical financial</a:t>
            </a:r>
          </a:p>
        </p:txBody>
      </p:sp>
      <p:sp>
        <p:nvSpPr>
          <p:cNvPr id="219" name="TextBox 218"/>
          <p:cNvSpPr txBox="1"/>
          <p:nvPr/>
        </p:nvSpPr>
        <p:spPr>
          <a:xfrm>
            <a:off x="7727094" y="3783066"/>
            <a:ext cx="1448258" cy="1015663"/>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Internet: </a:t>
            </a:r>
            <a:br>
              <a:rPr kumimoji="0" lang="en-US" sz="1200" b="1" i="0" u="none" strike="noStrike" kern="0" cap="none" spc="0" normalizeH="0" baseline="0" noProof="0" dirty="0">
                <a:ln>
                  <a:noFill/>
                </a:ln>
                <a:solidFill>
                  <a:prstClr val="black"/>
                </a:solidFill>
                <a:effectLst/>
                <a:uLnTx/>
                <a:uFillTx/>
              </a:rPr>
            </a:br>
            <a:r>
              <a:rPr kumimoji="0" lang="en-US" sz="1200" b="1" i="0" u="none" strike="noStrike" kern="0" cap="none" spc="0" normalizeH="0" baseline="0" noProof="0" dirty="0">
                <a:ln>
                  <a:noFill/>
                </a:ln>
                <a:solidFill>
                  <a:prstClr val="black"/>
                </a:solidFill>
                <a:effectLst/>
                <a:uLnTx/>
                <a:uFillTx/>
              </a:rPr>
              <a:t>Insecure,</a:t>
            </a:r>
            <a:br>
              <a:rPr kumimoji="0" lang="en-US" sz="1200" b="1" i="0" u="none" strike="noStrike" kern="0" cap="none" spc="0" normalizeH="0" baseline="0" noProof="0" dirty="0">
                <a:ln>
                  <a:noFill/>
                </a:ln>
                <a:solidFill>
                  <a:prstClr val="black"/>
                </a:solidFill>
                <a:effectLst/>
                <a:uLnTx/>
                <a:uFillTx/>
              </a:rPr>
            </a:br>
            <a:r>
              <a:rPr kumimoji="0" lang="en-US" sz="1200" b="1" i="0" u="none" strike="noStrike" kern="0" cap="none" spc="0" normalizeH="0" baseline="0" noProof="0" dirty="0">
                <a:ln>
                  <a:noFill/>
                </a:ln>
                <a:solidFill>
                  <a:prstClr val="black"/>
                </a:solidFill>
                <a:effectLst/>
                <a:uLnTx/>
                <a:uFillTx/>
              </a:rPr>
              <a:t>best effort ,</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multi-hop,</a:t>
            </a:r>
            <a:br>
              <a:rPr kumimoji="0" lang="en-US" sz="1200" b="1" i="0" u="none" strike="noStrike" kern="0" cap="none" spc="0" normalizeH="0" baseline="0" noProof="0" dirty="0">
                <a:ln>
                  <a:noFill/>
                </a:ln>
                <a:solidFill>
                  <a:prstClr val="black"/>
                </a:solidFill>
                <a:effectLst/>
                <a:uLnTx/>
                <a:uFillTx/>
              </a:rPr>
            </a:br>
            <a:r>
              <a:rPr kumimoji="0" lang="en-US" sz="1200" b="1" i="0" u="none" strike="noStrike" kern="0" cap="none" spc="0" normalizeH="0" baseline="0" noProof="0" dirty="0">
                <a:ln>
                  <a:noFill/>
                </a:ln>
                <a:solidFill>
                  <a:prstClr val="black"/>
                </a:solidFill>
                <a:effectLst/>
                <a:uLnTx/>
                <a:uFillTx/>
              </a:rPr>
              <a:t>non-engineerable</a:t>
            </a:r>
          </a:p>
        </p:txBody>
      </p:sp>
      <p:grpSp>
        <p:nvGrpSpPr>
          <p:cNvPr id="453" name="Group 452"/>
          <p:cNvGrpSpPr/>
          <p:nvPr/>
        </p:nvGrpSpPr>
        <p:grpSpPr>
          <a:xfrm>
            <a:off x="8244993" y="3303879"/>
            <a:ext cx="543615" cy="458602"/>
            <a:chOff x="2951382" y="240251"/>
            <a:chExt cx="1429512" cy="1108975"/>
          </a:xfrm>
        </p:grpSpPr>
        <p:pic>
          <p:nvPicPr>
            <p:cNvPr id="454" name="Picture 4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44080" y="240251"/>
              <a:ext cx="1230265" cy="1108975"/>
            </a:xfrm>
            <a:prstGeom prst="rect">
              <a:avLst/>
            </a:prstGeom>
            <a:effectLst>
              <a:outerShdw blurRad="50800" dist="38100" dir="2700000" algn="tl" rotWithShape="0">
                <a:prstClr val="black">
                  <a:alpha val="40000"/>
                </a:prstClr>
              </a:outerShdw>
              <a:softEdge rad="31750"/>
            </a:effectLst>
          </p:spPr>
        </p:pic>
        <p:sp>
          <p:nvSpPr>
            <p:cNvPr id="455" name="Oval 454"/>
            <p:cNvSpPr/>
            <p:nvPr/>
          </p:nvSpPr>
          <p:spPr>
            <a:xfrm>
              <a:off x="3083207" y="253358"/>
              <a:ext cx="1169489" cy="1029062"/>
            </a:xfrm>
            <a:prstGeom prst="ellipse">
              <a:avLst/>
            </a:prstGeom>
            <a:gradFill>
              <a:gsLst>
                <a:gs pos="0">
                  <a:srgbClr val="006032"/>
                </a:gs>
                <a:gs pos="34000">
                  <a:schemeClr val="bg1">
                    <a:lumMod val="95000"/>
                    <a:alpha val="59000"/>
                  </a:schemeClr>
                </a:gs>
                <a:gs pos="7000">
                  <a:srgbClr val="97C642">
                    <a:alpha val="89000"/>
                  </a:srgbClr>
                </a:gs>
                <a:gs pos="100000">
                  <a:schemeClr val="tx2">
                    <a:lumMod val="75000"/>
                  </a:schemeClr>
                </a:gs>
                <a:gs pos="88000">
                  <a:srgbClr val="00703C"/>
                </a:gs>
                <a:gs pos="62000">
                  <a:schemeClr val="bg1">
                    <a:alpha val="46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00"/>
                </a:solidFill>
                <a:effectLst/>
                <a:uLnTx/>
                <a:uFillTx/>
              </a:endParaRPr>
            </a:p>
          </p:txBody>
        </p:sp>
        <p:grpSp>
          <p:nvGrpSpPr>
            <p:cNvPr id="456" name="Group 455"/>
            <p:cNvGrpSpPr/>
            <p:nvPr/>
          </p:nvGrpSpPr>
          <p:grpSpPr>
            <a:xfrm>
              <a:off x="2951382" y="734254"/>
              <a:ext cx="1429512" cy="263151"/>
              <a:chOff x="1972224" y="2478468"/>
              <a:chExt cx="3923780" cy="516473"/>
            </a:xfrm>
          </p:grpSpPr>
          <p:grpSp>
            <p:nvGrpSpPr>
              <p:cNvPr id="458" name="Group 457"/>
              <p:cNvGrpSpPr/>
              <p:nvPr/>
            </p:nvGrpSpPr>
            <p:grpSpPr>
              <a:xfrm>
                <a:off x="1972224" y="2531081"/>
                <a:ext cx="3923780" cy="411247"/>
                <a:chOff x="6249726" y="3927944"/>
                <a:chExt cx="4110826" cy="1382736"/>
              </a:xfrm>
            </p:grpSpPr>
            <p:sp>
              <p:nvSpPr>
                <p:cNvPr id="465" name="Block Arc 4"/>
                <p:cNvSpPr/>
                <p:nvPr/>
              </p:nvSpPr>
              <p:spPr>
                <a:xfrm>
                  <a:off x="6249726" y="3927944"/>
                  <a:ext cx="4110826" cy="624178"/>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2000">
                      <a:schemeClr val="accent1">
                        <a:lumMod val="5000"/>
                        <a:lumOff val="95000"/>
                        <a:alpha val="0"/>
                      </a:schemeClr>
                    </a:gs>
                    <a:gs pos="69000">
                      <a:schemeClr val="accent1">
                        <a:lumMod val="45000"/>
                        <a:lumOff val="55000"/>
                        <a:alpha val="24000"/>
                      </a:schemeClr>
                    </a:gs>
                    <a:gs pos="83000">
                      <a:schemeClr val="accent1">
                        <a:lumMod val="45000"/>
                        <a:lumOff val="55000"/>
                        <a:alpha val="58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466" name="Block Arc 5"/>
                <p:cNvSpPr/>
                <p:nvPr/>
              </p:nvSpPr>
              <p:spPr>
                <a:xfrm flipV="1">
                  <a:off x="6249726" y="4537415"/>
                  <a:ext cx="4110826" cy="773265"/>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nvGrpSpPr>
              <p:cNvPr id="459" name="Group 458"/>
              <p:cNvGrpSpPr/>
              <p:nvPr/>
            </p:nvGrpSpPr>
            <p:grpSpPr>
              <a:xfrm>
                <a:off x="2043075" y="2478468"/>
                <a:ext cx="3782079" cy="516473"/>
                <a:chOff x="1448289" y="4936465"/>
                <a:chExt cx="4180449" cy="516473"/>
              </a:xfrm>
            </p:grpSpPr>
            <p:sp>
              <p:nvSpPr>
                <p:cNvPr id="463"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464"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nvGrpSpPr>
              <p:cNvPr id="460" name="Group 459"/>
              <p:cNvGrpSpPr/>
              <p:nvPr/>
            </p:nvGrpSpPr>
            <p:grpSpPr>
              <a:xfrm flipH="1">
                <a:off x="2043075" y="2478468"/>
                <a:ext cx="3782079" cy="516473"/>
                <a:chOff x="1448289" y="4936465"/>
                <a:chExt cx="4180449" cy="516473"/>
              </a:xfrm>
            </p:grpSpPr>
            <p:sp>
              <p:nvSpPr>
                <p:cNvPr id="461" name="Block Arc 4"/>
                <p:cNvSpPr/>
                <p:nvPr/>
              </p:nvSpPr>
              <p:spPr>
                <a:xfrm rot="20668732">
                  <a:off x="1448289" y="4936465"/>
                  <a:ext cx="4110826" cy="237423"/>
                </a:xfrm>
                <a:custGeom>
                  <a:avLst/>
                  <a:gdLst>
                    <a:gd name="connsiteX0" fmla="*/ 0 w 4110825"/>
                    <a:gd name="connsiteY0" fmla="*/ 624178 h 1248355"/>
                    <a:gd name="connsiteX1" fmla="*/ 2055413 w 4110825"/>
                    <a:gd name="connsiteY1" fmla="*/ 0 h 1248355"/>
                    <a:gd name="connsiteX2" fmla="*/ 4110826 w 4110825"/>
                    <a:gd name="connsiteY2" fmla="*/ 624178 h 1248355"/>
                    <a:gd name="connsiteX3" fmla="*/ 3798736 w 4110825"/>
                    <a:gd name="connsiteY3" fmla="*/ 624178 h 1248355"/>
                    <a:gd name="connsiteX4" fmla="*/ 2055412 w 4110825"/>
                    <a:gd name="connsiteY4" fmla="*/ 312089 h 1248355"/>
                    <a:gd name="connsiteX5" fmla="*/ 312088 w 4110825"/>
                    <a:gd name="connsiteY5" fmla="*/ 624178 h 1248355"/>
                    <a:gd name="connsiteX6" fmla="*/ 0 w 4110825"/>
                    <a:gd name="connsiteY6" fmla="*/ 624178 h 1248355"/>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63364 w 4110826"/>
                    <a:gd name="connsiteY4" fmla="*/ 137161 h 624178"/>
                    <a:gd name="connsiteX5" fmla="*/ 312088 w 4110826"/>
                    <a:gd name="connsiteY5" fmla="*/ 624178 h 624178"/>
                    <a:gd name="connsiteX6" fmla="*/ 0 w 4110826"/>
                    <a:gd name="connsiteY6" fmla="*/ 624178 h 624178"/>
                    <a:gd name="connsiteX0" fmla="*/ 0 w 4110826"/>
                    <a:gd name="connsiteY0" fmla="*/ 624178 h 624178"/>
                    <a:gd name="connsiteX1" fmla="*/ 2055413 w 4110826"/>
                    <a:gd name="connsiteY1" fmla="*/ 0 h 624178"/>
                    <a:gd name="connsiteX2" fmla="*/ 4110826 w 4110826"/>
                    <a:gd name="connsiteY2" fmla="*/ 624178 h 624178"/>
                    <a:gd name="connsiteX3" fmla="*/ 3798736 w 4110826"/>
                    <a:gd name="connsiteY3" fmla="*/ 624178 h 624178"/>
                    <a:gd name="connsiteX4" fmla="*/ 2055413 w 4110826"/>
                    <a:gd name="connsiteY4" fmla="*/ 65600 h 624178"/>
                    <a:gd name="connsiteX5" fmla="*/ 312088 w 4110826"/>
                    <a:gd name="connsiteY5" fmla="*/ 624178 h 624178"/>
                    <a:gd name="connsiteX6" fmla="*/ 0 w 4110826"/>
                    <a:gd name="connsiteY6" fmla="*/ 624178 h 62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624178">
                      <a:moveTo>
                        <a:pt x="0" y="624178"/>
                      </a:moveTo>
                      <a:cubicBezTo>
                        <a:pt x="0" y="279454"/>
                        <a:pt x="920240" y="0"/>
                        <a:pt x="2055413" y="0"/>
                      </a:cubicBezTo>
                      <a:cubicBezTo>
                        <a:pt x="3190586" y="0"/>
                        <a:pt x="4110826" y="279454"/>
                        <a:pt x="4110826" y="624178"/>
                      </a:cubicBezTo>
                      <a:lnTo>
                        <a:pt x="3798736" y="624178"/>
                      </a:lnTo>
                      <a:cubicBezTo>
                        <a:pt x="3798736" y="451816"/>
                        <a:pt x="3018224" y="65600"/>
                        <a:pt x="2055413" y="65600"/>
                      </a:cubicBezTo>
                      <a:cubicBezTo>
                        <a:pt x="1092602" y="65600"/>
                        <a:pt x="312088" y="451816"/>
                        <a:pt x="312088" y="624178"/>
                      </a:cubicBezTo>
                      <a:lnTo>
                        <a:pt x="0" y="624178"/>
                      </a:lnTo>
                      <a:close/>
                    </a:path>
                  </a:pathLst>
                </a:custGeom>
                <a:gradFill>
                  <a:gsLst>
                    <a:gs pos="40000">
                      <a:schemeClr val="accent1">
                        <a:lumMod val="5000"/>
                        <a:lumOff val="95000"/>
                        <a:alpha val="0"/>
                      </a:schemeClr>
                    </a:gs>
                    <a:gs pos="56000">
                      <a:srgbClr val="D3DFEE">
                        <a:alpha val="25000"/>
                      </a:srgbClr>
                    </a:gs>
                    <a:gs pos="68000">
                      <a:schemeClr val="accent1">
                        <a:lumMod val="45000"/>
                        <a:lumOff val="55000"/>
                        <a:alpha val="34000"/>
                      </a:schemeClr>
                    </a:gs>
                    <a:gs pos="83000">
                      <a:schemeClr val="accent1">
                        <a:lumMod val="45000"/>
                        <a:lumOff val="55000"/>
                        <a:alpha val="76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sp>
              <p:nvSpPr>
                <p:cNvPr id="462" name="Block Arc 5"/>
                <p:cNvSpPr/>
                <p:nvPr/>
              </p:nvSpPr>
              <p:spPr>
                <a:xfrm rot="20668732" flipV="1">
                  <a:off x="1517912" y="5158806"/>
                  <a:ext cx="4110826" cy="294132"/>
                </a:xfrm>
                <a:custGeom>
                  <a:avLst/>
                  <a:gdLst>
                    <a:gd name="connsiteX0" fmla="*/ 0 w 4110826"/>
                    <a:gd name="connsiteY0" fmla="*/ 646044 h 1292087"/>
                    <a:gd name="connsiteX1" fmla="*/ 2055413 w 4110826"/>
                    <a:gd name="connsiteY1" fmla="*/ 0 h 1292087"/>
                    <a:gd name="connsiteX2" fmla="*/ 4110826 w 4110826"/>
                    <a:gd name="connsiteY2" fmla="*/ 646044 h 1292087"/>
                    <a:gd name="connsiteX3" fmla="*/ 3787804 w 4110826"/>
                    <a:gd name="connsiteY3" fmla="*/ 646044 h 1292087"/>
                    <a:gd name="connsiteX4" fmla="*/ 2055413 w 4110826"/>
                    <a:gd name="connsiteY4" fmla="*/ 323022 h 1292087"/>
                    <a:gd name="connsiteX5" fmla="*/ 323022 w 4110826"/>
                    <a:gd name="connsiteY5" fmla="*/ 646044 h 1292087"/>
                    <a:gd name="connsiteX6" fmla="*/ 0 w 4110826"/>
                    <a:gd name="connsiteY6" fmla="*/ 646044 h 1292087"/>
                    <a:gd name="connsiteX0" fmla="*/ 0 w 4110826"/>
                    <a:gd name="connsiteY0" fmla="*/ 646044 h 646044"/>
                    <a:gd name="connsiteX1" fmla="*/ 2055413 w 4110826"/>
                    <a:gd name="connsiteY1" fmla="*/ 0 h 646044"/>
                    <a:gd name="connsiteX2" fmla="*/ 4110826 w 4110826"/>
                    <a:gd name="connsiteY2" fmla="*/ 646044 h 646044"/>
                    <a:gd name="connsiteX3" fmla="*/ 3787804 w 4110826"/>
                    <a:gd name="connsiteY3" fmla="*/ 646044 h 646044"/>
                    <a:gd name="connsiteX4" fmla="*/ 2055413 w 4110826"/>
                    <a:gd name="connsiteY4" fmla="*/ 323022 h 646044"/>
                    <a:gd name="connsiteX5" fmla="*/ 323022 w 4110826"/>
                    <a:gd name="connsiteY5" fmla="*/ 646044 h 646044"/>
                    <a:gd name="connsiteX6" fmla="*/ 0 w 4110826"/>
                    <a:gd name="connsiteY6" fmla="*/ 646044 h 646044"/>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055413 w 4110826"/>
                    <a:gd name="connsiteY4" fmla="*/ 450243 h 773265"/>
                    <a:gd name="connsiteX5" fmla="*/ 323022 w 4110826"/>
                    <a:gd name="connsiteY5" fmla="*/ 773265 h 773265"/>
                    <a:gd name="connsiteX6" fmla="*/ 0 w 4110826"/>
                    <a:gd name="connsiteY6" fmla="*/ 773265 h 773265"/>
                    <a:gd name="connsiteX0" fmla="*/ 0 w 4110826"/>
                    <a:gd name="connsiteY0" fmla="*/ 773265 h 773265"/>
                    <a:gd name="connsiteX1" fmla="*/ 2063364 w 4110826"/>
                    <a:gd name="connsiteY1" fmla="*/ 0 h 773265"/>
                    <a:gd name="connsiteX2" fmla="*/ 4110826 w 4110826"/>
                    <a:gd name="connsiteY2" fmla="*/ 773265 h 773265"/>
                    <a:gd name="connsiteX3" fmla="*/ 3787804 w 4110826"/>
                    <a:gd name="connsiteY3" fmla="*/ 773265 h 773265"/>
                    <a:gd name="connsiteX4" fmla="*/ 2103121 w 4110826"/>
                    <a:gd name="connsiteY4" fmla="*/ 307119 h 773265"/>
                    <a:gd name="connsiteX5" fmla="*/ 323022 w 4110826"/>
                    <a:gd name="connsiteY5" fmla="*/ 773265 h 773265"/>
                    <a:gd name="connsiteX6" fmla="*/ 0 w 4110826"/>
                    <a:gd name="connsiteY6" fmla="*/ 773265 h 77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826" h="773265">
                      <a:moveTo>
                        <a:pt x="0" y="773265"/>
                      </a:moveTo>
                      <a:cubicBezTo>
                        <a:pt x="0" y="416465"/>
                        <a:pt x="928191" y="0"/>
                        <a:pt x="2063364" y="0"/>
                      </a:cubicBezTo>
                      <a:cubicBezTo>
                        <a:pt x="3198537" y="0"/>
                        <a:pt x="4110826" y="416465"/>
                        <a:pt x="4110826" y="773265"/>
                      </a:cubicBezTo>
                      <a:lnTo>
                        <a:pt x="3787804" y="773265"/>
                      </a:lnTo>
                      <a:cubicBezTo>
                        <a:pt x="3787804" y="594865"/>
                        <a:pt x="3059894" y="307119"/>
                        <a:pt x="2103121" y="307119"/>
                      </a:cubicBezTo>
                      <a:cubicBezTo>
                        <a:pt x="1146348" y="307119"/>
                        <a:pt x="323022" y="594865"/>
                        <a:pt x="323022" y="773265"/>
                      </a:cubicBezTo>
                      <a:lnTo>
                        <a:pt x="0" y="773265"/>
                      </a:lnTo>
                      <a:close/>
                    </a:path>
                  </a:pathLst>
                </a:custGeom>
                <a:gradFill>
                  <a:gsLst>
                    <a:gs pos="0">
                      <a:schemeClr val="accent1">
                        <a:lumMod val="5000"/>
                        <a:lumOff val="95000"/>
                      </a:schemeClr>
                    </a:gs>
                    <a:gs pos="60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endParaRPr>
                </a:p>
              </p:txBody>
            </p:sp>
          </p:grpSp>
        </p:grpSp>
        <p:sp>
          <p:nvSpPr>
            <p:cNvPr id="457" name="TextBox 456"/>
            <p:cNvSpPr txBox="1"/>
            <p:nvPr/>
          </p:nvSpPr>
          <p:spPr>
            <a:xfrm>
              <a:off x="3111427" y="635626"/>
              <a:ext cx="1141812" cy="560911"/>
            </a:xfrm>
            <a:prstGeom prst="rect">
              <a:avLst/>
            </a:prstGeom>
            <a:noFill/>
          </p:spPr>
          <p:txBody>
            <a:bodyPr wrap="square" rtlCol="0">
              <a:prstTxWarp prst="textArchUp">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w="3175">
                    <a:noFill/>
                  </a:ln>
                  <a:solidFill>
                    <a:srgbClr val="FFFF00"/>
                  </a:solidFill>
                  <a:effectLst>
                    <a:outerShdw blurRad="38100" dist="38100" dir="2700000" algn="tl">
                      <a:srgbClr val="000000">
                        <a:alpha val="43137"/>
                      </a:srgbClr>
                    </a:outerShdw>
                  </a:effectLst>
                  <a:uLnTx/>
                  <a:uFillTx/>
                </a:rPr>
                <a:t>Internet</a:t>
              </a:r>
            </a:p>
          </p:txBody>
        </p:sp>
      </p:grpSp>
      <p:sp>
        <p:nvSpPr>
          <p:cNvPr id="253" name="TextBox 252"/>
          <p:cNvSpPr txBox="1"/>
          <p:nvPr/>
        </p:nvSpPr>
        <p:spPr>
          <a:xfrm>
            <a:off x="5230520" y="6473626"/>
            <a:ext cx="3075281" cy="30777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rPr>
              <a:t>TV, Laptop, Game,</a:t>
            </a:r>
            <a:r>
              <a:rPr kumimoji="0" lang="en-US" sz="14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a:ln>
                  <a:noFill/>
                </a:ln>
                <a:solidFill>
                  <a:prstClr val="black"/>
                </a:solidFill>
                <a:effectLst/>
                <a:uLnTx/>
                <a:uFillTx/>
              </a:rPr>
              <a:t>Tablet, Phone, IoT</a:t>
            </a:r>
          </a:p>
        </p:txBody>
      </p:sp>
      <p:pic>
        <p:nvPicPr>
          <p:cNvPr id="254" name="Picture 6" descr="C:\Users\jwalls\Pictures\stockphotos\lightbulb.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65086" y="6105022"/>
            <a:ext cx="351387" cy="351387"/>
          </a:xfrm>
          <a:prstGeom prst="rect">
            <a:avLst/>
          </a:prstGeom>
          <a:noFill/>
          <a:extLst>
            <a:ext uri="{909E8E84-426E-40DD-AFC4-6F175D3DCCD1}">
              <a14:hiddenFill xmlns:a14="http://schemas.microsoft.com/office/drawing/2010/main">
                <a:solidFill>
                  <a:srgbClr val="FFFFFF"/>
                </a:solidFill>
              </a14:hiddenFill>
            </a:ext>
          </a:extLst>
        </p:spPr>
      </p:pic>
      <p:grpSp>
        <p:nvGrpSpPr>
          <p:cNvPr id="255" name="Group 254"/>
          <p:cNvGrpSpPr/>
          <p:nvPr/>
        </p:nvGrpSpPr>
        <p:grpSpPr>
          <a:xfrm>
            <a:off x="7232368" y="5999635"/>
            <a:ext cx="338125" cy="511891"/>
            <a:chOff x="14400830" y="4753932"/>
            <a:chExt cx="869616" cy="1316522"/>
          </a:xfrm>
        </p:grpSpPr>
        <p:sp>
          <p:nvSpPr>
            <p:cNvPr id="256" name="Rectangle 255"/>
            <p:cNvSpPr/>
            <p:nvPr/>
          </p:nvSpPr>
          <p:spPr>
            <a:xfrm rot="16200000">
              <a:off x="14177377" y="4977385"/>
              <a:ext cx="1316521" cy="869616"/>
            </a:xfrm>
            <a:prstGeom prst="rect">
              <a:avLst/>
            </a:prstGeom>
            <a:blipFill>
              <a:blip r:embed="rId7"/>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257" name="Rectangle 256"/>
            <p:cNvSpPr/>
            <p:nvPr/>
          </p:nvSpPr>
          <p:spPr>
            <a:xfrm rot="16200000">
              <a:off x="14207971" y="5047203"/>
              <a:ext cx="1255333" cy="791169"/>
            </a:xfrm>
            <a:prstGeom prst="rect">
              <a:avLst/>
            </a:prstGeom>
            <a:blipFill>
              <a:blip r:embed="rId8"/>
              <a:tile tx="0" ty="0" sx="100000" sy="100000" flip="none" algn="tl"/>
            </a:blip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nvGrpSpPr>
            <p:cNvPr id="258" name="Group 257"/>
            <p:cNvGrpSpPr/>
            <p:nvPr/>
          </p:nvGrpSpPr>
          <p:grpSpPr>
            <a:xfrm>
              <a:off x="14476416" y="4953000"/>
              <a:ext cx="718442" cy="990600"/>
              <a:chOff x="14473557" y="4953000"/>
              <a:chExt cx="718442" cy="990600"/>
            </a:xfrm>
          </p:grpSpPr>
          <p:grpSp>
            <p:nvGrpSpPr>
              <p:cNvPr id="259" name="Group 258"/>
              <p:cNvGrpSpPr/>
              <p:nvPr/>
            </p:nvGrpSpPr>
            <p:grpSpPr>
              <a:xfrm>
                <a:off x="14473557" y="4953000"/>
                <a:ext cx="689608" cy="411893"/>
                <a:chOff x="14473557" y="5379307"/>
                <a:chExt cx="689608" cy="411893"/>
              </a:xfrm>
            </p:grpSpPr>
            <p:sp>
              <p:nvSpPr>
                <p:cNvPr id="264" name="Rectangle 263"/>
                <p:cNvSpPr/>
                <p:nvPr/>
              </p:nvSpPr>
              <p:spPr>
                <a:xfrm rot="16200000">
                  <a:off x="14418837"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265" name="Rectangle 264"/>
                <p:cNvSpPr/>
                <p:nvPr/>
              </p:nvSpPr>
              <p:spPr>
                <a:xfrm rot="16200000">
                  <a:off x="14805992" y="54340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grpSp>
            <p:nvGrpSpPr>
              <p:cNvPr id="260" name="Group 259"/>
              <p:cNvGrpSpPr/>
              <p:nvPr/>
            </p:nvGrpSpPr>
            <p:grpSpPr>
              <a:xfrm>
                <a:off x="14473557" y="5531707"/>
                <a:ext cx="689608" cy="411893"/>
                <a:chOff x="14625957" y="5531707"/>
                <a:chExt cx="689608" cy="411893"/>
              </a:xfrm>
            </p:grpSpPr>
            <p:sp>
              <p:nvSpPr>
                <p:cNvPr id="262" name="Rectangle 261"/>
                <p:cNvSpPr/>
                <p:nvPr/>
              </p:nvSpPr>
              <p:spPr>
                <a:xfrm rot="16200000">
                  <a:off x="14571237"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sp>
              <p:nvSpPr>
                <p:cNvPr id="263" name="Rectangle 262"/>
                <p:cNvSpPr/>
                <p:nvPr/>
              </p:nvSpPr>
              <p:spPr>
                <a:xfrm rot="16200000">
                  <a:off x="14958392" y="5586427"/>
                  <a:ext cx="411893" cy="302453"/>
                </a:xfrm>
                <a:prstGeom prst="rect">
                  <a:avLst/>
                </a:prstGeom>
                <a:blipFill>
                  <a:blip r:embed="rId8"/>
                  <a:tile tx="0" ty="0" sx="100000" sy="100000" flip="none" algn="tl"/>
                </a:blipFill>
                <a:ln w="9525">
                  <a:solidFill>
                    <a:srgbClr val="00703C"/>
                  </a:solidFill>
                </a:ln>
                <a:scene3d>
                  <a:camera prst="orthographicFront"/>
                  <a:lightRig rig="threePt" dir="t"/>
                </a:scene3d>
                <a:sp3d>
                  <a:bevelT prst="slop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prstClr val="white"/>
                    </a:solidFill>
                    <a:effectLst/>
                    <a:uLnTx/>
                    <a:uFillTx/>
                  </a:endParaRPr>
                </a:p>
              </p:txBody>
            </p:sp>
          </p:grpSp>
          <p:sp>
            <p:nvSpPr>
              <p:cNvPr id="261" name="Oval 260"/>
              <p:cNvSpPr/>
              <p:nvPr/>
            </p:nvSpPr>
            <p:spPr>
              <a:xfrm>
                <a:off x="15032165" y="5380892"/>
                <a:ext cx="159834" cy="159834"/>
              </a:xfrm>
              <a:prstGeom prst="ellipse">
                <a:avLst/>
              </a:prstGeom>
              <a:solidFill>
                <a:schemeClr val="bg1">
                  <a:lumMod val="75000"/>
                </a:schemeClr>
              </a:solidFill>
              <a:ln w="63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7733" tIns="33867" rIns="67733" bIns="33867"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33" b="0" i="0" u="none" strike="noStrike" kern="0" cap="none" spc="0" normalizeH="0" baseline="0" noProof="0" dirty="0">
                  <a:ln>
                    <a:noFill/>
                  </a:ln>
                  <a:solidFill>
                    <a:sysClr val="windowText" lastClr="000000"/>
                  </a:solidFill>
                  <a:effectLst/>
                  <a:uLnTx/>
                  <a:uFillTx/>
                </a:endParaRPr>
              </a:p>
            </p:txBody>
          </p:sp>
        </p:grpSp>
      </p:grpSp>
      <p:grpSp>
        <p:nvGrpSpPr>
          <p:cNvPr id="266" name="Group 265"/>
          <p:cNvGrpSpPr/>
          <p:nvPr/>
        </p:nvGrpSpPr>
        <p:grpSpPr>
          <a:xfrm>
            <a:off x="7919418" y="6034818"/>
            <a:ext cx="423898" cy="292468"/>
            <a:chOff x="11084254" y="4480050"/>
            <a:chExt cx="423898" cy="292468"/>
          </a:xfrm>
        </p:grpSpPr>
        <p:sp>
          <p:nvSpPr>
            <p:cNvPr id="267" name="Rectangle 266"/>
            <p:cNvSpPr/>
            <p:nvPr/>
          </p:nvSpPr>
          <p:spPr>
            <a:xfrm rot="2344965">
              <a:off x="11275728" y="4689005"/>
              <a:ext cx="185492" cy="83513"/>
            </a:xfrm>
            <a:prstGeom prst="rect">
              <a:avLst/>
            </a:prstGeom>
            <a:gradFill>
              <a:gsLst>
                <a:gs pos="19000">
                  <a:schemeClr val="tx1">
                    <a:lumMod val="75000"/>
                    <a:lumOff val="25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8" name="Rectangle 267"/>
            <p:cNvSpPr/>
            <p:nvPr/>
          </p:nvSpPr>
          <p:spPr>
            <a:xfrm>
              <a:off x="11084254" y="4480050"/>
              <a:ext cx="423898" cy="197093"/>
            </a:xfrm>
            <a:prstGeom prst="rect">
              <a:avLst/>
            </a:prstGeom>
            <a:gradFill>
              <a:gsLst>
                <a:gs pos="12054">
                  <a:schemeClr val="bg1">
                    <a:lumMod val="75000"/>
                  </a:schemeClr>
                </a:gs>
                <a:gs pos="0">
                  <a:schemeClr val="bg1">
                    <a:lumMod val="50000"/>
                  </a:schemeClr>
                </a:gs>
                <a:gs pos="100000">
                  <a:schemeClr val="tx1">
                    <a:lumMod val="75000"/>
                    <a:lumOff val="25000"/>
                  </a:schemeClr>
                </a:gs>
                <a:gs pos="21000">
                  <a:srgbClr val="7BC043"/>
                </a:gs>
                <a:gs pos="92000">
                  <a:srgbClr val="00703C"/>
                </a:gs>
                <a:gs pos="83000">
                  <a:schemeClr val="tx1">
                    <a:lumMod val="75000"/>
                    <a:lumOff val="25000"/>
                  </a:schemeClr>
                </a:gs>
                <a:gs pos="30000">
                  <a:schemeClr val="bg1">
                    <a:lumMod val="75000"/>
                  </a:schemeClr>
                </a:gs>
              </a:gsLst>
              <a:lin ang="1800000" scaled="0"/>
            </a:gradFill>
            <a:ln w="9525">
              <a:solidFill>
                <a:srgbClr val="00703C"/>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81" b="0" i="0" u="none" strike="noStrike" kern="0" cap="none" spc="0" normalizeH="0" baseline="0" noProof="0" dirty="0">
                <a:ln>
                  <a:noFill/>
                </a:ln>
                <a:solidFill>
                  <a:prstClr val="white"/>
                </a:solidFill>
                <a:effectLst/>
                <a:uLnTx/>
                <a:uFillTx/>
              </a:endParaRPr>
            </a:p>
          </p:txBody>
        </p:sp>
        <p:sp>
          <p:nvSpPr>
            <p:cNvPr id="269" name="Oval 268"/>
            <p:cNvSpPr/>
            <p:nvPr/>
          </p:nvSpPr>
          <p:spPr>
            <a:xfrm>
              <a:off x="11115704" y="4493602"/>
              <a:ext cx="171049" cy="171049"/>
            </a:xfrm>
            <a:prstGeom prst="ellipse">
              <a:avLst/>
            </a:prstGeom>
            <a:gradFill>
              <a:gsLst>
                <a:gs pos="19000">
                  <a:schemeClr val="tx1">
                    <a:lumMod val="75000"/>
                    <a:lumOff val="25000"/>
                  </a:schemeClr>
                </a:gs>
                <a:gs pos="43000">
                  <a:schemeClr val="bg1">
                    <a:lumMod val="50000"/>
                  </a:schemeClr>
                </a:gs>
                <a:gs pos="62000">
                  <a:schemeClr val="bg1">
                    <a:lumMod val="75000"/>
                  </a:schemeClr>
                </a:gs>
                <a:gs pos="86000">
                  <a:schemeClr val="tx1">
                    <a:lumMod val="85000"/>
                    <a:lumOff val="15000"/>
                  </a:schemeClr>
                </a:gs>
              </a:gsLst>
              <a:lin ang="2400000" scaled="0"/>
            </a:gradFill>
            <a:ln w="3175">
              <a:solidFill>
                <a:srgbClr val="00703C"/>
              </a:solidFill>
            </a:ln>
            <a:effectLst>
              <a:outerShdw blurRad="50800" dist="38100" dir="2700000" algn="tl" rotWithShape="0">
                <a:prstClr val="black">
                  <a:alpha val="40000"/>
                </a:prstClr>
              </a:outerShdw>
            </a:effectLst>
            <a:scene3d>
              <a:camera prst="orthographicFront"/>
              <a:lightRig rig="threePt" dir="t"/>
            </a:scene3d>
            <a:sp3d extrusionH="12700">
              <a:bevelT w="44450"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0" name="Trapezoid 269"/>
            <p:cNvSpPr/>
            <p:nvPr/>
          </p:nvSpPr>
          <p:spPr>
            <a:xfrm flipV="1">
              <a:off x="11254700" y="4676211"/>
              <a:ext cx="158071" cy="28400"/>
            </a:xfrm>
            <a:prstGeom prst="trapezoid">
              <a:avLst>
                <a:gd name="adj" fmla="val 43963"/>
              </a:avLst>
            </a:prstGeom>
            <a:gradFill>
              <a:gsLst>
                <a:gs pos="19000">
                  <a:schemeClr val="tx1">
                    <a:lumMod val="75000"/>
                    <a:lumOff val="25000"/>
                  </a:schemeClr>
                </a:gs>
                <a:gs pos="43000">
                  <a:schemeClr val="bg1">
                    <a:lumMod val="50000"/>
                  </a:schemeClr>
                </a:gs>
                <a:gs pos="62000">
                  <a:schemeClr val="tx1">
                    <a:lumMod val="65000"/>
                    <a:lumOff val="35000"/>
                  </a:schemeClr>
                </a:gs>
                <a:gs pos="86000">
                  <a:schemeClr val="tx1">
                    <a:lumMod val="85000"/>
                    <a:lumOff val="15000"/>
                  </a:schemeClr>
                </a:gs>
              </a:gsLst>
              <a:lin ang="2400000" scaled="0"/>
            </a:gra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1" name="Rectangle 270"/>
            <p:cNvSpPr/>
            <p:nvPr/>
          </p:nvSpPr>
          <p:spPr>
            <a:xfrm>
              <a:off x="11386337" y="4509599"/>
              <a:ext cx="76827" cy="31233"/>
            </a:xfrm>
            <a:prstGeom prst="rect">
              <a:avLst/>
            </a:prstGeom>
            <a:solidFill>
              <a:schemeClr val="bg1">
                <a:lumMod val="65000"/>
              </a:schemeClr>
            </a:solidFill>
            <a:ln w="317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72" name="Group 271"/>
          <p:cNvGrpSpPr/>
          <p:nvPr/>
        </p:nvGrpSpPr>
        <p:grpSpPr>
          <a:xfrm>
            <a:off x="8306177" y="6200087"/>
            <a:ext cx="305924" cy="282471"/>
            <a:chOff x="-1050087" y="418159"/>
            <a:chExt cx="533400" cy="492508"/>
          </a:xfrm>
        </p:grpSpPr>
        <p:sp>
          <p:nvSpPr>
            <p:cNvPr id="273" name="Oval 272"/>
            <p:cNvSpPr/>
            <p:nvPr/>
          </p:nvSpPr>
          <p:spPr>
            <a:xfrm>
              <a:off x="-1050087" y="418159"/>
              <a:ext cx="533400" cy="492508"/>
            </a:xfrm>
            <a:prstGeom prst="ellipse">
              <a:avLst/>
            </a:prstGeom>
            <a:solidFill>
              <a:srgbClr val="BFDDA3"/>
            </a:solidFill>
            <a:ln w="63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274" name="Group 273"/>
            <p:cNvGrpSpPr/>
            <p:nvPr/>
          </p:nvGrpSpPr>
          <p:grpSpPr>
            <a:xfrm>
              <a:off x="-1029641" y="418159"/>
              <a:ext cx="492508" cy="492508"/>
              <a:chOff x="-1188426" y="919606"/>
              <a:chExt cx="492508" cy="492508"/>
            </a:xfrm>
          </p:grpSpPr>
          <p:cxnSp>
            <p:nvCxnSpPr>
              <p:cNvPr id="281" name="Straight Connector 280"/>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 name="Group 274"/>
            <p:cNvGrpSpPr/>
            <p:nvPr/>
          </p:nvGrpSpPr>
          <p:grpSpPr>
            <a:xfrm rot="1320000">
              <a:off x="-1029641" y="418159"/>
              <a:ext cx="492508" cy="492508"/>
              <a:chOff x="-1188426" y="919606"/>
              <a:chExt cx="492508" cy="492508"/>
            </a:xfrm>
          </p:grpSpPr>
          <p:cxnSp>
            <p:nvCxnSpPr>
              <p:cNvPr id="277" name="Straight Connector 276"/>
              <p:cNvCxnSpPr/>
              <p:nvPr/>
            </p:nvCxnSpPr>
            <p:spPr>
              <a:xfrm>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p:nvPr/>
            </p:nvCxnSpPr>
            <p:spPr>
              <a:xfrm rot="54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rot="27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rot="8100000">
                <a:off x="-942172" y="919606"/>
                <a:ext cx="0" cy="49250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6" name="Oval 275"/>
            <p:cNvSpPr/>
            <p:nvPr/>
          </p:nvSpPr>
          <p:spPr>
            <a:xfrm>
              <a:off x="-983952" y="479224"/>
              <a:ext cx="401130" cy="370378"/>
            </a:xfrm>
            <a:prstGeom prst="ellipse">
              <a:avLst/>
            </a:prstGeom>
            <a:solidFill>
              <a:srgbClr val="BFDDA3"/>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703C"/>
                  </a:solidFill>
                  <a:effectLst>
                    <a:outerShdw blurRad="38100" dist="38100" dir="2700000" algn="tl">
                      <a:srgbClr val="000000">
                        <a:alpha val="43137"/>
                      </a:srgbClr>
                    </a:outerShdw>
                  </a:effectLst>
                  <a:uLnTx/>
                  <a:uFillTx/>
                </a:rPr>
                <a:t>68</a:t>
              </a:r>
              <a:r>
                <a:rPr kumimoji="0" lang="en-US" sz="1100" b="0" i="0" u="none" strike="noStrike" kern="0" cap="none" spc="0" normalizeH="0" baseline="44000" noProof="0" dirty="0">
                  <a:ln>
                    <a:noFill/>
                  </a:ln>
                  <a:solidFill>
                    <a:srgbClr val="00703C"/>
                  </a:solidFill>
                  <a:effectLst>
                    <a:outerShdw blurRad="38100" dist="38100" dir="2700000" algn="tl">
                      <a:srgbClr val="000000">
                        <a:alpha val="43137"/>
                      </a:srgbClr>
                    </a:outerShdw>
                  </a:effectLst>
                  <a:uLnTx/>
                  <a:uFillTx/>
                </a:rPr>
                <a:t>o</a:t>
              </a:r>
            </a:p>
          </p:txBody>
        </p:sp>
      </p:grpSp>
      <p:grpSp>
        <p:nvGrpSpPr>
          <p:cNvPr id="285" name="Group 284"/>
          <p:cNvGrpSpPr/>
          <p:nvPr/>
        </p:nvGrpSpPr>
        <p:grpSpPr>
          <a:xfrm>
            <a:off x="5543689" y="5944477"/>
            <a:ext cx="501899" cy="269523"/>
            <a:chOff x="-1457511" y="4307847"/>
            <a:chExt cx="3346532" cy="1797100"/>
          </a:xfrm>
          <a:effectLst>
            <a:outerShdw blurRad="50800" dist="38100" dir="2700000" algn="tl" rotWithShape="0">
              <a:prstClr val="black">
                <a:alpha val="40000"/>
              </a:prstClr>
            </a:outerShdw>
          </a:effectLst>
        </p:grpSpPr>
        <p:sp>
          <p:nvSpPr>
            <p:cNvPr id="286" name="Rounded Rectangle 285"/>
            <p:cNvSpPr/>
            <p:nvPr/>
          </p:nvSpPr>
          <p:spPr>
            <a:xfrm>
              <a:off x="-1457511" y="4307847"/>
              <a:ext cx="3346532" cy="1797097"/>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87" name="Rectangle 286"/>
            <p:cNvSpPr/>
            <p:nvPr/>
          </p:nvSpPr>
          <p:spPr>
            <a:xfrm>
              <a:off x="-1195847" y="4317176"/>
              <a:ext cx="2789695" cy="1787771"/>
            </a:xfrm>
            <a:prstGeom prst="rect">
              <a:avLst/>
            </a:prstGeom>
            <a:solidFill>
              <a:srgbClr val="7BC043"/>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288" name="Group 287"/>
            <p:cNvGrpSpPr/>
            <p:nvPr/>
          </p:nvGrpSpPr>
          <p:grpSpPr>
            <a:xfrm>
              <a:off x="-844550" y="4559711"/>
              <a:ext cx="230133" cy="1231489"/>
              <a:chOff x="-844550" y="4559711"/>
              <a:chExt cx="230133" cy="1231489"/>
            </a:xfrm>
          </p:grpSpPr>
          <p:sp>
            <p:nvSpPr>
              <p:cNvPr id="304" name="Rectangle 303"/>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5" name="Rectangle 304"/>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6" name="Rectangle 305"/>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7" name="Rectangle 306"/>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289" name="Group 288"/>
            <p:cNvGrpSpPr/>
            <p:nvPr/>
          </p:nvGrpSpPr>
          <p:grpSpPr>
            <a:xfrm>
              <a:off x="-388883" y="4559711"/>
              <a:ext cx="230133" cy="1231489"/>
              <a:chOff x="-388883" y="4572000"/>
              <a:chExt cx="230133" cy="1231489"/>
            </a:xfrm>
          </p:grpSpPr>
          <p:sp>
            <p:nvSpPr>
              <p:cNvPr id="300" name="Rectangle 299"/>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1" name="Rectangle 300"/>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2" name="Rectangle 301"/>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03" name="Rectangle 302"/>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290" name="Group 289"/>
            <p:cNvGrpSpPr/>
            <p:nvPr/>
          </p:nvGrpSpPr>
          <p:grpSpPr>
            <a:xfrm>
              <a:off x="74458" y="4590408"/>
              <a:ext cx="230133" cy="1231489"/>
              <a:chOff x="-844550" y="4559711"/>
              <a:chExt cx="230133" cy="1231489"/>
            </a:xfrm>
          </p:grpSpPr>
          <p:sp>
            <p:nvSpPr>
              <p:cNvPr id="296" name="Rectangle 295"/>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7" name="Rectangle 296"/>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8" name="Rectangle 297"/>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9" name="Rectangle 298"/>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291" name="Group 290"/>
            <p:cNvGrpSpPr/>
            <p:nvPr/>
          </p:nvGrpSpPr>
          <p:grpSpPr>
            <a:xfrm>
              <a:off x="530125" y="4590408"/>
              <a:ext cx="230133" cy="1231489"/>
              <a:chOff x="-388883" y="4572000"/>
              <a:chExt cx="230133" cy="1231489"/>
            </a:xfrm>
          </p:grpSpPr>
          <p:sp>
            <p:nvSpPr>
              <p:cNvPr id="292" name="Rectangle 291"/>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3" name="Rectangle 292"/>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4" name="Rectangle 293"/>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295" name="Rectangle 294"/>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308" name="Group 307"/>
          <p:cNvGrpSpPr/>
          <p:nvPr/>
        </p:nvGrpSpPr>
        <p:grpSpPr>
          <a:xfrm>
            <a:off x="5617586" y="6009621"/>
            <a:ext cx="888865" cy="428788"/>
            <a:chOff x="5445510" y="4441672"/>
            <a:chExt cx="888865" cy="428788"/>
          </a:xfrm>
        </p:grpSpPr>
        <p:grpSp>
          <p:nvGrpSpPr>
            <p:cNvPr id="309" name="Group 308"/>
            <p:cNvGrpSpPr/>
            <p:nvPr/>
          </p:nvGrpSpPr>
          <p:grpSpPr>
            <a:xfrm>
              <a:off x="5445510" y="4441672"/>
              <a:ext cx="888865" cy="428788"/>
              <a:chOff x="13987391" y="3810940"/>
              <a:chExt cx="782387" cy="377423"/>
            </a:xfrm>
          </p:grpSpPr>
          <p:sp>
            <p:nvSpPr>
              <p:cNvPr id="315" name="Parallelogram 314"/>
              <p:cNvSpPr/>
              <p:nvPr/>
            </p:nvSpPr>
            <p:spPr>
              <a:xfrm>
                <a:off x="13987391" y="4130070"/>
                <a:ext cx="701066" cy="58293"/>
              </a:xfrm>
              <a:prstGeom prst="parallelogram">
                <a:avLst>
                  <a:gd name="adj" fmla="val 298726"/>
                </a:avLst>
              </a:prstGeom>
              <a:pattFill prst="ltHorz">
                <a:fgClr>
                  <a:schemeClr val="bg1">
                    <a:lumMod val="75000"/>
                  </a:schemeClr>
                </a:fgClr>
                <a:bgClr>
                  <a:schemeClr val="tx1">
                    <a:lumMod val="50000"/>
                    <a:lumOff val="50000"/>
                  </a:schemeClr>
                </a:bgClr>
              </a:patt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ysClr val="windowText" lastClr="000000"/>
                  </a:solidFill>
                  <a:effectLst/>
                  <a:uLnTx/>
                  <a:uFillTx/>
                </a:endParaRPr>
              </a:p>
            </p:txBody>
          </p:sp>
          <p:grpSp>
            <p:nvGrpSpPr>
              <p:cNvPr id="316" name="Group 315"/>
              <p:cNvGrpSpPr/>
              <p:nvPr/>
            </p:nvGrpSpPr>
            <p:grpSpPr>
              <a:xfrm>
                <a:off x="14173200" y="3810940"/>
                <a:ext cx="596578" cy="316236"/>
                <a:chOff x="14173200" y="3810940"/>
                <a:chExt cx="480553" cy="316236"/>
              </a:xfrm>
            </p:grpSpPr>
            <p:sp>
              <p:nvSpPr>
                <p:cNvPr id="317" name="Parallelogram 316"/>
                <p:cNvSpPr/>
                <p:nvPr/>
              </p:nvSpPr>
              <p:spPr>
                <a:xfrm>
                  <a:off x="14173200" y="3810940"/>
                  <a:ext cx="480553" cy="316236"/>
                </a:xfrm>
                <a:prstGeom prst="parallelogram">
                  <a:avLst/>
                </a:prstGeom>
                <a:blipFill dpi="0" rotWithShape="1">
                  <a:blip r:embed="rId11"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nvGrpSpPr>
                <p:cNvPr id="318" name="Group 317"/>
                <p:cNvGrpSpPr/>
                <p:nvPr/>
              </p:nvGrpSpPr>
              <p:grpSpPr>
                <a:xfrm>
                  <a:off x="14218822" y="3842981"/>
                  <a:ext cx="107813" cy="200725"/>
                  <a:chOff x="14173200" y="3866223"/>
                  <a:chExt cx="122004" cy="227146"/>
                </a:xfrm>
              </p:grpSpPr>
              <p:sp>
                <p:nvSpPr>
                  <p:cNvPr id="319" name="Parallelogram 318"/>
                  <p:cNvSpPr/>
                  <p:nvPr/>
                </p:nvSpPr>
                <p:spPr>
                  <a:xfrm>
                    <a:off x="14225729" y="3866223"/>
                    <a:ext cx="69475" cy="45719"/>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20" name="Parallelogram 319"/>
                  <p:cNvSpPr/>
                  <p:nvPr/>
                </p:nvSpPr>
                <p:spPr>
                  <a:xfrm>
                    <a:off x="14208704" y="392499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21" name="Parallelogram 320"/>
                  <p:cNvSpPr/>
                  <p:nvPr/>
                </p:nvSpPr>
                <p:spPr>
                  <a:xfrm>
                    <a:off x="14190225" y="3988883"/>
                    <a:ext cx="69475" cy="45719"/>
                  </a:xfrm>
                  <a:prstGeom prst="parallelogram">
                    <a:avLst/>
                  </a:prstGeom>
                  <a:solidFill>
                    <a:schemeClr val="tx1">
                      <a:lumMod val="65000"/>
                      <a:lumOff val="3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22" name="Parallelogram 321"/>
                  <p:cNvSpPr/>
                  <p:nvPr/>
                </p:nvSpPr>
                <p:spPr>
                  <a:xfrm>
                    <a:off x="14173200" y="4047650"/>
                    <a:ext cx="69475" cy="45719"/>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grpSp>
          <p:nvGrpSpPr>
            <p:cNvPr id="310" name="Group 309"/>
            <p:cNvGrpSpPr/>
            <p:nvPr/>
          </p:nvGrpSpPr>
          <p:grpSpPr>
            <a:xfrm>
              <a:off x="5889566" y="4482066"/>
              <a:ext cx="152059" cy="228043"/>
              <a:chOff x="6886029" y="5510847"/>
              <a:chExt cx="152059" cy="228043"/>
            </a:xfrm>
          </p:grpSpPr>
          <p:sp>
            <p:nvSpPr>
              <p:cNvPr id="311" name="Parallelogram 310"/>
              <p:cNvSpPr/>
              <p:nvPr/>
            </p:nvSpPr>
            <p:spPr>
              <a:xfrm>
                <a:off x="6951498" y="5510847"/>
                <a:ext cx="86590" cy="45900"/>
              </a:xfrm>
              <a:prstGeom prst="parallelogram">
                <a:avLst/>
              </a:pr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12" name="Parallelogram 311"/>
              <p:cNvSpPr/>
              <p:nvPr/>
            </p:nvSpPr>
            <p:spPr>
              <a:xfrm>
                <a:off x="6930279" y="5569846"/>
                <a:ext cx="86590" cy="45900"/>
              </a:xfrm>
              <a:prstGeom prst="parallelogram">
                <a:avLst/>
              </a:prstGeom>
              <a:solidFill>
                <a:srgbClr val="FFFF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13" name="Parallelogram 312"/>
              <p:cNvSpPr/>
              <p:nvPr/>
            </p:nvSpPr>
            <p:spPr>
              <a:xfrm>
                <a:off x="6907248" y="5633991"/>
                <a:ext cx="86590" cy="45900"/>
              </a:xfrm>
              <a:prstGeom prst="parallelogram">
                <a:avLst/>
              </a:prstGeom>
              <a:solidFill>
                <a:srgbClr val="77933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14" name="Parallelogram 313"/>
              <p:cNvSpPr/>
              <p:nvPr/>
            </p:nvSpPr>
            <p:spPr>
              <a:xfrm>
                <a:off x="6886029" y="5692990"/>
                <a:ext cx="86590" cy="45900"/>
              </a:xfrm>
              <a:prstGeom prst="parallelogram">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35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grpSp>
        <p:nvGrpSpPr>
          <p:cNvPr id="323" name="Group 322"/>
          <p:cNvGrpSpPr/>
          <p:nvPr/>
        </p:nvGrpSpPr>
        <p:grpSpPr>
          <a:xfrm>
            <a:off x="6550720" y="6005500"/>
            <a:ext cx="585557" cy="445592"/>
            <a:chOff x="5574704" y="5457900"/>
            <a:chExt cx="585557" cy="445592"/>
          </a:xfrm>
        </p:grpSpPr>
        <p:grpSp>
          <p:nvGrpSpPr>
            <p:cNvPr id="324" name="Group 323"/>
            <p:cNvGrpSpPr/>
            <p:nvPr/>
          </p:nvGrpSpPr>
          <p:grpSpPr>
            <a:xfrm>
              <a:off x="5574704" y="5457900"/>
              <a:ext cx="585557" cy="445592"/>
              <a:chOff x="6642507" y="5885732"/>
              <a:chExt cx="776991" cy="591268"/>
            </a:xfrm>
          </p:grpSpPr>
          <p:grpSp>
            <p:nvGrpSpPr>
              <p:cNvPr id="346" name="Group 345"/>
              <p:cNvGrpSpPr/>
              <p:nvPr/>
            </p:nvGrpSpPr>
            <p:grpSpPr>
              <a:xfrm>
                <a:off x="6719397" y="6170351"/>
                <a:ext cx="623211" cy="306649"/>
                <a:chOff x="-2535633" y="4852891"/>
                <a:chExt cx="1711044" cy="873802"/>
              </a:xfrm>
              <a:effectLst>
                <a:outerShdw blurRad="50800" dist="38100" dir="2700000" algn="tl" rotWithShape="0">
                  <a:prstClr val="black">
                    <a:alpha val="40000"/>
                  </a:prstClr>
                </a:outerShdw>
              </a:effectLst>
            </p:grpSpPr>
            <p:sp>
              <p:nvSpPr>
                <p:cNvPr id="348" name="L-Shape 165"/>
                <p:cNvSpPr/>
                <p:nvPr/>
              </p:nvSpPr>
              <p:spPr>
                <a:xfrm>
                  <a:off x="-1680111" y="4852891"/>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65000"/>
                        <a:lumOff val="35000"/>
                      </a:schemeClr>
                    </a:gs>
                    <a:gs pos="49000">
                      <a:schemeClr val="tx1">
                        <a:lumMod val="85000"/>
                        <a:lumOff val="15000"/>
                      </a:schemeClr>
                    </a:gs>
                    <a:gs pos="23000">
                      <a:schemeClr val="bg1">
                        <a:lumMod val="75000"/>
                      </a:schemeClr>
                    </a:gs>
                  </a:gsLst>
                  <a:lin ang="18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9" name="L-Shape 165"/>
                <p:cNvSpPr/>
                <p:nvPr/>
              </p:nvSpPr>
              <p:spPr>
                <a:xfrm flipH="1">
                  <a:off x="-2535633" y="4853872"/>
                  <a:ext cx="855522" cy="872821"/>
                </a:xfrm>
                <a:custGeom>
                  <a:avLst/>
                  <a:gdLst>
                    <a:gd name="connsiteX0" fmla="*/ 0 w 855522"/>
                    <a:gd name="connsiteY0" fmla="*/ 0 h 872821"/>
                    <a:gd name="connsiteX1" fmla="*/ 156458 w 855522"/>
                    <a:gd name="connsiteY1" fmla="*/ 0 h 872821"/>
                    <a:gd name="connsiteX2" fmla="*/ 156458 w 855522"/>
                    <a:gd name="connsiteY2" fmla="*/ 726416 h 872821"/>
                    <a:gd name="connsiteX3" fmla="*/ 855522 w 855522"/>
                    <a:gd name="connsiteY3" fmla="*/ 726416 h 872821"/>
                    <a:gd name="connsiteX4" fmla="*/ 855522 w 855522"/>
                    <a:gd name="connsiteY4" fmla="*/ 872821 h 872821"/>
                    <a:gd name="connsiteX5" fmla="*/ 0 w 855522"/>
                    <a:gd name="connsiteY5" fmla="*/ 872821 h 872821"/>
                    <a:gd name="connsiteX6" fmla="*/ 0 w 855522"/>
                    <a:gd name="connsiteY6" fmla="*/ 0 h 872821"/>
                    <a:gd name="connsiteX0" fmla="*/ 0 w 855522"/>
                    <a:gd name="connsiteY0" fmla="*/ 0 h 872821"/>
                    <a:gd name="connsiteX1" fmla="*/ 156458 w 855522"/>
                    <a:gd name="connsiteY1" fmla="*/ 0 h 872821"/>
                    <a:gd name="connsiteX2" fmla="*/ 156458 w 855522"/>
                    <a:gd name="connsiteY2" fmla="*/ 726416 h 872821"/>
                    <a:gd name="connsiteX3" fmla="*/ 835426 w 855522"/>
                    <a:gd name="connsiteY3" fmla="*/ 796755 h 872821"/>
                    <a:gd name="connsiteX4" fmla="*/ 855522 w 855522"/>
                    <a:gd name="connsiteY4" fmla="*/ 872821 h 872821"/>
                    <a:gd name="connsiteX5" fmla="*/ 0 w 855522"/>
                    <a:gd name="connsiteY5" fmla="*/ 872821 h 872821"/>
                    <a:gd name="connsiteX6" fmla="*/ 0 w 855522"/>
                    <a:gd name="connsiteY6" fmla="*/ 0 h 87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5522" h="872821">
                      <a:moveTo>
                        <a:pt x="0" y="0"/>
                      </a:moveTo>
                      <a:lnTo>
                        <a:pt x="156458" y="0"/>
                      </a:lnTo>
                      <a:lnTo>
                        <a:pt x="156458" y="726416"/>
                      </a:lnTo>
                      <a:lnTo>
                        <a:pt x="835426" y="796755"/>
                      </a:lnTo>
                      <a:lnTo>
                        <a:pt x="855522" y="872821"/>
                      </a:lnTo>
                      <a:lnTo>
                        <a:pt x="0" y="872821"/>
                      </a:lnTo>
                      <a:lnTo>
                        <a:pt x="0" y="0"/>
                      </a:lnTo>
                      <a:close/>
                    </a:path>
                  </a:pathLst>
                </a:custGeom>
                <a:gradFill>
                  <a:gsLst>
                    <a:gs pos="3226">
                      <a:schemeClr val="tx1">
                        <a:lumMod val="85000"/>
                        <a:lumOff val="15000"/>
                      </a:schemeClr>
                    </a:gs>
                    <a:gs pos="80000">
                      <a:schemeClr val="tx1">
                        <a:lumMod val="85000"/>
                        <a:lumOff val="15000"/>
                      </a:schemeClr>
                    </a:gs>
                    <a:gs pos="23000">
                      <a:schemeClr val="bg1">
                        <a:lumMod val="75000"/>
                      </a:schemeClr>
                    </a:gs>
                  </a:gsLst>
                  <a:lin ang="7200000" scaled="0"/>
                </a:gra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347" name="Rectangle 346"/>
              <p:cNvSpPr/>
              <p:nvPr/>
            </p:nvSpPr>
            <p:spPr>
              <a:xfrm>
                <a:off x="6642507" y="5885732"/>
                <a:ext cx="776991" cy="459524"/>
              </a:xfrm>
              <a:prstGeom prst="rect">
                <a:avLst/>
              </a:prstGeom>
              <a:solidFill>
                <a:srgbClr val="7BC043"/>
              </a:solidFill>
              <a:ln w="9525">
                <a:solidFill>
                  <a:srgbClr val="00703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325" name="Group 324"/>
            <p:cNvGrpSpPr/>
            <p:nvPr/>
          </p:nvGrpSpPr>
          <p:grpSpPr>
            <a:xfrm>
              <a:off x="5890915" y="5587543"/>
              <a:ext cx="34514" cy="184695"/>
              <a:chOff x="-844550" y="4559711"/>
              <a:chExt cx="230133" cy="1231489"/>
            </a:xfrm>
          </p:grpSpPr>
          <p:sp>
            <p:nvSpPr>
              <p:cNvPr id="342" name="Rectangle 341"/>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3" name="Rectangle 342"/>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4" name="Rectangle 343"/>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5" name="Rectangle 344"/>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326" name="Group 325"/>
            <p:cNvGrpSpPr/>
            <p:nvPr/>
          </p:nvGrpSpPr>
          <p:grpSpPr>
            <a:xfrm>
              <a:off x="5959254" y="5587543"/>
              <a:ext cx="34514" cy="184695"/>
              <a:chOff x="-388883" y="4572000"/>
              <a:chExt cx="230133" cy="1231489"/>
            </a:xfrm>
          </p:grpSpPr>
          <p:sp>
            <p:nvSpPr>
              <p:cNvPr id="338" name="Rectangle 337"/>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9" name="Rectangle 338"/>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0" name="Rectangle 339"/>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41" name="Rectangle 340"/>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327" name="Group 326"/>
            <p:cNvGrpSpPr/>
            <p:nvPr/>
          </p:nvGrpSpPr>
          <p:grpSpPr>
            <a:xfrm>
              <a:off x="6028744" y="5592147"/>
              <a:ext cx="34514" cy="184695"/>
              <a:chOff x="-844550" y="4559711"/>
              <a:chExt cx="230133" cy="1231489"/>
            </a:xfrm>
          </p:grpSpPr>
          <p:sp>
            <p:nvSpPr>
              <p:cNvPr id="334" name="Rectangle 333"/>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5" name="Rectangle 334"/>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6" name="Rectangle 335"/>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7" name="Rectangle 336"/>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grpSp>
          <p:nvGrpSpPr>
            <p:cNvPr id="328" name="Group 327"/>
            <p:cNvGrpSpPr/>
            <p:nvPr/>
          </p:nvGrpSpPr>
          <p:grpSpPr>
            <a:xfrm>
              <a:off x="6097083" y="5592147"/>
              <a:ext cx="34514" cy="184695"/>
              <a:chOff x="-388883" y="4572000"/>
              <a:chExt cx="230133" cy="1231489"/>
            </a:xfrm>
          </p:grpSpPr>
          <p:sp>
            <p:nvSpPr>
              <p:cNvPr id="330" name="Rectangle 329"/>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1" name="Rectangle 330"/>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2" name="Rectangle 331"/>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sp>
            <p:nvSpPr>
              <p:cNvPr id="333" name="Rectangle 332"/>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white"/>
                  </a:solidFill>
                  <a:effectLst/>
                  <a:uLnTx/>
                  <a:uFillTx/>
                </a:endParaRPr>
              </a:p>
            </p:txBody>
          </p:sp>
        </p:grpSp>
        <p:sp>
          <p:nvSpPr>
            <p:cNvPr id="329" name="Rectangle 328"/>
            <p:cNvSpPr/>
            <p:nvPr/>
          </p:nvSpPr>
          <p:spPr>
            <a:xfrm>
              <a:off x="5632650" y="5533797"/>
              <a:ext cx="219141" cy="170608"/>
            </a:xfrm>
            <a:prstGeom prst="rect">
              <a:avLst/>
            </a:prstGeom>
            <a:ln w="3175"/>
            <a:effectLst>
              <a:glow rad="139700">
                <a:schemeClr val="accent2">
                  <a:satMod val="175000"/>
                  <a:alpha val="40000"/>
                </a:schemeClr>
              </a:glow>
            </a:effectLst>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350" name="Group 349"/>
          <p:cNvGrpSpPr/>
          <p:nvPr/>
        </p:nvGrpSpPr>
        <p:grpSpPr>
          <a:xfrm rot="5400000">
            <a:off x="5116577" y="6053428"/>
            <a:ext cx="445923" cy="239461"/>
            <a:chOff x="-1457505" y="4307841"/>
            <a:chExt cx="3346532" cy="1797103"/>
          </a:xfrm>
          <a:effectLst>
            <a:outerShdw blurRad="50800" dist="38100" dir="2700000" algn="tl" rotWithShape="0">
              <a:prstClr val="black">
                <a:alpha val="40000"/>
              </a:prstClr>
            </a:outerShdw>
          </a:effectLst>
        </p:grpSpPr>
        <p:sp>
          <p:nvSpPr>
            <p:cNvPr id="351" name="Rounded Rectangle 350"/>
            <p:cNvSpPr/>
            <p:nvPr/>
          </p:nvSpPr>
          <p:spPr>
            <a:xfrm>
              <a:off x="-1457505" y="4307841"/>
              <a:ext cx="3346532" cy="1797100"/>
            </a:xfrm>
            <a:prstGeom prst="roundRect">
              <a:avLst>
                <a:gd name="adj" fmla="val 6257"/>
              </a:avLst>
            </a:prstGeom>
            <a:gradFill>
              <a:gsLst>
                <a:gs pos="3226">
                  <a:schemeClr val="bg1">
                    <a:lumMod val="50000"/>
                  </a:schemeClr>
                </a:gs>
                <a:gs pos="80000">
                  <a:schemeClr val="bg1">
                    <a:lumMod val="50000"/>
                  </a:schemeClr>
                </a:gs>
                <a:gs pos="23000">
                  <a:schemeClr val="bg1">
                    <a:lumMod val="75000"/>
                  </a:schemeClr>
                </a:gs>
              </a:gsLst>
              <a:lin ang="1800000" scaled="0"/>
            </a:grad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52" name="Rectangle 351"/>
            <p:cNvSpPr/>
            <p:nvPr/>
          </p:nvSpPr>
          <p:spPr>
            <a:xfrm>
              <a:off x="-1195847" y="4317176"/>
              <a:ext cx="2789697" cy="1787768"/>
            </a:xfrm>
            <a:prstGeom prst="rect">
              <a:avLst/>
            </a:prstGeom>
            <a:blipFill dpi="0" rotWithShape="1">
              <a:blip r:embed="rId12" cstate="print">
                <a:extLst>
                  <a:ext uri="{28A0092B-C50C-407E-A947-70E740481C1C}">
                    <a14:useLocalDpi xmlns:a14="http://schemas.microsoft.com/office/drawing/2010/main" val="0"/>
                  </a:ext>
                </a:extLst>
              </a:blip>
              <a:srcRect/>
              <a:stretch>
                <a:fillRect/>
              </a:stretch>
            </a:blip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353" name="Group 352"/>
            <p:cNvGrpSpPr/>
            <p:nvPr/>
          </p:nvGrpSpPr>
          <p:grpSpPr>
            <a:xfrm>
              <a:off x="-844550" y="4559711"/>
              <a:ext cx="230133" cy="1231489"/>
              <a:chOff x="-844550" y="4559711"/>
              <a:chExt cx="230133" cy="1231489"/>
            </a:xfrm>
          </p:grpSpPr>
          <p:sp>
            <p:nvSpPr>
              <p:cNvPr id="369" name="Rectangle 368"/>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0" name="Rectangle 369"/>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1" name="Rectangle 370"/>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2" name="Rectangle 371"/>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354" name="Group 353"/>
            <p:cNvGrpSpPr/>
            <p:nvPr/>
          </p:nvGrpSpPr>
          <p:grpSpPr>
            <a:xfrm>
              <a:off x="-388883" y="4559711"/>
              <a:ext cx="230133" cy="1231489"/>
              <a:chOff x="-388883" y="4572000"/>
              <a:chExt cx="230133" cy="1231489"/>
            </a:xfrm>
          </p:grpSpPr>
          <p:sp>
            <p:nvSpPr>
              <p:cNvPr id="365" name="Rectangle 364"/>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6" name="Rectangle 365"/>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7" name="Rectangle 366"/>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8" name="Rectangle 367"/>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355" name="Group 354"/>
            <p:cNvGrpSpPr/>
            <p:nvPr/>
          </p:nvGrpSpPr>
          <p:grpSpPr>
            <a:xfrm>
              <a:off x="74458" y="4590408"/>
              <a:ext cx="230133" cy="1231489"/>
              <a:chOff x="-844550" y="4559711"/>
              <a:chExt cx="230133" cy="1231489"/>
            </a:xfrm>
          </p:grpSpPr>
          <p:sp>
            <p:nvSpPr>
              <p:cNvPr id="361" name="Rectangle 360"/>
              <p:cNvSpPr/>
              <p:nvPr/>
            </p:nvSpPr>
            <p:spPr>
              <a:xfrm>
                <a:off x="-844550" y="4877904"/>
                <a:ext cx="228600" cy="215475"/>
              </a:xfrm>
              <a:prstGeom prst="rect">
                <a:avLst/>
              </a:prstGeom>
              <a:solidFill>
                <a:srgbClr val="00B0F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2" name="Rectangle 361"/>
              <p:cNvSpPr/>
              <p:nvPr/>
            </p:nvSpPr>
            <p:spPr>
              <a:xfrm>
                <a:off x="-844550" y="5231172"/>
                <a:ext cx="228600" cy="215475"/>
              </a:xfrm>
              <a:prstGeom prst="rect">
                <a:avLst/>
              </a:prstGeom>
              <a:gradFill flip="none" rotWithShape="1">
                <a:gsLst>
                  <a:gs pos="0">
                    <a:schemeClr val="bg1">
                      <a:lumMod val="75000"/>
                      <a:shade val="30000"/>
                      <a:satMod val="115000"/>
                    </a:schemeClr>
                  </a:gs>
                  <a:gs pos="50000">
                    <a:schemeClr val="bg1">
                      <a:lumMod val="75000"/>
                      <a:shade val="67500"/>
                      <a:satMod val="115000"/>
                    </a:schemeClr>
                  </a:gs>
                  <a:gs pos="100000">
                    <a:schemeClr val="bg1">
                      <a:lumMod val="75000"/>
                      <a:shade val="100000"/>
                      <a:satMod val="115000"/>
                    </a:schemeClr>
                  </a:gs>
                </a:gsLst>
                <a:lin ang="10800000" scaled="1"/>
                <a:tileRect/>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3" name="Rectangle 362"/>
              <p:cNvSpPr/>
              <p:nvPr/>
            </p:nvSpPr>
            <p:spPr>
              <a:xfrm>
                <a:off x="-843017" y="5575725"/>
                <a:ext cx="228600" cy="215475"/>
              </a:xfrm>
              <a:prstGeom prst="rect">
                <a:avLst/>
              </a:prstGeom>
              <a:blipFill>
                <a:blip r:embed="rId9"/>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4" name="Rectangle 363"/>
              <p:cNvSpPr/>
              <p:nvPr/>
            </p:nvSpPr>
            <p:spPr>
              <a:xfrm>
                <a:off x="-844550" y="4559711"/>
                <a:ext cx="228600" cy="215475"/>
              </a:xfrm>
              <a:prstGeom prst="rect">
                <a:avLst/>
              </a:prstGeom>
              <a:solidFill>
                <a:srgbClr val="FFFF0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356" name="Group 355"/>
            <p:cNvGrpSpPr/>
            <p:nvPr/>
          </p:nvGrpSpPr>
          <p:grpSpPr>
            <a:xfrm>
              <a:off x="530125" y="4590408"/>
              <a:ext cx="230133" cy="1231489"/>
              <a:chOff x="-388883" y="4572000"/>
              <a:chExt cx="230133" cy="1231489"/>
            </a:xfrm>
          </p:grpSpPr>
          <p:sp>
            <p:nvSpPr>
              <p:cNvPr id="357" name="Rectangle 356"/>
              <p:cNvSpPr/>
              <p:nvPr/>
            </p:nvSpPr>
            <p:spPr>
              <a:xfrm>
                <a:off x="-388883" y="4890193"/>
                <a:ext cx="228600" cy="215475"/>
              </a:xfrm>
              <a:prstGeom prst="rect">
                <a:avLst/>
              </a:prstGeom>
              <a:solidFill>
                <a:srgbClr val="92D050"/>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58" name="Rectangle 357"/>
              <p:cNvSpPr/>
              <p:nvPr/>
            </p:nvSpPr>
            <p:spPr>
              <a:xfrm>
                <a:off x="-388883" y="5243461"/>
                <a:ext cx="228600" cy="215475"/>
              </a:xfrm>
              <a:prstGeom prst="rect">
                <a:avLst/>
              </a:prstGeom>
              <a:solidFill>
                <a:schemeClr val="tx2"/>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59" name="Rectangle 358"/>
              <p:cNvSpPr/>
              <p:nvPr/>
            </p:nvSpPr>
            <p:spPr>
              <a:xfrm>
                <a:off x="-387350" y="5588014"/>
                <a:ext cx="228600" cy="215475"/>
              </a:xfrm>
              <a:prstGeom prst="rect">
                <a:avLst/>
              </a:prstGeom>
              <a:blipFill>
                <a:blip r:embed="rId10"/>
                <a:tile tx="0" ty="0" sx="100000" sy="100000" flip="none" algn="tl"/>
              </a:blip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60" name="Rectangle 359"/>
              <p:cNvSpPr/>
              <p:nvPr/>
            </p:nvSpPr>
            <p:spPr>
              <a:xfrm>
                <a:off x="-388883" y="4572000"/>
                <a:ext cx="228600" cy="215475"/>
              </a:xfrm>
              <a:prstGeom prst="rect">
                <a:avLst/>
              </a:prstGeom>
              <a:solidFill>
                <a:schemeClr val="accent3">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grpSp>
        <p:nvGrpSpPr>
          <p:cNvPr id="373" name="Group 372"/>
          <p:cNvGrpSpPr/>
          <p:nvPr/>
        </p:nvGrpSpPr>
        <p:grpSpPr>
          <a:xfrm>
            <a:off x="2246418" y="5798341"/>
            <a:ext cx="881270" cy="905550"/>
            <a:chOff x="5188450" y="4886637"/>
            <a:chExt cx="772524" cy="1349337"/>
          </a:xfrm>
        </p:grpSpPr>
        <p:sp>
          <p:nvSpPr>
            <p:cNvPr id="374" name="Rectangle 373"/>
            <p:cNvSpPr/>
            <p:nvPr/>
          </p:nvSpPr>
          <p:spPr>
            <a:xfrm>
              <a:off x="5188450" y="4886637"/>
              <a:ext cx="771302" cy="134404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5" name="Rectangle 374"/>
            <p:cNvSpPr/>
            <p:nvPr/>
          </p:nvSpPr>
          <p:spPr>
            <a:xfrm>
              <a:off x="5214938" y="5053008"/>
              <a:ext cx="260474" cy="106009"/>
            </a:xfrm>
            <a:prstGeom prst="rect">
              <a:avLst/>
            </a:prstGeom>
            <a:blipFill>
              <a:blip r:embed="rId9"/>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6" name="Rectangle 375"/>
            <p:cNvSpPr/>
            <p:nvPr/>
          </p:nvSpPr>
          <p:spPr>
            <a:xfrm>
              <a:off x="5652668" y="5060006"/>
              <a:ext cx="260474" cy="106009"/>
            </a:xfrm>
            <a:prstGeom prst="rect">
              <a:avLst/>
            </a:prstGeom>
            <a:blipFill>
              <a:blip r:embed="rId13"/>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377" name="Group 376"/>
            <p:cNvGrpSpPr/>
            <p:nvPr/>
          </p:nvGrpSpPr>
          <p:grpSpPr>
            <a:xfrm>
              <a:off x="5656607" y="5047426"/>
              <a:ext cx="263574" cy="204028"/>
              <a:chOff x="2270777" y="2910320"/>
              <a:chExt cx="862851" cy="860963"/>
            </a:xfrm>
            <a:effectLst>
              <a:outerShdw blurRad="50800" dist="38100" dir="2700000" algn="tl" rotWithShape="0">
                <a:prstClr val="black">
                  <a:alpha val="40000"/>
                </a:prstClr>
              </a:outerShdw>
            </a:effectLst>
          </p:grpSpPr>
          <p:sp>
            <p:nvSpPr>
              <p:cNvPr id="622" name="Rectangle 62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23" name="Rectangle 62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24" name="Rectangle 62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378" name="Rectangle 377"/>
            <p:cNvSpPr/>
            <p:nvPr/>
          </p:nvSpPr>
          <p:spPr>
            <a:xfrm>
              <a:off x="5303773" y="5047311"/>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79" name="Rectangle 378"/>
            <p:cNvSpPr/>
            <p:nvPr/>
          </p:nvSpPr>
          <p:spPr>
            <a:xfrm>
              <a:off x="5391074"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0" name="Rectangle 379"/>
            <p:cNvSpPr/>
            <p:nvPr/>
          </p:nvSpPr>
          <p:spPr>
            <a:xfrm>
              <a:off x="5217032" y="5047310"/>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1" name="Rectangle 380"/>
            <p:cNvSpPr/>
            <p:nvPr/>
          </p:nvSpPr>
          <p:spPr>
            <a:xfrm>
              <a:off x="5188450" y="4891928"/>
              <a:ext cx="772524" cy="122464"/>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Multi-Dwelling</a:t>
              </a:r>
            </a:p>
          </p:txBody>
        </p:sp>
        <p:sp>
          <p:nvSpPr>
            <p:cNvPr id="382" name="Rectangle 381"/>
            <p:cNvSpPr/>
            <p:nvPr/>
          </p:nvSpPr>
          <p:spPr>
            <a:xfrm>
              <a:off x="5214938" y="5053007"/>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383" name="Group 382"/>
            <p:cNvGrpSpPr/>
            <p:nvPr/>
          </p:nvGrpSpPr>
          <p:grpSpPr>
            <a:xfrm>
              <a:off x="5233338" y="6120924"/>
              <a:ext cx="146772" cy="94938"/>
              <a:chOff x="3117852" y="3657600"/>
              <a:chExt cx="160014" cy="103503"/>
            </a:xfrm>
          </p:grpSpPr>
          <p:grpSp>
            <p:nvGrpSpPr>
              <p:cNvPr id="616" name="Group 615"/>
              <p:cNvGrpSpPr/>
              <p:nvPr/>
            </p:nvGrpSpPr>
            <p:grpSpPr>
              <a:xfrm>
                <a:off x="3117852" y="3657600"/>
                <a:ext cx="160014" cy="45719"/>
                <a:chOff x="3117852" y="3657600"/>
                <a:chExt cx="533400" cy="152402"/>
              </a:xfrm>
            </p:grpSpPr>
            <p:sp>
              <p:nvSpPr>
                <p:cNvPr id="620" name="Rectangle 619"/>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21" name="Rectangle 620"/>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nvGrpSpPr>
              <p:cNvPr id="617" name="Group 616"/>
              <p:cNvGrpSpPr/>
              <p:nvPr/>
            </p:nvGrpSpPr>
            <p:grpSpPr>
              <a:xfrm>
                <a:off x="3117852" y="3715384"/>
                <a:ext cx="160014" cy="45719"/>
                <a:chOff x="3117852" y="3657600"/>
                <a:chExt cx="533400" cy="152402"/>
              </a:xfrm>
            </p:grpSpPr>
            <p:sp>
              <p:nvSpPr>
                <p:cNvPr id="618" name="Rectangle 617"/>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19" name="Rectangle 618"/>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grpSp>
          <p:nvGrpSpPr>
            <p:cNvPr id="384" name="Group 383"/>
            <p:cNvGrpSpPr/>
            <p:nvPr/>
          </p:nvGrpSpPr>
          <p:grpSpPr>
            <a:xfrm>
              <a:off x="5218291" y="6010943"/>
              <a:ext cx="703149" cy="209422"/>
              <a:chOff x="1474354" y="3428122"/>
              <a:chExt cx="764055" cy="730555"/>
            </a:xfrm>
          </p:grpSpPr>
          <p:grpSp>
            <p:nvGrpSpPr>
              <p:cNvPr id="606" name="Group 605"/>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12" name="Rectangle 61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13" name="Rectangle 61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14" name="Rectangle 61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15" name="Rectangle 614"/>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07" name="Group 606"/>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08" name="Rectangle 607"/>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09" name="Rectangle 608"/>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10" name="Rectangle 609"/>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11" name="Rectangle 610"/>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sp>
          <p:nvSpPr>
            <p:cNvPr id="385" name="Rectangle 384"/>
            <p:cNvSpPr/>
            <p:nvPr/>
          </p:nvSpPr>
          <p:spPr>
            <a:xfrm>
              <a:off x="5219551" y="6010943"/>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6" name="Rectangle 385"/>
            <p:cNvSpPr/>
            <p:nvPr/>
          </p:nvSpPr>
          <p:spPr>
            <a:xfrm>
              <a:off x="5216197" y="6055572"/>
              <a:ext cx="710471" cy="18040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7" name="Rectangle 386"/>
            <p:cNvSpPr/>
            <p:nvPr/>
          </p:nvSpPr>
          <p:spPr>
            <a:xfrm>
              <a:off x="5482451" y="6053607"/>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8" name="Rectangle 387"/>
            <p:cNvSpPr/>
            <p:nvPr/>
          </p:nvSpPr>
          <p:spPr>
            <a:xfrm>
              <a:off x="5301883"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9" name="Rectangle 388"/>
            <p:cNvSpPr/>
            <p:nvPr/>
          </p:nvSpPr>
          <p:spPr>
            <a:xfrm>
              <a:off x="5388371"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90" name="Rectangle 389"/>
            <p:cNvSpPr/>
            <p:nvPr/>
          </p:nvSpPr>
          <p:spPr>
            <a:xfrm>
              <a:off x="5833298"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91" name="Rectangle 390"/>
            <p:cNvSpPr/>
            <p:nvPr/>
          </p:nvSpPr>
          <p:spPr>
            <a:xfrm>
              <a:off x="5659126"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467" name="Rectangle 466"/>
            <p:cNvSpPr/>
            <p:nvPr/>
          </p:nvSpPr>
          <p:spPr>
            <a:xfrm>
              <a:off x="5745614" y="5053007"/>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468" name="Group 467"/>
            <p:cNvGrpSpPr/>
            <p:nvPr/>
          </p:nvGrpSpPr>
          <p:grpSpPr>
            <a:xfrm>
              <a:off x="5214938" y="5159017"/>
              <a:ext cx="267513" cy="47118"/>
              <a:chOff x="5214938" y="5159017"/>
              <a:chExt cx="705243" cy="50464"/>
            </a:xfrm>
          </p:grpSpPr>
          <p:sp>
            <p:nvSpPr>
              <p:cNvPr id="602" name="Rectangle 601"/>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603" name="Straight Connector 602"/>
              <p:cNvCxnSpPr>
                <a:stCxn id="602"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4" name="Rectangle 603"/>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05" name="Rectangle 604"/>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469" name="Group 468"/>
            <p:cNvGrpSpPr/>
            <p:nvPr/>
          </p:nvGrpSpPr>
          <p:grpSpPr>
            <a:xfrm>
              <a:off x="5652668" y="5162516"/>
              <a:ext cx="267513" cy="47118"/>
              <a:chOff x="5214938" y="5159017"/>
              <a:chExt cx="705243" cy="50464"/>
            </a:xfrm>
          </p:grpSpPr>
          <p:sp>
            <p:nvSpPr>
              <p:cNvPr id="598" name="Rectangle 59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99" name="Straight Connector 598"/>
              <p:cNvCxnSpPr>
                <a:stCxn id="59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00" name="Rectangle 59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01" name="Rectangle 60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470" name="Rectangle 469"/>
            <p:cNvSpPr/>
            <p:nvPr/>
          </p:nvSpPr>
          <p:spPr>
            <a:xfrm>
              <a:off x="5217332" y="5250726"/>
              <a:ext cx="260474" cy="106009"/>
            </a:xfrm>
            <a:prstGeom prst="rect">
              <a:avLst/>
            </a:prstGeom>
            <a:blipFill>
              <a:blip r:embed="rId14"/>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471" name="Rectangle 470"/>
            <p:cNvSpPr/>
            <p:nvPr/>
          </p:nvSpPr>
          <p:spPr>
            <a:xfrm>
              <a:off x="5655062" y="5257724"/>
              <a:ext cx="260474" cy="106009"/>
            </a:xfrm>
            <a:prstGeom prst="rect">
              <a:avLst/>
            </a:prstGeom>
            <a:blipFill>
              <a:blip r:embed="rId15"/>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495" name="Group 494"/>
            <p:cNvGrpSpPr/>
            <p:nvPr/>
          </p:nvGrpSpPr>
          <p:grpSpPr>
            <a:xfrm>
              <a:off x="5659001" y="5245144"/>
              <a:ext cx="263574" cy="162208"/>
              <a:chOff x="2270777" y="2910320"/>
              <a:chExt cx="862851" cy="860963"/>
            </a:xfrm>
            <a:effectLst>
              <a:outerShdw blurRad="50800" dist="38100" dir="2700000" algn="tl" rotWithShape="0">
                <a:prstClr val="black">
                  <a:alpha val="40000"/>
                </a:prstClr>
              </a:outerShdw>
            </a:effectLst>
          </p:grpSpPr>
          <p:sp>
            <p:nvSpPr>
              <p:cNvPr id="595" name="Rectangle 594"/>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96" name="Rectangle 595"/>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97" name="Rectangle 596"/>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496" name="Rectangle 495"/>
            <p:cNvSpPr/>
            <p:nvPr/>
          </p:nvSpPr>
          <p:spPr>
            <a:xfrm>
              <a:off x="5306167" y="524502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497" name="Rectangle 496"/>
            <p:cNvSpPr/>
            <p:nvPr/>
          </p:nvSpPr>
          <p:spPr>
            <a:xfrm>
              <a:off x="5393468"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498" name="Rectangle 497"/>
            <p:cNvSpPr/>
            <p:nvPr/>
          </p:nvSpPr>
          <p:spPr>
            <a:xfrm>
              <a:off x="5219426" y="524502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499" name="Rectangle 498"/>
            <p:cNvSpPr/>
            <p:nvPr/>
          </p:nvSpPr>
          <p:spPr>
            <a:xfrm>
              <a:off x="5219747" y="5403853"/>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0" name="Rectangle 499"/>
            <p:cNvSpPr/>
            <p:nvPr/>
          </p:nvSpPr>
          <p:spPr>
            <a:xfrm>
              <a:off x="5217332" y="525072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1" name="Rectangle 500"/>
            <p:cNvSpPr/>
            <p:nvPr/>
          </p:nvSpPr>
          <p:spPr>
            <a:xfrm>
              <a:off x="5304277"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2" name="Rectangle 501"/>
            <p:cNvSpPr/>
            <p:nvPr/>
          </p:nvSpPr>
          <p:spPr>
            <a:xfrm>
              <a:off x="5390765"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3" name="Rectangle 502"/>
            <p:cNvSpPr/>
            <p:nvPr/>
          </p:nvSpPr>
          <p:spPr>
            <a:xfrm>
              <a:off x="5835692"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4" name="Rectangle 503"/>
            <p:cNvSpPr/>
            <p:nvPr/>
          </p:nvSpPr>
          <p:spPr>
            <a:xfrm>
              <a:off x="5661520"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5" name="Rectangle 504"/>
            <p:cNvSpPr/>
            <p:nvPr/>
          </p:nvSpPr>
          <p:spPr>
            <a:xfrm>
              <a:off x="5748008" y="525072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06" name="Group 505"/>
            <p:cNvGrpSpPr/>
            <p:nvPr/>
          </p:nvGrpSpPr>
          <p:grpSpPr>
            <a:xfrm>
              <a:off x="5217332" y="5356735"/>
              <a:ext cx="267513" cy="47118"/>
              <a:chOff x="5214938" y="5159017"/>
              <a:chExt cx="705243" cy="50464"/>
            </a:xfrm>
          </p:grpSpPr>
          <p:sp>
            <p:nvSpPr>
              <p:cNvPr id="591" name="Rectangle 590"/>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92" name="Straight Connector 591"/>
              <p:cNvCxnSpPr>
                <a:stCxn id="591"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93" name="Rectangle 592"/>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94" name="Rectangle 593"/>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507" name="Group 506"/>
            <p:cNvGrpSpPr/>
            <p:nvPr/>
          </p:nvGrpSpPr>
          <p:grpSpPr>
            <a:xfrm>
              <a:off x="5655062" y="5360234"/>
              <a:ext cx="267513" cy="47118"/>
              <a:chOff x="5214938" y="5159017"/>
              <a:chExt cx="705243" cy="50464"/>
            </a:xfrm>
          </p:grpSpPr>
          <p:sp>
            <p:nvSpPr>
              <p:cNvPr id="587" name="Rectangle 586"/>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88" name="Straight Connector 587"/>
              <p:cNvCxnSpPr>
                <a:stCxn id="587"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9" name="Rectangle 588"/>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90" name="Rectangle 589"/>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08" name="Rectangle 507"/>
            <p:cNvSpPr/>
            <p:nvPr/>
          </p:nvSpPr>
          <p:spPr>
            <a:xfrm>
              <a:off x="5217364" y="5205734"/>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09" name="Rectangle 508"/>
            <p:cNvSpPr/>
            <p:nvPr/>
          </p:nvSpPr>
          <p:spPr>
            <a:xfrm>
              <a:off x="5219583" y="5448221"/>
              <a:ext cx="260474" cy="106009"/>
            </a:xfrm>
            <a:prstGeom prst="rect">
              <a:avLst/>
            </a:prstGeom>
            <a:blipFill>
              <a:blip r:embed="rId16"/>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0" name="Rectangle 509"/>
            <p:cNvSpPr/>
            <p:nvPr/>
          </p:nvSpPr>
          <p:spPr>
            <a:xfrm>
              <a:off x="5657313" y="5455219"/>
              <a:ext cx="260474" cy="106009"/>
            </a:xfrm>
            <a:prstGeom prst="rect">
              <a:avLst/>
            </a:prstGeom>
            <a:blipFill>
              <a:blip r:embed="rId17"/>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11" name="Group 510"/>
            <p:cNvGrpSpPr/>
            <p:nvPr/>
          </p:nvGrpSpPr>
          <p:grpSpPr>
            <a:xfrm>
              <a:off x="5661252" y="5442639"/>
              <a:ext cx="263574" cy="204028"/>
              <a:chOff x="2270777" y="2910320"/>
              <a:chExt cx="862851" cy="860963"/>
            </a:xfrm>
            <a:effectLst>
              <a:outerShdw blurRad="50800" dist="38100" dir="2700000" algn="tl" rotWithShape="0">
                <a:prstClr val="black">
                  <a:alpha val="40000"/>
                </a:prstClr>
              </a:outerShdw>
            </a:effectLst>
          </p:grpSpPr>
          <p:sp>
            <p:nvSpPr>
              <p:cNvPr id="584" name="Rectangle 583"/>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85" name="Rectangle 584"/>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86" name="Rectangle 585"/>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12" name="Rectangle 511"/>
            <p:cNvSpPr/>
            <p:nvPr/>
          </p:nvSpPr>
          <p:spPr>
            <a:xfrm>
              <a:off x="5308418" y="5442524"/>
              <a:ext cx="87599" cy="204142"/>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3" name="Rectangle 512"/>
            <p:cNvSpPr/>
            <p:nvPr/>
          </p:nvSpPr>
          <p:spPr>
            <a:xfrm>
              <a:off x="5395719"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4" name="Rectangle 513"/>
            <p:cNvSpPr/>
            <p:nvPr/>
          </p:nvSpPr>
          <p:spPr>
            <a:xfrm>
              <a:off x="5221677" y="5442523"/>
              <a:ext cx="87599" cy="20414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5" name="Rectangle 514"/>
            <p:cNvSpPr/>
            <p:nvPr/>
          </p:nvSpPr>
          <p:spPr>
            <a:xfrm>
              <a:off x="5219583" y="5448220"/>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6" name="Rectangle 515"/>
            <p:cNvSpPr/>
            <p:nvPr/>
          </p:nvSpPr>
          <p:spPr>
            <a:xfrm>
              <a:off x="5306528"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7" name="Rectangle 516"/>
            <p:cNvSpPr/>
            <p:nvPr/>
          </p:nvSpPr>
          <p:spPr>
            <a:xfrm>
              <a:off x="5393016"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8" name="Rectangle 517"/>
            <p:cNvSpPr/>
            <p:nvPr/>
          </p:nvSpPr>
          <p:spPr>
            <a:xfrm>
              <a:off x="5837943"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19" name="Rectangle 518"/>
            <p:cNvSpPr/>
            <p:nvPr/>
          </p:nvSpPr>
          <p:spPr>
            <a:xfrm>
              <a:off x="5663771"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20" name="Rectangle 519"/>
            <p:cNvSpPr/>
            <p:nvPr/>
          </p:nvSpPr>
          <p:spPr>
            <a:xfrm>
              <a:off x="5750259" y="5448220"/>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21" name="Group 520"/>
            <p:cNvGrpSpPr/>
            <p:nvPr/>
          </p:nvGrpSpPr>
          <p:grpSpPr>
            <a:xfrm>
              <a:off x="5219583" y="5554230"/>
              <a:ext cx="267513" cy="47118"/>
              <a:chOff x="5214938" y="5159017"/>
              <a:chExt cx="705243" cy="50464"/>
            </a:xfrm>
          </p:grpSpPr>
          <p:sp>
            <p:nvSpPr>
              <p:cNvPr id="580" name="Rectangle 579"/>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81" name="Straight Connector 580"/>
              <p:cNvCxnSpPr>
                <a:stCxn id="580"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2" name="Rectangle 581"/>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83" name="Rectangle 582"/>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522" name="Group 521"/>
            <p:cNvGrpSpPr/>
            <p:nvPr/>
          </p:nvGrpSpPr>
          <p:grpSpPr>
            <a:xfrm>
              <a:off x="5657313" y="5557729"/>
              <a:ext cx="267513" cy="47118"/>
              <a:chOff x="5214938" y="5159017"/>
              <a:chExt cx="705243" cy="50464"/>
            </a:xfrm>
          </p:grpSpPr>
          <p:sp>
            <p:nvSpPr>
              <p:cNvPr id="576" name="Rectangle 575"/>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77" name="Straight Connector 576"/>
              <p:cNvCxnSpPr>
                <a:stCxn id="576"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8" name="Rectangle 577"/>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79" name="Rectangle 578"/>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23" name="Rectangle 522"/>
            <p:cNvSpPr/>
            <p:nvPr/>
          </p:nvSpPr>
          <p:spPr>
            <a:xfrm>
              <a:off x="5221977" y="5645939"/>
              <a:ext cx="260474" cy="106009"/>
            </a:xfrm>
            <a:prstGeom prst="rect">
              <a:avLst/>
            </a:prstGeom>
            <a:blipFill>
              <a:blip r:embed="rId14"/>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24" name="Rectangle 523"/>
            <p:cNvSpPr/>
            <p:nvPr/>
          </p:nvSpPr>
          <p:spPr>
            <a:xfrm>
              <a:off x="5659707" y="5652937"/>
              <a:ext cx="260474" cy="106009"/>
            </a:xfrm>
            <a:prstGeom prst="rect">
              <a:avLst/>
            </a:prstGeom>
            <a:blipFill>
              <a:blip r:embed="rId15"/>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25" name="Group 524"/>
            <p:cNvGrpSpPr/>
            <p:nvPr/>
          </p:nvGrpSpPr>
          <p:grpSpPr>
            <a:xfrm>
              <a:off x="5663646" y="5640357"/>
              <a:ext cx="263574" cy="162208"/>
              <a:chOff x="2270777" y="2910320"/>
              <a:chExt cx="862851" cy="860963"/>
            </a:xfrm>
            <a:effectLst>
              <a:outerShdw blurRad="50800" dist="38100" dir="2700000" algn="tl" rotWithShape="0">
                <a:prstClr val="black">
                  <a:alpha val="40000"/>
                </a:prstClr>
              </a:outerShdw>
            </a:effectLst>
          </p:grpSpPr>
          <p:sp>
            <p:nvSpPr>
              <p:cNvPr id="573" name="Rectangle 57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74" name="Rectangle 57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75" name="Rectangle 57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26" name="Rectangle 525"/>
            <p:cNvSpPr/>
            <p:nvPr/>
          </p:nvSpPr>
          <p:spPr>
            <a:xfrm>
              <a:off x="5310812" y="5640242"/>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27" name="Rectangle 526"/>
            <p:cNvSpPr/>
            <p:nvPr/>
          </p:nvSpPr>
          <p:spPr>
            <a:xfrm>
              <a:off x="5398113"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28" name="Rectangle 527"/>
            <p:cNvSpPr/>
            <p:nvPr/>
          </p:nvSpPr>
          <p:spPr>
            <a:xfrm>
              <a:off x="5224071" y="5640241"/>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29" name="Rectangle 528"/>
            <p:cNvSpPr/>
            <p:nvPr/>
          </p:nvSpPr>
          <p:spPr>
            <a:xfrm>
              <a:off x="5224392" y="5799066"/>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0" name="Rectangle 529"/>
            <p:cNvSpPr/>
            <p:nvPr/>
          </p:nvSpPr>
          <p:spPr>
            <a:xfrm>
              <a:off x="5221977" y="5645938"/>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1" name="Rectangle 530"/>
            <p:cNvSpPr/>
            <p:nvPr/>
          </p:nvSpPr>
          <p:spPr>
            <a:xfrm>
              <a:off x="5308922"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2" name="Rectangle 531"/>
            <p:cNvSpPr/>
            <p:nvPr/>
          </p:nvSpPr>
          <p:spPr>
            <a:xfrm>
              <a:off x="5395410"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3" name="Rectangle 532"/>
            <p:cNvSpPr/>
            <p:nvPr/>
          </p:nvSpPr>
          <p:spPr>
            <a:xfrm>
              <a:off x="5840337"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4" name="Rectangle 533"/>
            <p:cNvSpPr/>
            <p:nvPr/>
          </p:nvSpPr>
          <p:spPr>
            <a:xfrm>
              <a:off x="5666165"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5" name="Rectangle 534"/>
            <p:cNvSpPr/>
            <p:nvPr/>
          </p:nvSpPr>
          <p:spPr>
            <a:xfrm>
              <a:off x="5752653" y="5645938"/>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36" name="Group 535"/>
            <p:cNvGrpSpPr/>
            <p:nvPr/>
          </p:nvGrpSpPr>
          <p:grpSpPr>
            <a:xfrm>
              <a:off x="5221977" y="5751948"/>
              <a:ext cx="267513" cy="47118"/>
              <a:chOff x="5214938" y="5159017"/>
              <a:chExt cx="705243" cy="50464"/>
            </a:xfrm>
          </p:grpSpPr>
          <p:sp>
            <p:nvSpPr>
              <p:cNvPr id="569" name="Rectangle 568"/>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70" name="Straight Connector 569"/>
              <p:cNvCxnSpPr>
                <a:stCxn id="569"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71" name="Rectangle 570"/>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72" name="Rectangle 571"/>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537" name="Group 536"/>
            <p:cNvGrpSpPr/>
            <p:nvPr/>
          </p:nvGrpSpPr>
          <p:grpSpPr>
            <a:xfrm>
              <a:off x="5659707" y="5755447"/>
              <a:ext cx="267513" cy="47118"/>
              <a:chOff x="5214938" y="5159017"/>
              <a:chExt cx="705243" cy="50464"/>
            </a:xfrm>
          </p:grpSpPr>
          <p:sp>
            <p:nvSpPr>
              <p:cNvPr id="565" name="Rectangle 564"/>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66" name="Straight Connector 565"/>
              <p:cNvCxnSpPr>
                <a:stCxn id="565"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7" name="Rectangle 566"/>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68" name="Rectangle 567"/>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38" name="Rectangle 537"/>
            <p:cNvSpPr/>
            <p:nvPr/>
          </p:nvSpPr>
          <p:spPr>
            <a:xfrm>
              <a:off x="5222009" y="5600947"/>
              <a:ext cx="705243" cy="4571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9" name="Rectangle 538"/>
            <p:cNvSpPr/>
            <p:nvPr/>
          </p:nvSpPr>
          <p:spPr>
            <a:xfrm>
              <a:off x="5217332" y="5851096"/>
              <a:ext cx="260474" cy="106009"/>
            </a:xfrm>
            <a:prstGeom prst="rect">
              <a:avLst/>
            </a:prstGeom>
            <a:blipFill>
              <a:blip r:embed="rId14"/>
              <a:tile tx="0" ty="0" sx="100000" sy="100000" flip="none" algn="tl"/>
            </a:blip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0" name="Rectangle 539"/>
            <p:cNvSpPr/>
            <p:nvPr/>
          </p:nvSpPr>
          <p:spPr>
            <a:xfrm>
              <a:off x="5655062" y="5858094"/>
              <a:ext cx="260474" cy="106009"/>
            </a:xfrm>
            <a:prstGeom prst="rect">
              <a:avLst/>
            </a:prstGeom>
            <a:blipFill>
              <a:blip r:embed="rId18"/>
              <a:tile tx="0" ty="0" sx="100000" sy="100000" flip="none" algn="tl"/>
            </a:blip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41" name="Group 540"/>
            <p:cNvGrpSpPr/>
            <p:nvPr/>
          </p:nvGrpSpPr>
          <p:grpSpPr>
            <a:xfrm>
              <a:off x="5659001" y="5845514"/>
              <a:ext cx="263574" cy="162208"/>
              <a:chOff x="2270777" y="2910320"/>
              <a:chExt cx="862851" cy="860963"/>
            </a:xfrm>
            <a:effectLst>
              <a:outerShdw blurRad="50800" dist="38100" dir="2700000" algn="tl" rotWithShape="0">
                <a:prstClr val="black">
                  <a:alpha val="40000"/>
                </a:prstClr>
              </a:outerShdw>
            </a:effectLst>
          </p:grpSpPr>
          <p:sp>
            <p:nvSpPr>
              <p:cNvPr id="562" name="Rectangle 561"/>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63" name="Rectangle 562"/>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64" name="Rectangle 563"/>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42" name="Rectangle 541"/>
            <p:cNvSpPr/>
            <p:nvPr/>
          </p:nvSpPr>
          <p:spPr>
            <a:xfrm>
              <a:off x="5306167" y="5845399"/>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3" name="Rectangle 542"/>
            <p:cNvSpPr/>
            <p:nvPr/>
          </p:nvSpPr>
          <p:spPr>
            <a:xfrm>
              <a:off x="5393468"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4" name="Rectangle 543"/>
            <p:cNvSpPr/>
            <p:nvPr/>
          </p:nvSpPr>
          <p:spPr>
            <a:xfrm>
              <a:off x="5219426" y="5845398"/>
              <a:ext cx="87599" cy="162299"/>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5" name="Rectangle 544"/>
            <p:cNvSpPr/>
            <p:nvPr/>
          </p:nvSpPr>
          <p:spPr>
            <a:xfrm>
              <a:off x="5217332" y="5851095"/>
              <a:ext cx="91935" cy="107007"/>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6" name="Rectangle 545"/>
            <p:cNvSpPr/>
            <p:nvPr/>
          </p:nvSpPr>
          <p:spPr>
            <a:xfrm>
              <a:off x="5304277"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7" name="Rectangle 546"/>
            <p:cNvSpPr/>
            <p:nvPr/>
          </p:nvSpPr>
          <p:spPr>
            <a:xfrm>
              <a:off x="5390765"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8" name="Rectangle 547"/>
            <p:cNvSpPr/>
            <p:nvPr/>
          </p:nvSpPr>
          <p:spPr>
            <a:xfrm>
              <a:off x="5835692"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49" name="Rectangle 548"/>
            <p:cNvSpPr/>
            <p:nvPr/>
          </p:nvSpPr>
          <p:spPr>
            <a:xfrm>
              <a:off x="5661520"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50" name="Rectangle 549"/>
            <p:cNvSpPr/>
            <p:nvPr/>
          </p:nvSpPr>
          <p:spPr>
            <a:xfrm>
              <a:off x="5748008" y="5851095"/>
              <a:ext cx="91377" cy="153128"/>
            </a:xfrm>
            <a:prstGeom prst="rect">
              <a:avLst/>
            </a:prstGeom>
            <a:gradFill>
              <a:gsLst>
                <a:gs pos="0">
                  <a:srgbClr val="006032">
                    <a:alpha val="48000"/>
                  </a:srgbClr>
                </a:gs>
                <a:gs pos="16000">
                  <a:schemeClr val="bg1">
                    <a:lumMod val="75000"/>
                    <a:alpha val="54000"/>
                  </a:schemeClr>
                </a:gs>
                <a:gs pos="59601">
                  <a:schemeClr val="bg1">
                    <a:alpha val="56000"/>
                  </a:schemeClr>
                </a:gs>
                <a:gs pos="8000">
                  <a:schemeClr val="bg1">
                    <a:lumMod val="50000"/>
                    <a:alpha val="46000"/>
                  </a:schemeClr>
                </a:gs>
                <a:gs pos="36000">
                  <a:schemeClr val="bg1">
                    <a:lumMod val="75000"/>
                    <a:alpha val="41000"/>
                  </a:schemeClr>
                </a:gs>
                <a:gs pos="77920">
                  <a:schemeClr val="bg1">
                    <a:lumMod val="85000"/>
                    <a:alpha val="48000"/>
                  </a:schemeClr>
                </a:gs>
                <a:gs pos="100000">
                  <a:schemeClr val="bg1">
                    <a:lumMod val="75000"/>
                  </a:schemeClr>
                </a:gs>
              </a:gsLst>
              <a:lin ang="13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551" name="Group 550"/>
            <p:cNvGrpSpPr/>
            <p:nvPr/>
          </p:nvGrpSpPr>
          <p:grpSpPr>
            <a:xfrm>
              <a:off x="5217332" y="5957105"/>
              <a:ext cx="267513" cy="47118"/>
              <a:chOff x="5214938" y="5159017"/>
              <a:chExt cx="705243" cy="50464"/>
            </a:xfrm>
          </p:grpSpPr>
          <p:sp>
            <p:nvSpPr>
              <p:cNvPr id="558" name="Rectangle 557"/>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59" name="Straight Connector 558"/>
              <p:cNvCxnSpPr>
                <a:stCxn id="558"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0" name="Rectangle 559"/>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61" name="Rectangle 560"/>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552" name="Group 551"/>
            <p:cNvGrpSpPr/>
            <p:nvPr/>
          </p:nvGrpSpPr>
          <p:grpSpPr>
            <a:xfrm>
              <a:off x="5655062" y="5960604"/>
              <a:ext cx="267513" cy="47118"/>
              <a:chOff x="5214938" y="5159017"/>
              <a:chExt cx="705243" cy="50464"/>
            </a:xfrm>
          </p:grpSpPr>
          <p:sp>
            <p:nvSpPr>
              <p:cNvPr id="554" name="Rectangle 553"/>
              <p:cNvSpPr/>
              <p:nvPr/>
            </p:nvSpPr>
            <p:spPr>
              <a:xfrm>
                <a:off x="5214938" y="5160014"/>
                <a:ext cx="705243" cy="45719"/>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cxnSp>
            <p:nvCxnSpPr>
              <p:cNvPr id="555" name="Straight Connector 554"/>
              <p:cNvCxnSpPr>
                <a:stCxn id="554" idx="1"/>
              </p:cNvCxnSpPr>
              <p:nvPr/>
            </p:nvCxnSpPr>
            <p:spPr>
              <a:xfrm flipV="1">
                <a:off x="5214938" y="5182873"/>
                <a:ext cx="705243"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56" name="Rectangle 555"/>
              <p:cNvSpPr/>
              <p:nvPr/>
            </p:nvSpPr>
            <p:spPr>
              <a:xfrm>
                <a:off x="5218772" y="5159017"/>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57" name="Rectangle 556"/>
              <p:cNvSpPr/>
              <p:nvPr/>
            </p:nvSpPr>
            <p:spPr>
              <a:xfrm>
                <a:off x="5576015" y="5162765"/>
                <a:ext cx="91377" cy="4671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553" name="Rectangle 552"/>
            <p:cNvSpPr/>
            <p:nvPr/>
          </p:nvSpPr>
          <p:spPr>
            <a:xfrm>
              <a:off x="5217364" y="5015979"/>
              <a:ext cx="704076" cy="995025"/>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30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25" name="Group 624"/>
          <p:cNvGrpSpPr/>
          <p:nvPr/>
        </p:nvGrpSpPr>
        <p:grpSpPr>
          <a:xfrm>
            <a:off x="3273534" y="5788554"/>
            <a:ext cx="498948" cy="905797"/>
            <a:chOff x="6019800" y="4657048"/>
            <a:chExt cx="714305" cy="1648565"/>
          </a:xfrm>
          <a:effectLst/>
        </p:grpSpPr>
        <p:sp>
          <p:nvSpPr>
            <p:cNvPr id="626" name="Rectangle 625"/>
            <p:cNvSpPr/>
            <p:nvPr/>
          </p:nvSpPr>
          <p:spPr>
            <a:xfrm>
              <a:off x="6022226" y="5205733"/>
              <a:ext cx="710471" cy="224871"/>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27" name="Rectangle 626"/>
            <p:cNvSpPr/>
            <p:nvPr/>
          </p:nvSpPr>
          <p:spPr>
            <a:xfrm>
              <a:off x="6022226" y="4995488"/>
              <a:ext cx="705243" cy="1310125"/>
            </a:xfrm>
            <a:prstGeom prst="rect">
              <a:avLst/>
            </a:prstGeom>
            <a:no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628" name="Group 627"/>
            <p:cNvGrpSpPr/>
            <p:nvPr/>
          </p:nvGrpSpPr>
          <p:grpSpPr>
            <a:xfrm>
              <a:off x="6021894" y="5038376"/>
              <a:ext cx="703149" cy="392227"/>
              <a:chOff x="1474354" y="3428122"/>
              <a:chExt cx="764055" cy="730555"/>
            </a:xfrm>
          </p:grpSpPr>
          <p:grpSp>
            <p:nvGrpSpPr>
              <p:cNvPr id="677" name="Group 676"/>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83" name="Rectangle 68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4" name="Rectangle 68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5" name="Rectangle 68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6" name="Rectangle 68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78" name="Group 677"/>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79" name="Rectangle 678"/>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0" name="Rectangle 679"/>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1" name="Rectangle 680"/>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2" name="Rectangle 681"/>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sp>
          <p:nvSpPr>
            <p:cNvPr id="629" name="Rectangle 628"/>
            <p:cNvSpPr/>
            <p:nvPr/>
          </p:nvSpPr>
          <p:spPr>
            <a:xfrm>
              <a:off x="6023309" y="4657048"/>
              <a:ext cx="705243" cy="348411"/>
            </a:xfrm>
            <a:prstGeom prst="rect">
              <a:avLst/>
            </a:prstGeom>
            <a:solidFill>
              <a:schemeClr val="bg1"/>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Professional</a:t>
              </a:r>
              <a:b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br>
              <a:r>
                <a:rPr kumimoji="0" lang="en-US" sz="8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Building</a:t>
              </a:r>
              <a:r>
                <a:rPr kumimoji="0" lang="en-US" sz="9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rPr>
                <a:t> </a:t>
              </a:r>
            </a:p>
          </p:txBody>
        </p:sp>
        <p:sp>
          <p:nvSpPr>
            <p:cNvPr id="630" name="Rectangle 629"/>
            <p:cNvSpPr/>
            <p:nvPr/>
          </p:nvSpPr>
          <p:spPr>
            <a:xfrm>
              <a:off x="6022226" y="521720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31" name="Rectangle 630"/>
            <p:cNvSpPr/>
            <p:nvPr/>
          </p:nvSpPr>
          <p:spPr>
            <a:xfrm>
              <a:off x="6022226" y="499944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32" name="Rectangle 631"/>
            <p:cNvSpPr/>
            <p:nvPr/>
          </p:nvSpPr>
          <p:spPr>
            <a:xfrm>
              <a:off x="6019800" y="5039466"/>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633" name="Group 632"/>
            <p:cNvGrpSpPr/>
            <p:nvPr/>
          </p:nvGrpSpPr>
          <p:grpSpPr>
            <a:xfrm>
              <a:off x="6038349" y="5761921"/>
              <a:ext cx="146772" cy="94938"/>
              <a:chOff x="3117852" y="3657600"/>
              <a:chExt cx="160014" cy="103503"/>
            </a:xfrm>
          </p:grpSpPr>
          <p:grpSp>
            <p:nvGrpSpPr>
              <p:cNvPr id="671" name="Group 670"/>
              <p:cNvGrpSpPr/>
              <p:nvPr/>
            </p:nvGrpSpPr>
            <p:grpSpPr>
              <a:xfrm>
                <a:off x="3117852" y="3657600"/>
                <a:ext cx="160014" cy="45719"/>
                <a:chOff x="3117852" y="3657600"/>
                <a:chExt cx="533400" cy="152402"/>
              </a:xfrm>
            </p:grpSpPr>
            <p:sp>
              <p:nvSpPr>
                <p:cNvPr id="675" name="Rectangle 674"/>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76" name="Rectangle 675"/>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nvGrpSpPr>
              <p:cNvPr id="672" name="Group 671"/>
              <p:cNvGrpSpPr/>
              <p:nvPr/>
            </p:nvGrpSpPr>
            <p:grpSpPr>
              <a:xfrm>
                <a:off x="3117852" y="3715384"/>
                <a:ext cx="160014" cy="45719"/>
                <a:chOff x="3117852" y="3657600"/>
                <a:chExt cx="533400" cy="152402"/>
              </a:xfrm>
            </p:grpSpPr>
            <p:sp>
              <p:nvSpPr>
                <p:cNvPr id="673" name="Rectangle 672"/>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74" name="Rectangle 673"/>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sp>
          <p:nvSpPr>
            <p:cNvPr id="634" name="Rectangle 633"/>
            <p:cNvSpPr/>
            <p:nvPr/>
          </p:nvSpPr>
          <p:spPr>
            <a:xfrm>
              <a:off x="6023634" y="5637806"/>
              <a:ext cx="710471" cy="223556"/>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635" name="Group 634"/>
            <p:cNvGrpSpPr/>
            <p:nvPr/>
          </p:nvGrpSpPr>
          <p:grpSpPr>
            <a:xfrm>
              <a:off x="6023302" y="5470450"/>
              <a:ext cx="703149" cy="390912"/>
              <a:chOff x="1474354" y="3428122"/>
              <a:chExt cx="764055" cy="730555"/>
            </a:xfrm>
          </p:grpSpPr>
          <p:grpSp>
            <p:nvGrpSpPr>
              <p:cNvPr id="661" name="Group 660"/>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67" name="Rectangle 66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68" name="Rectangle 66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69" name="Rectangle 66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70" name="Rectangle 66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62" name="Group 661"/>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63" name="Rectangle 662"/>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64" name="Rectangle 663"/>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65" name="Rectangle 664"/>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66" name="Rectangle 665"/>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sp>
          <p:nvSpPr>
            <p:cNvPr id="636" name="Rectangle 635"/>
            <p:cNvSpPr/>
            <p:nvPr/>
          </p:nvSpPr>
          <p:spPr>
            <a:xfrm>
              <a:off x="6023634" y="5649275"/>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37" name="Rectangle 636"/>
            <p:cNvSpPr/>
            <p:nvPr/>
          </p:nvSpPr>
          <p:spPr>
            <a:xfrm>
              <a:off x="6023634" y="5431518"/>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38" name="Rectangle 637"/>
            <p:cNvSpPr/>
            <p:nvPr/>
          </p:nvSpPr>
          <p:spPr>
            <a:xfrm>
              <a:off x="6021208" y="5471539"/>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639" name="Group 638"/>
            <p:cNvGrpSpPr/>
            <p:nvPr/>
          </p:nvGrpSpPr>
          <p:grpSpPr>
            <a:xfrm>
              <a:off x="6038200" y="6190563"/>
              <a:ext cx="146772" cy="94938"/>
              <a:chOff x="3117852" y="3657600"/>
              <a:chExt cx="160014" cy="103503"/>
            </a:xfrm>
          </p:grpSpPr>
          <p:grpSp>
            <p:nvGrpSpPr>
              <p:cNvPr id="655" name="Group 654"/>
              <p:cNvGrpSpPr/>
              <p:nvPr/>
            </p:nvGrpSpPr>
            <p:grpSpPr>
              <a:xfrm>
                <a:off x="3117852" y="3657600"/>
                <a:ext cx="160014" cy="45719"/>
                <a:chOff x="3117852" y="3657600"/>
                <a:chExt cx="533400" cy="152402"/>
              </a:xfrm>
            </p:grpSpPr>
            <p:sp>
              <p:nvSpPr>
                <p:cNvPr id="659" name="Rectangle 658"/>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60" name="Rectangle 659"/>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nvGrpSpPr>
              <p:cNvPr id="656" name="Group 655"/>
              <p:cNvGrpSpPr/>
              <p:nvPr/>
            </p:nvGrpSpPr>
            <p:grpSpPr>
              <a:xfrm>
                <a:off x="3117852" y="3715384"/>
                <a:ext cx="160014" cy="45719"/>
                <a:chOff x="3117852" y="3657600"/>
                <a:chExt cx="533400" cy="152402"/>
              </a:xfrm>
            </p:grpSpPr>
            <p:sp>
              <p:nvSpPr>
                <p:cNvPr id="657" name="Rectangle 656"/>
                <p:cNvSpPr/>
                <p:nvPr/>
              </p:nvSpPr>
              <p:spPr>
                <a:xfrm rot="16200000" flipH="1">
                  <a:off x="3308351" y="3467101"/>
                  <a:ext cx="152402" cy="533400"/>
                </a:xfrm>
                <a:prstGeom prst="rect">
                  <a:avLst/>
                </a:prstGeom>
                <a:gradFill>
                  <a:gsLst>
                    <a:gs pos="3226">
                      <a:schemeClr val="bg1">
                        <a:lumMod val="50000"/>
                      </a:schemeClr>
                    </a:gs>
                    <a:gs pos="89000">
                      <a:schemeClr val="tx1">
                        <a:lumMod val="75000"/>
                        <a:lumOff val="25000"/>
                      </a:schemeClr>
                    </a:gs>
                    <a:gs pos="23000">
                      <a:schemeClr val="bg1">
                        <a:lumMod val="75000"/>
                      </a:schemeClr>
                    </a:gs>
                  </a:gsLst>
                  <a:lin ang="1800000" scaled="0"/>
                </a:gradFill>
                <a:ln w="317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58" name="Rectangle 657"/>
                <p:cNvSpPr/>
                <p:nvPr/>
              </p:nvSpPr>
              <p:spPr>
                <a:xfrm rot="16200000" flipH="1">
                  <a:off x="3185697" y="3650129"/>
                  <a:ext cx="45719" cy="116682"/>
                </a:xfrm>
                <a:prstGeom prst="rect">
                  <a:avLst/>
                </a:prstGeom>
                <a:solidFill>
                  <a:schemeClr val="tx1">
                    <a:lumMod val="75000"/>
                    <a:lumOff val="25000"/>
                  </a:schemeClr>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grpSp>
        </p:grpSp>
        <p:grpSp>
          <p:nvGrpSpPr>
            <p:cNvPr id="640" name="Group 639"/>
            <p:cNvGrpSpPr/>
            <p:nvPr/>
          </p:nvGrpSpPr>
          <p:grpSpPr>
            <a:xfrm>
              <a:off x="6023153" y="5899092"/>
              <a:ext cx="703149" cy="390912"/>
              <a:chOff x="1474354" y="3428122"/>
              <a:chExt cx="764055" cy="730555"/>
            </a:xfrm>
          </p:grpSpPr>
          <p:grpSp>
            <p:nvGrpSpPr>
              <p:cNvPr id="645" name="Group 644"/>
              <p:cNvGrpSpPr/>
              <p:nvPr/>
            </p:nvGrpSpPr>
            <p:grpSpPr>
              <a:xfrm>
                <a:off x="1857750" y="3428336"/>
                <a:ext cx="380659" cy="730341"/>
                <a:chOff x="1986817" y="2910320"/>
                <a:chExt cx="1146811" cy="860963"/>
              </a:xfrm>
              <a:effectLst>
                <a:outerShdw blurRad="50800" dist="38100" dir="2700000" algn="tl" rotWithShape="0">
                  <a:prstClr val="black">
                    <a:alpha val="40000"/>
                  </a:prstClr>
                </a:outerShdw>
              </a:effectLst>
            </p:grpSpPr>
            <p:sp>
              <p:nvSpPr>
                <p:cNvPr id="651" name="Rectangle 650"/>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52" name="Rectangle 651"/>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53" name="Rectangle 652"/>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54" name="Rectangle 653"/>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46" name="Group 645"/>
              <p:cNvGrpSpPr/>
              <p:nvPr/>
            </p:nvGrpSpPr>
            <p:grpSpPr>
              <a:xfrm>
                <a:off x="1474354" y="3428122"/>
                <a:ext cx="380659" cy="730341"/>
                <a:chOff x="1986817" y="2910320"/>
                <a:chExt cx="1146811" cy="860963"/>
              </a:xfrm>
              <a:effectLst>
                <a:outerShdw blurRad="50800" dist="38100" dir="2700000" algn="tl" rotWithShape="0">
                  <a:prstClr val="black">
                    <a:alpha val="40000"/>
                  </a:prstClr>
                </a:outerShdw>
              </a:effectLst>
            </p:grpSpPr>
            <p:sp>
              <p:nvSpPr>
                <p:cNvPr id="647" name="Rectangle 646"/>
                <p:cNvSpPr/>
                <p:nvPr/>
              </p:nvSpPr>
              <p:spPr>
                <a:xfrm>
                  <a:off x="227077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48" name="Rectangle 647"/>
                <p:cNvSpPr/>
                <p:nvPr/>
              </p:nvSpPr>
              <p:spPr>
                <a:xfrm>
                  <a:off x="255657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49" name="Rectangle 648"/>
                <p:cNvSpPr/>
                <p:nvPr/>
              </p:nvSpPr>
              <p:spPr>
                <a:xfrm>
                  <a:off x="2846860"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50" name="Rectangle 649"/>
                <p:cNvSpPr/>
                <p:nvPr/>
              </p:nvSpPr>
              <p:spPr>
                <a:xfrm>
                  <a:off x="1986817" y="2910320"/>
                  <a:ext cx="286768" cy="860963"/>
                </a:xfrm>
                <a:prstGeom prst="rect">
                  <a:avLst/>
                </a:prstGeom>
                <a:noFill/>
                <a:ln w="3175" cmpd="dbl">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sp>
          <p:nvSpPr>
            <p:cNvPr id="641" name="Rectangle 640"/>
            <p:cNvSpPr/>
            <p:nvPr/>
          </p:nvSpPr>
          <p:spPr>
            <a:xfrm>
              <a:off x="6028067" y="6080582"/>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42" name="Rectangle 641"/>
            <p:cNvSpPr/>
            <p:nvPr/>
          </p:nvSpPr>
          <p:spPr>
            <a:xfrm>
              <a:off x="6023485" y="5860160"/>
              <a:ext cx="705243" cy="44629"/>
            </a:xfrm>
            <a:prstGeom prst="rect">
              <a:avLst/>
            </a:prstGeom>
            <a:gradFill>
              <a:gsLst>
                <a:gs pos="100000">
                  <a:srgbClr val="00703C"/>
                </a:gs>
                <a:gs pos="0">
                  <a:srgbClr val="00703C"/>
                </a:gs>
                <a:gs pos="29000">
                  <a:schemeClr val="bg1">
                    <a:lumMod val="95000"/>
                  </a:schemeClr>
                </a:gs>
                <a:gs pos="7000">
                  <a:srgbClr val="7BC143"/>
                </a:gs>
                <a:gs pos="93000">
                  <a:srgbClr val="7BC143"/>
                </a:gs>
                <a:gs pos="69000">
                  <a:schemeClr val="bg1"/>
                </a:gs>
              </a:gsLst>
              <a:lin ang="3000000" scaled="0"/>
            </a:gra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43" name="Rectangle 642"/>
            <p:cNvSpPr/>
            <p:nvPr/>
          </p:nvSpPr>
          <p:spPr>
            <a:xfrm>
              <a:off x="6021059" y="5900181"/>
              <a:ext cx="710471" cy="405432"/>
            </a:xfrm>
            <a:prstGeom prst="rect">
              <a:avLst/>
            </a:prstGeom>
            <a:gradFill>
              <a:gsLst>
                <a:gs pos="0">
                  <a:srgbClr val="006032">
                    <a:alpha val="48000"/>
                  </a:srgbClr>
                </a:gs>
                <a:gs pos="34000">
                  <a:schemeClr val="bg1">
                    <a:lumMod val="95000"/>
                    <a:alpha val="50000"/>
                  </a:schemeClr>
                </a:gs>
                <a:gs pos="5000">
                  <a:srgbClr val="97C642">
                    <a:alpha val="52000"/>
                  </a:srgbClr>
                </a:gs>
                <a:gs pos="100000">
                  <a:srgbClr val="97C642">
                    <a:alpha val="0"/>
                  </a:srgbClr>
                </a:gs>
                <a:gs pos="88000">
                  <a:srgbClr val="97C642">
                    <a:alpha val="34000"/>
                  </a:srgbClr>
                </a:gs>
                <a:gs pos="62000">
                  <a:schemeClr val="bg1">
                    <a:alpha val="48000"/>
                  </a:schemeClr>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44" name="Rectangle 643"/>
            <p:cNvSpPr/>
            <p:nvPr/>
          </p:nvSpPr>
          <p:spPr>
            <a:xfrm>
              <a:off x="6287313" y="6123246"/>
              <a:ext cx="176205" cy="162256"/>
            </a:xfrm>
            <a:prstGeom prst="rect">
              <a:avLst/>
            </a:prstGeom>
            <a:solidFill>
              <a:srgbClr val="00703C">
                <a:alpha val="40000"/>
              </a:srgb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grpSp>
        <p:nvGrpSpPr>
          <p:cNvPr id="687" name="Group 686"/>
          <p:cNvGrpSpPr/>
          <p:nvPr/>
        </p:nvGrpSpPr>
        <p:grpSpPr>
          <a:xfrm>
            <a:off x="3853227" y="6194193"/>
            <a:ext cx="1030873" cy="496776"/>
            <a:chOff x="4058393" y="5824159"/>
            <a:chExt cx="821410" cy="395836"/>
          </a:xfrm>
        </p:grpSpPr>
        <p:sp>
          <p:nvSpPr>
            <p:cNvPr id="688" name="Rectangle 687"/>
            <p:cNvSpPr/>
            <p:nvPr/>
          </p:nvSpPr>
          <p:spPr>
            <a:xfrm>
              <a:off x="4088166" y="6174276"/>
              <a:ext cx="748937" cy="45719"/>
            </a:xfrm>
            <a:prstGeom prst="rect">
              <a:avLst/>
            </a:prstGeom>
            <a:solidFill>
              <a:srgbClr val="87460A"/>
            </a:solidFill>
            <a:ln w="3175">
              <a:solidFill>
                <a:schemeClr val="tx1">
                  <a:lumMod val="75000"/>
                  <a:lumOff val="2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89" name="Rectangle 688"/>
            <p:cNvSpPr/>
            <p:nvPr/>
          </p:nvSpPr>
          <p:spPr>
            <a:xfrm>
              <a:off x="4088137" y="5995654"/>
              <a:ext cx="748937" cy="220209"/>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0" name="Trapezoid 689"/>
            <p:cNvSpPr/>
            <p:nvPr/>
          </p:nvSpPr>
          <p:spPr>
            <a:xfrm>
              <a:off x="4059406" y="5914508"/>
              <a:ext cx="820397" cy="82366"/>
            </a:xfrm>
            <a:prstGeom prst="trapezoid">
              <a:avLst>
                <a:gd name="adj" fmla="val 311608"/>
              </a:avLst>
            </a:prstGeom>
            <a:pattFill prst="narHorz">
              <a:fgClr>
                <a:schemeClr val="accent6">
                  <a:lumMod val="50000"/>
                </a:schemeClr>
              </a:fgClr>
              <a:bgClr>
                <a:schemeClr val="accent6">
                  <a:lumMod val="60000"/>
                  <a:lumOff val="40000"/>
                </a:schemeClr>
              </a:bgClr>
            </a:patt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1" name="Rectangle 690"/>
            <p:cNvSpPr/>
            <p:nvPr/>
          </p:nvSpPr>
          <p:spPr>
            <a:xfrm>
              <a:off x="4377431" y="5856589"/>
              <a:ext cx="49883" cy="95744"/>
            </a:xfrm>
            <a:prstGeom prst="rect">
              <a:avLst/>
            </a:prstGeom>
            <a:solidFill>
              <a:schemeClr val="accent6">
                <a:lumMod val="40000"/>
                <a:lumOff val="6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2" name="Rectangle 691"/>
            <p:cNvSpPr/>
            <p:nvPr/>
          </p:nvSpPr>
          <p:spPr>
            <a:xfrm>
              <a:off x="4481374" y="6016303"/>
              <a:ext cx="114300" cy="199559"/>
            </a:xfrm>
            <a:prstGeom prst="rect">
              <a:avLst/>
            </a:prstGeom>
            <a:solidFill>
              <a:schemeClr val="bg1">
                <a:lumMod val="75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3" name="Rectangle 692"/>
            <p:cNvSpPr/>
            <p:nvPr/>
          </p:nvSpPr>
          <p:spPr>
            <a:xfrm>
              <a:off x="4139161" y="6026233"/>
              <a:ext cx="59821" cy="89379"/>
            </a:xfrm>
            <a:prstGeom prst="rect">
              <a:avLst/>
            </a:prstGeom>
            <a:gradFill>
              <a:gsLst>
                <a:gs pos="86000">
                  <a:schemeClr val="bg1">
                    <a:lumMod val="75000"/>
                  </a:schemeClr>
                </a:gs>
                <a:gs pos="0">
                  <a:schemeClr val="tx1">
                    <a:lumMod val="50000"/>
                    <a:lumOff val="50000"/>
                  </a:schemeClr>
                </a:gs>
                <a:gs pos="36000">
                  <a:schemeClr val="bg1"/>
                </a:gs>
                <a:gs pos="19000">
                  <a:schemeClr val="bg1">
                    <a:lumMod val="95000"/>
                  </a:schemeClr>
                </a:gs>
                <a:gs pos="75000">
                  <a:schemeClr val="bg1">
                    <a:lumMod val="75000"/>
                  </a:schemeClr>
                </a:gs>
                <a:gs pos="99000">
                  <a:schemeClr val="tx1">
                    <a:lumMod val="50000"/>
                    <a:lumOff val="50000"/>
                  </a:schemeClr>
                </a:gs>
                <a:gs pos="90000">
                  <a:schemeClr val="bg1">
                    <a:lumMod val="65000"/>
                  </a:schemeClr>
                </a:gs>
              </a:gsLst>
              <a:lin ang="3000000" scaled="0"/>
            </a:gra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pic>
          <p:nvPicPr>
            <p:cNvPr id="694" name="Picture 2" descr="http://tse2.mm.bing.net/th?id=OIP.M7430890571028c155c8edae50db7a1acH0&amp;pid=15.1&amp;P=0&amp;w=245&amp;h=164"/>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4636868" y="6030366"/>
              <a:ext cx="157159" cy="121935"/>
            </a:xfrm>
            <a:prstGeom prst="rect">
              <a:avLst/>
            </a:prstGeom>
            <a:noFill/>
            <a:ln>
              <a:noFill/>
            </a:ln>
            <a:extLst>
              <a:ext uri="{909E8E84-426E-40DD-AFC4-6F175D3DCCD1}">
                <a14:hiddenFill xmlns:a14="http://schemas.microsoft.com/office/drawing/2010/main">
                  <a:solidFill>
                    <a:srgbClr val="FFFFFF"/>
                  </a:solidFill>
                </a14:hiddenFill>
              </a:ext>
            </a:extLst>
          </p:spPr>
        </p:pic>
        <p:grpSp>
          <p:nvGrpSpPr>
            <p:cNvPr id="695" name="Group 694"/>
            <p:cNvGrpSpPr/>
            <p:nvPr/>
          </p:nvGrpSpPr>
          <p:grpSpPr>
            <a:xfrm>
              <a:off x="4636232" y="6027311"/>
              <a:ext cx="157160" cy="127207"/>
              <a:chOff x="4691064" y="6400800"/>
              <a:chExt cx="186176" cy="228714"/>
            </a:xfrm>
            <a:noFill/>
          </p:grpSpPr>
          <p:sp>
            <p:nvSpPr>
              <p:cNvPr id="716" name="Rectangle 715"/>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7" name="Rectangle 716"/>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8" name="Rectangle 717"/>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9" name="Rectangle 718"/>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0" name="Rectangle 719"/>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1" name="Rectangle 720"/>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2" name="Rectangle 721"/>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3" name="Rectangle 722"/>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4" name="Rectangle 723"/>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5" name="Rectangle 724"/>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6" name="Rectangle 725"/>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27" name="Rectangle 726"/>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pic>
          <p:nvPicPr>
            <p:cNvPr id="696" name="Picture 3"/>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4262490" y="6027837"/>
              <a:ext cx="160665" cy="121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97" name="Group 696"/>
            <p:cNvGrpSpPr/>
            <p:nvPr/>
          </p:nvGrpSpPr>
          <p:grpSpPr>
            <a:xfrm>
              <a:off x="4258025" y="6022016"/>
              <a:ext cx="163662" cy="127207"/>
              <a:chOff x="4691064" y="6400800"/>
              <a:chExt cx="186176" cy="228714"/>
            </a:xfrm>
            <a:noFill/>
          </p:grpSpPr>
          <p:sp>
            <p:nvSpPr>
              <p:cNvPr id="704" name="Rectangle 703"/>
              <p:cNvSpPr/>
              <p:nvPr/>
            </p:nvSpPr>
            <p:spPr>
              <a:xfrm>
                <a:off x="4755356"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05" name="Rectangle 704"/>
              <p:cNvSpPr/>
              <p:nvPr/>
            </p:nvSpPr>
            <p:spPr>
              <a:xfrm>
                <a:off x="4691064"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06" name="Rectangle 705"/>
              <p:cNvSpPr/>
              <p:nvPr/>
            </p:nvSpPr>
            <p:spPr>
              <a:xfrm>
                <a:off x="4755356"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07" name="Rectangle 706"/>
              <p:cNvSpPr/>
              <p:nvPr/>
            </p:nvSpPr>
            <p:spPr>
              <a:xfrm>
                <a:off x="4691064"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08" name="Rectangle 707"/>
              <p:cNvSpPr/>
              <p:nvPr/>
            </p:nvSpPr>
            <p:spPr>
              <a:xfrm>
                <a:off x="4820090" y="6400800"/>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09" name="Rectangle 708"/>
              <p:cNvSpPr/>
              <p:nvPr/>
            </p:nvSpPr>
            <p:spPr>
              <a:xfrm>
                <a:off x="4820089" y="6457936"/>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0" name="Rectangle 709"/>
              <p:cNvSpPr/>
              <p:nvPr/>
            </p:nvSpPr>
            <p:spPr>
              <a:xfrm>
                <a:off x="4755356"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1" name="Rectangle 710"/>
              <p:cNvSpPr/>
              <p:nvPr/>
            </p:nvSpPr>
            <p:spPr>
              <a:xfrm>
                <a:off x="4691064" y="6515831"/>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2" name="Rectangle 711"/>
              <p:cNvSpPr/>
              <p:nvPr/>
            </p:nvSpPr>
            <p:spPr>
              <a:xfrm>
                <a:off x="4755356"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3" name="Rectangle 712"/>
              <p:cNvSpPr/>
              <p:nvPr/>
            </p:nvSpPr>
            <p:spPr>
              <a:xfrm>
                <a:off x="4691064"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4" name="Rectangle 713"/>
              <p:cNvSpPr/>
              <p:nvPr/>
            </p:nvSpPr>
            <p:spPr>
              <a:xfrm>
                <a:off x="4820089" y="6515832"/>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715" name="Rectangle 714"/>
              <p:cNvSpPr/>
              <p:nvPr/>
            </p:nvSpPr>
            <p:spPr>
              <a:xfrm>
                <a:off x="4820089" y="6576754"/>
                <a:ext cx="57150" cy="52760"/>
              </a:xfrm>
              <a:prstGeom prst="rect">
                <a:avLst/>
              </a:prstGeom>
              <a:grpFill/>
              <a:ln w="3175">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sp>
          <p:nvSpPr>
            <p:cNvPr id="698" name="Rectangle 697"/>
            <p:cNvSpPr/>
            <p:nvPr/>
          </p:nvSpPr>
          <p:spPr>
            <a:xfrm>
              <a:off x="4488873" y="6032890"/>
              <a:ext cx="99303" cy="173268"/>
            </a:xfrm>
            <a:prstGeom prst="rect">
              <a:avLst/>
            </a:prstGeom>
            <a:solidFill>
              <a:schemeClr val="accent6">
                <a:lumMod val="60000"/>
                <a:lumOff val="40000"/>
              </a:schemeClr>
            </a:solidFill>
            <a:ln w="31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699" name="Group 698"/>
            <p:cNvGrpSpPr/>
            <p:nvPr/>
          </p:nvGrpSpPr>
          <p:grpSpPr>
            <a:xfrm rot="10800000">
              <a:off x="4453512" y="5824159"/>
              <a:ext cx="325415" cy="347789"/>
              <a:chOff x="2514600" y="4724399"/>
              <a:chExt cx="609600" cy="651513"/>
            </a:xfrm>
            <a:effectLst>
              <a:outerShdw blurRad="50800" dist="38100" dir="5400000" algn="t" rotWithShape="0">
                <a:prstClr val="black">
                  <a:alpha val="40000"/>
                </a:prstClr>
              </a:outerShdw>
            </a:effectLst>
          </p:grpSpPr>
          <p:sp>
            <p:nvSpPr>
              <p:cNvPr id="701" name="Arc 700"/>
              <p:cNvSpPr/>
              <p:nvPr/>
            </p:nvSpPr>
            <p:spPr>
              <a:xfrm>
                <a:off x="2667000" y="4876800"/>
                <a:ext cx="304800" cy="332742"/>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702" name="Arc 701"/>
              <p:cNvSpPr/>
              <p:nvPr/>
            </p:nvSpPr>
            <p:spPr>
              <a:xfrm>
                <a:off x="2590327" y="4800368"/>
                <a:ext cx="458147" cy="500147"/>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sp>
            <p:nvSpPr>
              <p:cNvPr id="703" name="Arc 702"/>
              <p:cNvSpPr/>
              <p:nvPr/>
            </p:nvSpPr>
            <p:spPr>
              <a:xfrm>
                <a:off x="2514600" y="4724399"/>
                <a:ext cx="609600" cy="651513"/>
              </a:xfrm>
              <a:prstGeom prst="arc">
                <a:avLst/>
              </a:prstGeom>
              <a:ln>
                <a:solidFill>
                  <a:srgbClr val="002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grpSp>
        <p:cxnSp>
          <p:nvCxnSpPr>
            <p:cNvPr id="700" name="Straight Connector 699"/>
            <p:cNvCxnSpPr/>
            <p:nvPr/>
          </p:nvCxnSpPr>
          <p:spPr>
            <a:xfrm>
              <a:off x="4058393" y="6000354"/>
              <a:ext cx="821410" cy="0"/>
            </a:xfrm>
            <a:prstGeom prst="line">
              <a:avLst/>
            </a:prstGeom>
            <a:ln w="6350">
              <a:solidFill>
                <a:srgbClr val="87460A"/>
              </a:solidFill>
            </a:ln>
          </p:spPr>
          <p:style>
            <a:lnRef idx="1">
              <a:schemeClr val="accent1"/>
            </a:lnRef>
            <a:fillRef idx="0">
              <a:schemeClr val="accent1"/>
            </a:fillRef>
            <a:effectRef idx="0">
              <a:schemeClr val="accent1"/>
            </a:effectRef>
            <a:fontRef idx="minor">
              <a:schemeClr val="tx1"/>
            </a:fontRef>
          </p:style>
        </p:cxnSp>
      </p:grpSp>
      <p:cxnSp>
        <p:nvCxnSpPr>
          <p:cNvPr id="728" name="Straight Arrow Connector 727"/>
          <p:cNvCxnSpPr/>
          <p:nvPr/>
        </p:nvCxnSpPr>
        <p:spPr>
          <a:xfrm flipH="1">
            <a:off x="7893058" y="3553232"/>
            <a:ext cx="469997" cy="161716"/>
          </a:xfrm>
          <a:prstGeom prst="straightConnector1">
            <a:avLst/>
          </a:prstGeom>
          <a:noFill/>
          <a:ln w="28575">
            <a:solidFill>
              <a:schemeClr val="tx1">
                <a:lumMod val="65000"/>
                <a:lumOff val="35000"/>
              </a:schemeClr>
            </a:solidFill>
            <a:prstDash val="sysDot"/>
          </a:ln>
        </p:spPr>
        <p:style>
          <a:lnRef idx="1">
            <a:schemeClr val="accent4"/>
          </a:lnRef>
          <a:fillRef idx="2">
            <a:schemeClr val="accent4"/>
          </a:fillRef>
          <a:effectRef idx="1">
            <a:schemeClr val="accent4"/>
          </a:effectRef>
          <a:fontRef idx="minor">
            <a:schemeClr val="dk1"/>
          </a:fontRef>
        </p:style>
      </p:cxnSp>
      <p:cxnSp>
        <p:nvCxnSpPr>
          <p:cNvPr id="729" name="Straight Arrow Connector 728"/>
          <p:cNvCxnSpPr/>
          <p:nvPr/>
        </p:nvCxnSpPr>
        <p:spPr>
          <a:xfrm>
            <a:off x="7978422" y="3350540"/>
            <a:ext cx="480717" cy="140535"/>
          </a:xfrm>
          <a:prstGeom prst="straightConnector1">
            <a:avLst/>
          </a:prstGeom>
          <a:noFill/>
          <a:ln w="28575">
            <a:solidFill>
              <a:schemeClr val="tx1">
                <a:lumMod val="65000"/>
                <a:lumOff val="35000"/>
              </a:schemeClr>
            </a:solidFill>
            <a:prstDash val="sysDot"/>
          </a:ln>
        </p:spPr>
        <p:style>
          <a:lnRef idx="1">
            <a:schemeClr val="accent4"/>
          </a:lnRef>
          <a:fillRef idx="2">
            <a:schemeClr val="accent4"/>
          </a:fillRef>
          <a:effectRef idx="1">
            <a:schemeClr val="accent4"/>
          </a:effectRef>
          <a:fontRef idx="minor">
            <a:schemeClr val="dk1"/>
          </a:fontRef>
        </p:style>
      </p:cxnSp>
      <p:sp>
        <p:nvSpPr>
          <p:cNvPr id="730" name="TextBox 729"/>
          <p:cNvSpPr txBox="1"/>
          <p:nvPr/>
        </p:nvSpPr>
        <p:spPr>
          <a:xfrm>
            <a:off x="6019800" y="2888811"/>
            <a:ext cx="1274683" cy="646331"/>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Secure</a:t>
            </a: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Performance </a:t>
            </a:r>
            <a:b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b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-Assured Service</a:t>
            </a:r>
          </a:p>
        </p:txBody>
      </p:sp>
      <p:sp>
        <p:nvSpPr>
          <p:cNvPr id="731" name="TextBox 730"/>
          <p:cNvSpPr txBox="1"/>
          <p:nvPr/>
        </p:nvSpPr>
        <p:spPr>
          <a:xfrm>
            <a:off x="7665168" y="1692827"/>
            <a:ext cx="1274683" cy="276999"/>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outerShdw blurRad="38100" dist="38100" dir="2700000" algn="tl">
                    <a:srgbClr val="000000">
                      <a:alpha val="43137"/>
                    </a:srgbClr>
                  </a:outerShdw>
                </a:effectLst>
                <a:uLnTx/>
                <a:uFillTx/>
              </a:rPr>
              <a:t>OTT Providers</a:t>
            </a:r>
          </a:p>
        </p:txBody>
      </p:sp>
      <p:sp>
        <p:nvSpPr>
          <p:cNvPr id="483" name="TextBox 482"/>
          <p:cNvSpPr txBox="1"/>
          <p:nvPr/>
        </p:nvSpPr>
        <p:spPr>
          <a:xfrm>
            <a:off x="632251" y="5486840"/>
            <a:ext cx="1619557" cy="253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Customer Premises</a:t>
            </a:r>
          </a:p>
        </p:txBody>
      </p:sp>
      <p:grpSp>
        <p:nvGrpSpPr>
          <p:cNvPr id="793" name="Group 792"/>
          <p:cNvGrpSpPr/>
          <p:nvPr/>
        </p:nvGrpSpPr>
        <p:grpSpPr>
          <a:xfrm>
            <a:off x="524507" y="3031440"/>
            <a:ext cx="5046438" cy="1980210"/>
            <a:chOff x="1330889" y="2186481"/>
            <a:chExt cx="5046438" cy="1980210"/>
          </a:xfrm>
        </p:grpSpPr>
        <p:sp>
          <p:nvSpPr>
            <p:cNvPr id="794" name="Rectangular Callout 793"/>
            <p:cNvSpPr/>
            <p:nvPr/>
          </p:nvSpPr>
          <p:spPr>
            <a:xfrm>
              <a:off x="1330889" y="2186481"/>
              <a:ext cx="5046438" cy="1854192"/>
            </a:xfrm>
            <a:prstGeom prst="wedgeRectCallout">
              <a:avLst>
                <a:gd name="adj1" fmla="val 43794"/>
                <a:gd name="adj2" fmla="val 74904"/>
              </a:avLst>
            </a:pr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80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algn="ctr" defTabSz="914400"/>
              <a:endParaRPr lang="en-US" sz="1600" kern="0" dirty="0">
                <a:solidFill>
                  <a:schemeClr val="dk1"/>
                </a:solidFill>
              </a:endParaRPr>
            </a:p>
          </p:txBody>
        </p:sp>
        <p:grpSp>
          <p:nvGrpSpPr>
            <p:cNvPr id="795" name="Group 794"/>
            <p:cNvGrpSpPr/>
            <p:nvPr/>
          </p:nvGrpSpPr>
          <p:grpSpPr>
            <a:xfrm>
              <a:off x="1869246" y="2547515"/>
              <a:ext cx="633438" cy="453515"/>
              <a:chOff x="2266238" y="4273930"/>
              <a:chExt cx="991733" cy="759738"/>
            </a:xfrm>
            <a:effectLst>
              <a:outerShdw blurRad="50800" dist="38100" dir="2700000" algn="tl" rotWithShape="0">
                <a:prstClr val="black">
                  <a:alpha val="40000"/>
                </a:prstClr>
              </a:outerShdw>
            </a:effectLst>
          </p:grpSpPr>
          <p:sp>
            <p:nvSpPr>
              <p:cNvPr id="857" name="TextBox 856"/>
              <p:cNvSpPr txBox="1"/>
              <p:nvPr/>
            </p:nvSpPr>
            <p:spPr>
              <a:xfrm>
                <a:off x="2268272" y="4493913"/>
                <a:ext cx="923435" cy="36091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1" u="none" strike="noStrike" kern="0" cap="none" spc="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uLnTx/>
                    <a:uFillTx/>
                  </a:rPr>
                  <a:t>X-PLAYN</a:t>
                </a:r>
              </a:p>
            </p:txBody>
          </p:sp>
          <p:sp>
            <p:nvSpPr>
              <p:cNvPr id="858" name="Parallelogram 857"/>
              <p:cNvSpPr/>
              <p:nvPr/>
            </p:nvSpPr>
            <p:spPr>
              <a:xfrm>
                <a:off x="2266238" y="4521593"/>
                <a:ext cx="914182" cy="249262"/>
              </a:xfrm>
              <a:prstGeom prst="parallelogram">
                <a:avLst/>
              </a:prstGeom>
              <a:no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ysClr val="windowText" lastClr="000000"/>
                  </a:solidFill>
                  <a:effectLst/>
                  <a:uLnTx/>
                  <a:uFillTx/>
                </a:endParaRPr>
              </a:p>
            </p:txBody>
          </p:sp>
          <p:sp>
            <p:nvSpPr>
              <p:cNvPr id="859" name="Parallelogram 858"/>
              <p:cNvSpPr/>
              <p:nvPr/>
            </p:nvSpPr>
            <p:spPr>
              <a:xfrm flipH="1">
                <a:off x="2266238" y="4775711"/>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ysClr val="windowText" lastClr="000000"/>
                  </a:solidFill>
                  <a:effectLst/>
                  <a:uLnTx/>
                  <a:uFillTx/>
                </a:endParaRPr>
              </a:p>
            </p:txBody>
          </p:sp>
          <p:sp>
            <p:nvSpPr>
              <p:cNvPr id="860" name="Parallelogram 859"/>
              <p:cNvSpPr/>
              <p:nvPr/>
            </p:nvSpPr>
            <p:spPr>
              <a:xfrm flipH="1">
                <a:off x="2271507" y="4278676"/>
                <a:ext cx="914182" cy="249262"/>
              </a:xfrm>
              <a:prstGeom prst="parallelogram">
                <a:avLst/>
              </a:prstGeom>
              <a:solidFill>
                <a:srgbClr val="385D8A"/>
              </a:solidFill>
              <a:ln cmpd="db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dirty="0">
                  <a:ln>
                    <a:noFill/>
                  </a:ln>
                  <a:solidFill>
                    <a:sysClr val="windowText" lastClr="000000"/>
                  </a:solidFill>
                  <a:effectLst/>
                  <a:uLnTx/>
                  <a:uFillTx/>
                </a:endParaRPr>
              </a:p>
            </p:txBody>
          </p:sp>
          <p:cxnSp>
            <p:nvCxnSpPr>
              <p:cNvPr id="861" name="Straight Connector 860"/>
              <p:cNvCxnSpPr/>
              <p:nvPr/>
            </p:nvCxnSpPr>
            <p:spPr>
              <a:xfrm flipH="1">
                <a:off x="3188430" y="4760517"/>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862" name="Straight Connector 861"/>
              <p:cNvCxnSpPr/>
              <p:nvPr/>
            </p:nvCxnSpPr>
            <p:spPr>
              <a:xfrm flipH="1">
                <a:off x="3178592" y="4273930"/>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863" name="Straight Connector 862"/>
              <p:cNvCxnSpPr/>
              <p:nvPr/>
            </p:nvCxnSpPr>
            <p:spPr>
              <a:xfrm>
                <a:off x="3186438" y="4507741"/>
                <a:ext cx="69541" cy="273151"/>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cxnSp>
            <p:nvCxnSpPr>
              <p:cNvPr id="864" name="Straight Connector 863"/>
              <p:cNvCxnSpPr/>
              <p:nvPr/>
            </p:nvCxnSpPr>
            <p:spPr>
              <a:xfrm>
                <a:off x="3111172" y="4273930"/>
                <a:ext cx="144807" cy="0"/>
              </a:xfrm>
              <a:prstGeom prst="line">
                <a:avLst/>
              </a:prstGeom>
              <a:noFill/>
              <a:ln cmpd="dbl"/>
            </p:spPr>
            <p:style>
              <a:lnRef idx="2">
                <a:schemeClr val="accent1">
                  <a:shade val="50000"/>
                </a:schemeClr>
              </a:lnRef>
              <a:fillRef idx="1">
                <a:schemeClr val="accent1"/>
              </a:fillRef>
              <a:effectRef idx="0">
                <a:schemeClr val="accent1"/>
              </a:effectRef>
              <a:fontRef idx="minor">
                <a:schemeClr val="lt1"/>
              </a:fontRef>
            </p:style>
          </p:cxnSp>
        </p:grpSp>
        <p:grpSp>
          <p:nvGrpSpPr>
            <p:cNvPr id="796" name="Group 795"/>
            <p:cNvGrpSpPr/>
            <p:nvPr/>
          </p:nvGrpSpPr>
          <p:grpSpPr>
            <a:xfrm>
              <a:off x="2709329" y="2527420"/>
              <a:ext cx="719602" cy="593553"/>
              <a:chOff x="3122193" y="492890"/>
              <a:chExt cx="1054570" cy="994333"/>
            </a:xfrm>
          </p:grpSpPr>
          <p:grpSp>
            <p:nvGrpSpPr>
              <p:cNvPr id="848" name="Group 847"/>
              <p:cNvGrpSpPr/>
              <p:nvPr/>
            </p:nvGrpSpPr>
            <p:grpSpPr>
              <a:xfrm>
                <a:off x="3134257" y="492890"/>
                <a:ext cx="1042506" cy="994333"/>
                <a:chOff x="4488752" y="4268067"/>
                <a:chExt cx="1042506" cy="994333"/>
              </a:xfrm>
            </p:grpSpPr>
            <p:grpSp>
              <p:nvGrpSpPr>
                <p:cNvPr id="850" name="Group 849"/>
                <p:cNvGrpSpPr/>
                <p:nvPr/>
              </p:nvGrpSpPr>
              <p:grpSpPr>
                <a:xfrm>
                  <a:off x="4581006" y="4301866"/>
                  <a:ext cx="754048" cy="782262"/>
                  <a:chOff x="5424707" y="4529901"/>
                  <a:chExt cx="957095" cy="1649272"/>
                </a:xfrm>
              </p:grpSpPr>
              <p:sp>
                <p:nvSpPr>
                  <p:cNvPr id="855" name="Rectangle 854"/>
                  <p:cNvSpPr/>
                  <p:nvPr/>
                </p:nvSpPr>
                <p:spPr>
                  <a:xfrm>
                    <a:off x="5424707" y="4544288"/>
                    <a:ext cx="951573" cy="1634885"/>
                  </a:xfrm>
                  <a:prstGeom prst="rect">
                    <a:avLst/>
                  </a:prstGeom>
                  <a:pattFill prst="wave">
                    <a:fgClr>
                      <a:srgbClr val="C3BB44"/>
                    </a:fgClr>
                    <a:bgClr>
                      <a:schemeClr val="bg1"/>
                    </a:bgClr>
                  </a:pattFill>
                  <a:ln w="31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56" name="Rectangle 855"/>
                  <p:cNvSpPr/>
                  <p:nvPr/>
                </p:nvSpPr>
                <p:spPr>
                  <a:xfrm>
                    <a:off x="5430229" y="4529901"/>
                    <a:ext cx="951573" cy="163488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851" name="Group 850"/>
                <p:cNvGrpSpPr/>
                <p:nvPr/>
              </p:nvGrpSpPr>
              <p:grpSpPr>
                <a:xfrm>
                  <a:off x="4488752" y="4268067"/>
                  <a:ext cx="1042506" cy="994333"/>
                  <a:chOff x="4488752" y="4268067"/>
                  <a:chExt cx="1042506" cy="994333"/>
                </a:xfrm>
              </p:grpSpPr>
              <p:sp>
                <p:nvSpPr>
                  <p:cNvPr id="852" name="TextBox 851"/>
                  <p:cNvSpPr txBox="1"/>
                  <p:nvPr/>
                </p:nvSpPr>
                <p:spPr>
                  <a:xfrm>
                    <a:off x="4542991" y="4268067"/>
                    <a:ext cx="814893" cy="77339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2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sp>
                <p:nvSpPr>
                  <p:cNvPr id="853" name="TextBox 852"/>
                  <p:cNvSpPr txBox="1"/>
                  <p:nvPr/>
                </p:nvSpPr>
                <p:spPr>
                  <a:xfrm>
                    <a:off x="4552044" y="4798365"/>
                    <a:ext cx="814893" cy="46403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sym typeface="Wingdings 3" panose="05040102010807070707" pitchFamily="18" charset="2"/>
                      </a:rPr>
                      <a:t></a:t>
                    </a:r>
                    <a:endParaRPr kumimoji="0" lang="en-US" sz="1200" b="0" i="0" u="none" strike="noStrike" kern="0" cap="none" spc="0" normalizeH="0" baseline="0" noProof="0" dirty="0">
                      <a:ln>
                        <a:noFill/>
                      </a:ln>
                      <a:solidFill>
                        <a:srgbClr val="D7BD2C"/>
                      </a:solidFill>
                      <a:effectLst>
                        <a:outerShdw blurRad="38100" dist="38100" dir="2700000" algn="tl">
                          <a:srgbClr val="000000">
                            <a:alpha val="43137"/>
                          </a:srgbClr>
                        </a:outerShdw>
                      </a:effectLst>
                      <a:uLnTx/>
                      <a:uFillTx/>
                    </a:endParaRPr>
                  </a:p>
                </p:txBody>
              </p:sp>
              <p:pic>
                <p:nvPicPr>
                  <p:cNvPr id="854" name="Picture 85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4488752" y="4340352"/>
                    <a:ext cx="1042506" cy="743776"/>
                  </a:xfrm>
                  <a:prstGeom prst="rect">
                    <a:avLst/>
                  </a:prstGeom>
                  <a:effectLst>
                    <a:outerShdw blurRad="50800" dist="38100" dir="2700000" algn="tl" rotWithShape="0">
                      <a:prstClr val="black">
                        <a:alpha val="40000"/>
                      </a:prstClr>
                    </a:outerShdw>
                  </a:effectLst>
                </p:spPr>
              </p:pic>
            </p:grpSp>
          </p:grpSp>
          <p:sp>
            <p:nvSpPr>
              <p:cNvPr id="849" name="Rectangle 848"/>
              <p:cNvSpPr/>
              <p:nvPr/>
            </p:nvSpPr>
            <p:spPr>
              <a:xfrm>
                <a:off x="3122193" y="524305"/>
                <a:ext cx="955436" cy="784645"/>
              </a:xfrm>
              <a:prstGeom prst="rect">
                <a:avLst/>
              </a:prstGeom>
              <a:gradFill>
                <a:gsLst>
                  <a:gs pos="0">
                    <a:srgbClr val="C3BB44">
                      <a:alpha val="60000"/>
                    </a:srgbClr>
                  </a:gs>
                  <a:gs pos="48000">
                    <a:srgbClr val="FFC000">
                      <a:alpha val="39000"/>
                    </a:srgbClr>
                  </a:gs>
                  <a:gs pos="100000">
                    <a:srgbClr val="D7BD2C">
                      <a:alpha val="22000"/>
                    </a:srgbClr>
                  </a:gs>
                </a:gsLst>
                <a:lin ang="15600000" scaled="0"/>
              </a:gradFill>
              <a:ln w="6350">
                <a:solidFill>
                  <a:srgbClr val="77933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797" name="Group 796"/>
            <p:cNvGrpSpPr/>
            <p:nvPr/>
          </p:nvGrpSpPr>
          <p:grpSpPr>
            <a:xfrm>
              <a:off x="4309995" y="2539927"/>
              <a:ext cx="637221" cy="460376"/>
              <a:chOff x="4598011" y="4469760"/>
              <a:chExt cx="1067488" cy="771233"/>
            </a:xfrm>
          </p:grpSpPr>
          <p:sp>
            <p:nvSpPr>
              <p:cNvPr id="828" name="Rectangle 827"/>
              <p:cNvSpPr/>
              <p:nvPr/>
            </p:nvSpPr>
            <p:spPr>
              <a:xfrm>
                <a:off x="4598011" y="4469760"/>
                <a:ext cx="1067488" cy="77123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nvGrpSpPr>
              <p:cNvPr id="829" name="Group 828"/>
              <p:cNvGrpSpPr/>
              <p:nvPr/>
            </p:nvGrpSpPr>
            <p:grpSpPr>
              <a:xfrm>
                <a:off x="4627515" y="4505643"/>
                <a:ext cx="75953" cy="702708"/>
                <a:chOff x="2968487" y="4161544"/>
                <a:chExt cx="98943" cy="915408"/>
              </a:xfrm>
            </p:grpSpPr>
            <p:sp>
              <p:nvSpPr>
                <p:cNvPr id="842" name="Rectangle 841"/>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3" name="Rectangle 842"/>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4" name="Rectangle 843"/>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5" name="Rectangle 844"/>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6" name="Rectangle 845"/>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7" name="Rectangle 846"/>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830" name="Group 829"/>
              <p:cNvGrpSpPr/>
              <p:nvPr/>
            </p:nvGrpSpPr>
            <p:grpSpPr>
              <a:xfrm>
                <a:off x="5563428" y="4505643"/>
                <a:ext cx="75953" cy="702708"/>
                <a:chOff x="2968487" y="4161544"/>
                <a:chExt cx="98943" cy="915408"/>
              </a:xfrm>
            </p:grpSpPr>
            <p:sp>
              <p:nvSpPr>
                <p:cNvPr id="836" name="Rectangle 835"/>
                <p:cNvSpPr/>
                <p:nvPr/>
              </p:nvSpPr>
              <p:spPr>
                <a:xfrm>
                  <a:off x="2968487" y="4324440"/>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37" name="Rectangle 836"/>
                <p:cNvSpPr/>
                <p:nvPr/>
              </p:nvSpPr>
              <p:spPr>
                <a:xfrm>
                  <a:off x="2968487" y="4487336"/>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38" name="Rectangle 837"/>
                <p:cNvSpPr/>
                <p:nvPr/>
              </p:nvSpPr>
              <p:spPr>
                <a:xfrm>
                  <a:off x="2968487" y="465023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39" name="Rectangle 838"/>
                <p:cNvSpPr/>
                <p:nvPr/>
              </p:nvSpPr>
              <p:spPr>
                <a:xfrm>
                  <a:off x="2968487" y="4813128"/>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0" name="Rectangle 839"/>
                <p:cNvSpPr/>
                <p:nvPr/>
              </p:nvSpPr>
              <p:spPr>
                <a:xfrm>
                  <a:off x="2970924" y="4976022"/>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41" name="Rectangle 840"/>
                <p:cNvSpPr/>
                <p:nvPr/>
              </p:nvSpPr>
              <p:spPr>
                <a:xfrm>
                  <a:off x="2968487" y="4161544"/>
                  <a:ext cx="96506" cy="10093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grpSp>
          <p:grpSp>
            <p:nvGrpSpPr>
              <p:cNvPr id="831" name="Group 830"/>
              <p:cNvGrpSpPr/>
              <p:nvPr/>
            </p:nvGrpSpPr>
            <p:grpSpPr>
              <a:xfrm>
                <a:off x="4748863" y="4469760"/>
                <a:ext cx="769171" cy="771233"/>
                <a:chOff x="3129338" y="4114800"/>
                <a:chExt cx="1001988" cy="1004674"/>
              </a:xfrm>
            </p:grpSpPr>
            <p:sp>
              <p:nvSpPr>
                <p:cNvPr id="833" name="Rectangle 832"/>
                <p:cNvSpPr/>
                <p:nvPr/>
              </p:nvSpPr>
              <p:spPr>
                <a:xfrm>
                  <a:off x="3129339" y="4322036"/>
                  <a:ext cx="1001987" cy="594061"/>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endParaRPr>
                </a:p>
              </p:txBody>
            </p:sp>
            <p:sp>
              <p:nvSpPr>
                <p:cNvPr id="834" name="Rectangle 833"/>
                <p:cNvSpPr/>
                <p:nvPr/>
              </p:nvSpPr>
              <p:spPr>
                <a:xfrm>
                  <a:off x="3129338" y="4964360"/>
                  <a:ext cx="1001988" cy="155114"/>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endParaRPr>
                </a:p>
              </p:txBody>
            </p:sp>
            <p:sp>
              <p:nvSpPr>
                <p:cNvPr id="835" name="Rectangle 834"/>
                <p:cNvSpPr/>
                <p:nvPr/>
              </p:nvSpPr>
              <p:spPr>
                <a:xfrm>
                  <a:off x="3129338" y="4114800"/>
                  <a:ext cx="1001988" cy="153025"/>
                </a:xfrm>
                <a:prstGeom prst="rect">
                  <a:avLst/>
                </a:prstGeom>
                <a:blipFill dpi="0" rotWithShape="1">
                  <a:blip r:embed="rId11" cstate="print">
                    <a:extLst>
                      <a:ext uri="{28A0092B-C50C-407E-A947-70E740481C1C}">
                        <a14:useLocalDpi xmlns:a14="http://schemas.microsoft.com/office/drawing/2010/main" val="0"/>
                      </a:ext>
                    </a:extLst>
                  </a:blip>
                  <a:srcRect/>
                  <a:stretch>
                    <a:fillRect/>
                  </a:stretch>
                </a:blipFill>
                <a:ln w="63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solidFill>
                      <a:prstClr val="white"/>
                    </a:solidFill>
                    <a:effectLst/>
                    <a:uLnTx/>
                    <a:uFillTx/>
                  </a:endParaRPr>
                </a:p>
              </p:txBody>
            </p:sp>
          </p:grpSp>
          <p:sp>
            <p:nvSpPr>
              <p:cNvPr id="832" name="TextBox 831"/>
              <p:cNvSpPr txBox="1"/>
              <p:nvPr/>
            </p:nvSpPr>
            <p:spPr>
              <a:xfrm rot="20096523">
                <a:off x="4657957" y="4520238"/>
                <a:ext cx="956188" cy="670274"/>
              </a:xfrm>
              <a:prstGeom prst="rect">
                <a:avLst/>
              </a:prstGeom>
              <a:solidFill>
                <a:srgbClr val="FFFFFF">
                  <a:alpha val="70980"/>
                </a:srgbClr>
              </a:solidFill>
              <a:effectLst>
                <a:softEdge rad="63500"/>
              </a:effectLst>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002060"/>
                    </a:solidFill>
                    <a:effectLst>
                      <a:outerShdw blurRad="38100" dist="38100" dir="2700000" algn="tl">
                        <a:schemeClr val="bg1">
                          <a:alpha val="43000"/>
                        </a:schemeClr>
                      </a:outerShdw>
                    </a:effectLst>
                    <a:uLnTx/>
                    <a:uFillTx/>
                  </a:rPr>
                  <a:t>MOO-VEE</a:t>
                </a:r>
              </a:p>
            </p:txBody>
          </p:sp>
        </p:grpSp>
        <p:sp>
          <p:nvSpPr>
            <p:cNvPr id="798" name="Rectangle 797"/>
            <p:cNvSpPr/>
            <p:nvPr/>
          </p:nvSpPr>
          <p:spPr>
            <a:xfrm>
              <a:off x="5137744" y="2546173"/>
              <a:ext cx="749714" cy="454130"/>
            </a:xfrm>
            <a:prstGeom prst="rect">
              <a:avLst/>
            </a:prstGeom>
            <a:gradFill>
              <a:gsLst>
                <a:gs pos="23000">
                  <a:srgbClr val="5E7DA2"/>
                </a:gs>
                <a:gs pos="10000">
                  <a:schemeClr val="tx2"/>
                </a:gs>
                <a:gs pos="80000">
                  <a:srgbClr val="FF0000"/>
                </a:gs>
                <a:gs pos="36000">
                  <a:schemeClr val="bg1"/>
                </a:gs>
                <a:gs pos="50000">
                  <a:schemeClr val="bg1"/>
                </a:gs>
                <a:gs pos="100000">
                  <a:srgbClr val="FF1111"/>
                </a:gs>
                <a:gs pos="65000">
                  <a:schemeClr val="bg1"/>
                </a:gs>
              </a:gsLst>
              <a:lin ang="14400000" scaled="0"/>
            </a:gradFill>
            <a:ln w="9525"/>
            <a:effectLst>
              <a:glow rad="1397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r>
                <a:rPr kumimoji="0" lang="en-US" sz="7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BANKME</a:t>
              </a:r>
              <a:endParaRPr kumimoji="0" lang="en-US" sz="7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 </a:t>
              </a:r>
              <a:r>
                <a:rPr kumimoji="0" lang="en-US" sz="900" b="1" i="0" u="none" strike="noStrike" kern="0" cap="none" spc="0" normalizeH="0" baseline="0" noProof="0" dirty="0">
                  <a:ln w="10160">
                    <a:solidFill>
                      <a:schemeClr val="accent5"/>
                    </a:solidFill>
                    <a:prstDash val="solid"/>
                  </a:ln>
                  <a:solidFill>
                    <a:srgbClr val="FF0000"/>
                  </a:solidFill>
                  <a:effectLst>
                    <a:outerShdw blurRad="38100" dist="22860" dir="5400000" algn="tl" rotWithShape="0">
                      <a:srgbClr val="000000">
                        <a:alpha val="30000"/>
                      </a:srgbClr>
                    </a:outerShdw>
                  </a:effectLst>
                  <a:uLnTx/>
                  <a:uFillTx/>
                  <a:sym typeface="Wingdings 3" panose="05040102010807070707" pitchFamily="18" charset="2"/>
                </a:rPr>
                <a:t>BANKME </a:t>
              </a:r>
              <a:r>
                <a:rPr kumimoji="0" lang="en-US" sz="8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a:t>
              </a:r>
              <a:br>
                <a:rPr kumimoji="0" lang="en-US" sz="8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br>
              <a:r>
                <a:rPr kumimoji="0" lang="en-US" sz="700" b="1" i="0" u="none" strike="noStrike" kern="0" cap="none" spc="0" normalizeH="0" baseline="0" noProof="0" dirty="0">
                  <a:ln w="10160">
                    <a:solidFill>
                      <a:schemeClr val="accent5"/>
                    </a:solidFill>
                    <a:prstDash val="solid"/>
                  </a:ln>
                  <a:solidFill>
                    <a:srgbClr val="385D8A"/>
                  </a:solidFill>
                  <a:effectLst>
                    <a:outerShdw blurRad="38100" dist="22860" dir="5400000" algn="tl" rotWithShape="0">
                      <a:srgbClr val="000000">
                        <a:alpha val="30000"/>
                      </a:srgbClr>
                    </a:outerShdw>
                  </a:effectLst>
                  <a:uLnTx/>
                  <a:uFillTx/>
                  <a:sym typeface="Wingdings 3" panose="05040102010807070707" pitchFamily="18" charset="2"/>
                </a:rPr>
                <a:t>£¥$B</a:t>
              </a:r>
              <a:r>
                <a:rPr kumimoji="0" lang="en-US" sz="7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ANKME</a:t>
              </a:r>
              <a:endParaRPr kumimoji="0" lang="en-US" sz="700" b="0" i="0" u="none" strike="noStrike" kern="0" cap="none" spc="0" normalizeH="0" baseline="0" noProof="0" dirty="0">
                <a:ln>
                  <a:noFill/>
                </a:ln>
                <a:solidFill>
                  <a:sysClr val="windowText" lastClr="000000"/>
                </a:solidFill>
                <a:effectLst/>
                <a:uLnTx/>
                <a:uFillTx/>
              </a:endParaRPr>
            </a:p>
          </p:txBody>
        </p:sp>
        <p:sp>
          <p:nvSpPr>
            <p:cNvPr id="799" name="Rectangle 798"/>
            <p:cNvSpPr/>
            <p:nvPr/>
          </p:nvSpPr>
          <p:spPr>
            <a:xfrm>
              <a:off x="1801849" y="2186481"/>
              <a:ext cx="4202300" cy="316912"/>
            </a:xfrm>
            <a:prstGeom prst="rect">
              <a:avLst/>
            </a:prstGeom>
            <a:noFill/>
            <a:ln>
              <a:no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uLnTx/>
                  <a:uFillTx/>
                </a:rPr>
                <a:t>Tier 1 Applications | Premium Service | 3</a:t>
              </a:r>
              <a:r>
                <a:rPr kumimoji="0" lang="en-US" sz="1050" b="0" i="0" u="none" strike="noStrike" kern="0" cap="none" spc="0" normalizeH="0" baseline="30000" noProof="0" dirty="0">
                  <a:ln>
                    <a:noFill/>
                  </a:ln>
                  <a:solidFill>
                    <a:sysClr val="windowText" lastClr="000000"/>
                  </a:solidFill>
                  <a:effectLst/>
                  <a:uLnTx/>
                  <a:uFillTx/>
                </a:rPr>
                <a:t>rd</a:t>
              </a:r>
              <a:r>
                <a:rPr kumimoji="0" lang="en-US" sz="1050" b="0" i="0" u="none" strike="noStrike" kern="0" cap="none" spc="0" normalizeH="0" baseline="0" noProof="0" dirty="0">
                  <a:ln>
                    <a:noFill/>
                  </a:ln>
                  <a:solidFill>
                    <a:sysClr val="windowText" lastClr="000000"/>
                  </a:solidFill>
                  <a:effectLst/>
                  <a:uLnTx/>
                  <a:uFillTx/>
                </a:rPr>
                <a:t> Party Applications</a:t>
              </a:r>
            </a:p>
          </p:txBody>
        </p:sp>
        <p:sp>
          <p:nvSpPr>
            <p:cNvPr id="800" name="Line Callout 2 (Border and Accent Bar) 799"/>
            <p:cNvSpPr/>
            <p:nvPr/>
          </p:nvSpPr>
          <p:spPr>
            <a:xfrm rot="5400000">
              <a:off x="3492098" y="1929165"/>
              <a:ext cx="635802" cy="3516086"/>
            </a:xfrm>
            <a:prstGeom prst="accentBorderCallout2">
              <a:avLst>
                <a:gd name="adj1" fmla="val 18750"/>
                <a:gd name="adj2" fmla="val -8333"/>
                <a:gd name="adj3" fmla="val 18750"/>
                <a:gd name="adj4" fmla="val -16667"/>
                <a:gd name="adj5" fmla="val -12699"/>
                <a:gd name="adj6" fmla="val -50542"/>
              </a:avLst>
            </a:prstGeom>
            <a:gradFill>
              <a:gsLst>
                <a:gs pos="0">
                  <a:srgbClr val="D7BD2C"/>
                </a:gs>
                <a:gs pos="26000">
                  <a:schemeClr val="accent3">
                    <a:tint val="50000"/>
                    <a:satMod val="300000"/>
                  </a:schemeClr>
                </a:gs>
                <a:gs pos="59000">
                  <a:schemeClr val="accent3">
                    <a:tint val="37000"/>
                    <a:satMod val="300000"/>
                  </a:schemeClr>
                </a:gs>
                <a:gs pos="100000">
                  <a:schemeClr val="accent3">
                    <a:tint val="15000"/>
                    <a:satMod val="350000"/>
                  </a:schemeClr>
                </a:gs>
              </a:gsLst>
              <a:lin ang="13200000" scaled="0"/>
            </a:gra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01" name="TextBox 800"/>
            <p:cNvSpPr txBox="1"/>
            <p:nvPr/>
          </p:nvSpPr>
          <p:spPr>
            <a:xfrm>
              <a:off x="2296886" y="3751193"/>
              <a:ext cx="2052863" cy="25391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ysClr val="windowText" lastClr="000000"/>
                  </a:solidFill>
                  <a:effectLst/>
                  <a:uLnTx/>
                  <a:uFillTx/>
                  <a:sym typeface="Wingdings" panose="05000000000000000000" pitchFamily="2" charset="2"/>
                </a:rPr>
                <a:t>Always use this choice</a:t>
              </a: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02" name="Group 801"/>
            <p:cNvGrpSpPr/>
            <p:nvPr/>
          </p:nvGrpSpPr>
          <p:grpSpPr>
            <a:xfrm>
              <a:off x="3484235" y="2550348"/>
              <a:ext cx="717944" cy="462886"/>
              <a:chOff x="3594446" y="4184106"/>
              <a:chExt cx="1202717" cy="775438"/>
            </a:xfrm>
          </p:grpSpPr>
          <p:sp>
            <p:nvSpPr>
              <p:cNvPr id="821" name="Rectangle 820"/>
              <p:cNvSpPr/>
              <p:nvPr/>
            </p:nvSpPr>
            <p:spPr>
              <a:xfrm>
                <a:off x="3629824" y="4184106"/>
                <a:ext cx="1131963" cy="775438"/>
              </a:xfrm>
              <a:prstGeom prst="rect">
                <a:avLst/>
              </a:prstGeom>
              <a:solidFill>
                <a:srgbClr val="00B050"/>
              </a:solidFill>
              <a:ln w="6350">
                <a:solidFill>
                  <a:srgbClr val="005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ysClr val="windowText" lastClr="000000"/>
                  </a:solidFill>
                  <a:effectLst/>
                  <a:uLnTx/>
                  <a:uFillTx/>
                </a:endParaRPr>
              </a:p>
            </p:txBody>
          </p:sp>
          <p:sp>
            <p:nvSpPr>
              <p:cNvPr id="822" name="Rectangle 821"/>
              <p:cNvSpPr/>
              <p:nvPr/>
            </p:nvSpPr>
            <p:spPr>
              <a:xfrm>
                <a:off x="3662097" y="4267200"/>
                <a:ext cx="1067416" cy="609250"/>
              </a:xfrm>
              <a:prstGeom prst="rect">
                <a:avLst/>
              </a:prstGeom>
              <a:solidFill>
                <a:srgbClr val="6DFFAF"/>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ysClr val="windowText" lastClr="000000"/>
                  </a:solidFill>
                  <a:effectLst/>
                  <a:uLnTx/>
                  <a:uFillTx/>
                </a:endParaRPr>
              </a:p>
            </p:txBody>
          </p:sp>
          <p:grpSp>
            <p:nvGrpSpPr>
              <p:cNvPr id="823" name="Group 822"/>
              <p:cNvGrpSpPr/>
              <p:nvPr/>
            </p:nvGrpSpPr>
            <p:grpSpPr>
              <a:xfrm>
                <a:off x="3594446" y="4186340"/>
                <a:ext cx="1202717" cy="762397"/>
                <a:chOff x="4167809" y="1764188"/>
                <a:chExt cx="1202717" cy="762397"/>
              </a:xfrm>
            </p:grpSpPr>
            <p:grpSp>
              <p:nvGrpSpPr>
                <p:cNvPr id="824" name="Group 823"/>
                <p:cNvGrpSpPr/>
                <p:nvPr/>
              </p:nvGrpSpPr>
              <p:grpSpPr>
                <a:xfrm>
                  <a:off x="4167809" y="1764188"/>
                  <a:ext cx="1202717" cy="762397"/>
                  <a:chOff x="5766168" y="871896"/>
                  <a:chExt cx="1012092" cy="762397"/>
                </a:xfrm>
              </p:grpSpPr>
              <p:sp>
                <p:nvSpPr>
                  <p:cNvPr id="826" name="TextBox 825"/>
                  <p:cNvSpPr txBox="1"/>
                  <p:nvPr/>
                </p:nvSpPr>
                <p:spPr>
                  <a:xfrm>
                    <a:off x="5766168" y="871896"/>
                    <a:ext cx="981356" cy="36091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8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sp>
                <p:nvSpPr>
                  <p:cNvPr id="827" name="TextBox 826"/>
                  <p:cNvSpPr txBox="1"/>
                  <p:nvPr/>
                </p:nvSpPr>
                <p:spPr>
                  <a:xfrm rot="10800000">
                    <a:off x="5796904" y="1273376"/>
                    <a:ext cx="981356" cy="360917"/>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sym typeface="Wingdings 3" panose="05040102010807070707" pitchFamily="18" charset="2"/>
                      </a:rPr>
                      <a:t>$£¥$</a:t>
                    </a:r>
                    <a:endParaRPr kumimoji="0" lang="en-US" sz="800" b="1" i="0" u="none" strike="noStrike" kern="0" cap="none" spc="0" normalizeH="0" baseline="0" noProof="0" dirty="0">
                      <a:ln w="10160">
                        <a:solidFill>
                          <a:schemeClr val="accent5"/>
                        </a:solidFill>
                        <a:prstDash val="solid"/>
                      </a:ln>
                      <a:solidFill>
                        <a:srgbClr val="FFFFFF"/>
                      </a:solidFill>
                      <a:effectLst>
                        <a:outerShdw blurRad="38100" dist="22860" dir="5400000" algn="tl" rotWithShape="0">
                          <a:srgbClr val="000000">
                            <a:alpha val="30000"/>
                          </a:srgbClr>
                        </a:outerShdw>
                      </a:effectLst>
                      <a:uLnTx/>
                      <a:uFillTx/>
                    </a:endParaRPr>
                  </a:p>
                </p:txBody>
              </p:sp>
            </p:grpSp>
            <p:sp>
              <p:nvSpPr>
                <p:cNvPr id="825" name="TextBox 824"/>
                <p:cNvSpPr txBox="1"/>
                <p:nvPr/>
              </p:nvSpPr>
              <p:spPr>
                <a:xfrm rot="20345773">
                  <a:off x="4191001" y="1933942"/>
                  <a:ext cx="1166192" cy="36091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sym typeface="Wingdings 3" panose="05040102010807070707" pitchFamily="18" charset="2"/>
                    </a:rPr>
                    <a:t>T R A Y D R</a:t>
                  </a:r>
                  <a:endParaRPr kumimoji="0" lang="en-US" sz="800" b="1" i="0" u="none" strike="noStrike" kern="0" cap="none" spc="0" normalizeH="0" baseline="0" noProof="0" dirty="0">
                    <a:ln w="12700">
                      <a:solidFill>
                        <a:schemeClr val="accent3">
                          <a:lumMod val="50000"/>
                        </a:schemeClr>
                      </a:solidFill>
                      <a:prstDash val="solid"/>
                    </a:ln>
                    <a:solidFill>
                      <a:srgbClr val="FFFF00"/>
                    </a:solidFill>
                    <a:effectLst>
                      <a:outerShdw blurRad="50800" dist="38100" dir="2700000" algn="tl" rotWithShape="0">
                        <a:prstClr val="black">
                          <a:alpha val="40000"/>
                        </a:prstClr>
                      </a:outerShdw>
                    </a:effectLst>
                    <a:uLnTx/>
                    <a:uFillTx/>
                  </a:endParaRPr>
                </a:p>
              </p:txBody>
            </p:sp>
          </p:grpSp>
        </p:grpSp>
        <p:sp>
          <p:nvSpPr>
            <p:cNvPr id="803" name="Isosceles Triangle 802"/>
            <p:cNvSpPr/>
            <p:nvPr/>
          </p:nvSpPr>
          <p:spPr>
            <a:xfrm rot="16200000">
              <a:off x="1378292" y="2683122"/>
              <a:ext cx="451770" cy="207729"/>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ysClr val="windowText" lastClr="000000"/>
                </a:solidFill>
                <a:effectLst/>
                <a:uLnTx/>
                <a:uFillTx/>
              </a:endParaRPr>
            </a:p>
          </p:txBody>
        </p:sp>
        <p:sp>
          <p:nvSpPr>
            <p:cNvPr id="804" name="Isosceles Triangle 803"/>
            <p:cNvSpPr/>
            <p:nvPr/>
          </p:nvSpPr>
          <p:spPr>
            <a:xfrm rot="5400000" flipH="1">
              <a:off x="5884115" y="2660737"/>
              <a:ext cx="451770" cy="207729"/>
            </a:xfrm>
            <a:prstGeom prst="triangle">
              <a:avLst/>
            </a:prstGeom>
            <a:solidFill>
              <a:schemeClr val="tx1">
                <a:lumMod val="50000"/>
                <a:lumOff val="50000"/>
              </a:schemeClr>
            </a:solidFill>
            <a:ln>
              <a:solidFill>
                <a:schemeClr val="tx1">
                  <a:lumMod val="65000"/>
                  <a:lumOff val="35000"/>
                </a:schemeClr>
              </a:solidFill>
            </a:ln>
            <a:effectLst>
              <a:outerShdw blurRad="50800" dist="38100" dir="2700000" algn="tl" rotWithShape="0">
                <a:prstClr val="black">
                  <a:alpha val="40000"/>
                </a:prstClr>
              </a:outerShdw>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ysClr val="windowText" lastClr="000000"/>
                </a:solidFill>
                <a:effectLst/>
                <a:uLnTx/>
                <a:uFillTx/>
              </a:endParaRPr>
            </a:p>
          </p:txBody>
        </p:sp>
        <p:grpSp>
          <p:nvGrpSpPr>
            <p:cNvPr id="805" name="Group 804"/>
            <p:cNvGrpSpPr/>
            <p:nvPr/>
          </p:nvGrpSpPr>
          <p:grpSpPr>
            <a:xfrm>
              <a:off x="2602191" y="2298018"/>
              <a:ext cx="2596617" cy="113774"/>
              <a:chOff x="2127748" y="2007091"/>
              <a:chExt cx="3815852" cy="167197"/>
            </a:xfrm>
          </p:grpSpPr>
          <p:cxnSp>
            <p:nvCxnSpPr>
              <p:cNvPr id="818" name="Straight Connector 817"/>
              <p:cNvCxnSpPr/>
              <p:nvPr/>
            </p:nvCxnSpPr>
            <p:spPr>
              <a:xfrm flipH="1">
                <a:off x="2127748" y="2174288"/>
                <a:ext cx="123268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p:cNvCxnSpPr/>
              <p:nvPr/>
            </p:nvCxnSpPr>
            <p:spPr>
              <a:xfrm flipH="1">
                <a:off x="4549133" y="2166150"/>
                <a:ext cx="13944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0" name="Straight Connector 819"/>
              <p:cNvCxnSpPr/>
              <p:nvPr/>
            </p:nvCxnSpPr>
            <p:spPr>
              <a:xfrm flipH="1">
                <a:off x="3360438" y="2007091"/>
                <a:ext cx="11886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6" name="Group 805"/>
            <p:cNvGrpSpPr/>
            <p:nvPr/>
          </p:nvGrpSpPr>
          <p:grpSpPr>
            <a:xfrm>
              <a:off x="3397217" y="3365806"/>
              <a:ext cx="2102565" cy="800885"/>
              <a:chOff x="3397218" y="3365806"/>
              <a:chExt cx="1633996" cy="800885"/>
            </a:xfrm>
          </p:grpSpPr>
          <p:sp>
            <p:nvSpPr>
              <p:cNvPr id="812" name="TextBox 811"/>
              <p:cNvSpPr txBox="1"/>
              <p:nvPr/>
            </p:nvSpPr>
            <p:spPr>
              <a:xfrm>
                <a:off x="3397218" y="3365806"/>
                <a:ext cx="1129518" cy="41549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Standard Internet</a:t>
                </a:r>
              </a:p>
            </p:txBody>
          </p:sp>
          <p:sp>
            <p:nvSpPr>
              <p:cNvPr id="813" name="TextBox 812"/>
              <p:cNvSpPr txBox="1"/>
              <p:nvPr/>
            </p:nvSpPr>
            <p:spPr>
              <a:xfrm>
                <a:off x="3401315" y="3543783"/>
                <a:ext cx="1129518" cy="41549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ysClr val="windowText" lastClr="000000"/>
                    </a:solidFill>
                    <a:effectLst/>
                    <a:uLnTx/>
                    <a:uFillTx/>
                  </a:rPr>
                  <a:t>Premium Assured</a:t>
                </a:r>
              </a:p>
            </p:txBody>
          </p:sp>
          <p:sp>
            <p:nvSpPr>
              <p:cNvPr id="814" name="TextBox 813"/>
              <p:cNvSpPr txBox="1"/>
              <p:nvPr/>
            </p:nvSpPr>
            <p:spPr>
              <a:xfrm>
                <a:off x="4299260" y="3751193"/>
                <a:ext cx="731954" cy="41549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lumMod val="50000"/>
                      </a:schemeClr>
                    </a:solidFill>
                    <a:effectLst/>
                    <a:uLnTx/>
                    <a:uFillTx/>
                    <a:sym typeface="Wingdings" panose="05000000000000000000" pitchFamily="2" charset="2"/>
                  </a:rPr>
                  <a:t> Always Ask</a:t>
                </a:r>
                <a:endParaRPr kumimoji="0" lang="en-US" sz="1050" b="0" i="0" u="none" strike="noStrike" kern="0" cap="none" spc="0" normalizeH="0" baseline="0" noProof="0" dirty="0">
                  <a:ln>
                    <a:noFill/>
                  </a:ln>
                  <a:solidFill>
                    <a:schemeClr val="bg1">
                      <a:lumMod val="50000"/>
                    </a:schemeClr>
                  </a:solidFill>
                  <a:effectLst/>
                  <a:uLnTx/>
                  <a:uFillTx/>
                </a:endParaRPr>
              </a:p>
            </p:txBody>
          </p:sp>
          <p:sp>
            <p:nvSpPr>
              <p:cNvPr id="815" name="Rounded Rectangle 814"/>
              <p:cNvSpPr/>
              <p:nvPr/>
            </p:nvSpPr>
            <p:spPr>
              <a:xfrm>
                <a:off x="4295286" y="3582025"/>
                <a:ext cx="120267" cy="112008"/>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sp>
            <p:nvSpPr>
              <p:cNvPr id="816" name="Rounded Rectangle 815"/>
              <p:cNvSpPr/>
              <p:nvPr/>
            </p:nvSpPr>
            <p:spPr>
              <a:xfrm>
                <a:off x="4499980" y="3574278"/>
                <a:ext cx="439565" cy="127503"/>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Next &gt;</a:t>
                </a:r>
              </a:p>
            </p:txBody>
          </p:sp>
          <p:sp>
            <p:nvSpPr>
              <p:cNvPr id="817" name="Rounded Rectangle 816"/>
              <p:cNvSpPr/>
              <p:nvPr/>
            </p:nvSpPr>
            <p:spPr>
              <a:xfrm>
                <a:off x="4301407" y="3408980"/>
                <a:ext cx="120267" cy="112008"/>
              </a:xfrm>
              <a:prstGeom prst="roundRect">
                <a:avLst/>
              </a:prstGeom>
              <a:ln w="6350"/>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ysClr val="windowText" lastClr="000000"/>
                    </a:solidFill>
                    <a:effectLst>
                      <a:outerShdw blurRad="38100" dist="38100" dir="2700000" algn="tl">
                        <a:srgbClr val="000000">
                          <a:alpha val="43137"/>
                        </a:srgbClr>
                      </a:outerShdw>
                    </a:effectLst>
                    <a:uLnTx/>
                    <a:uFillTx/>
                  </a:rPr>
                  <a:t>?</a:t>
                </a:r>
              </a:p>
            </p:txBody>
          </p:sp>
        </p:grpSp>
        <p:sp>
          <p:nvSpPr>
            <p:cNvPr id="807" name="Oval 806"/>
            <p:cNvSpPr/>
            <p:nvPr/>
          </p:nvSpPr>
          <p:spPr>
            <a:xfrm>
              <a:off x="3201990" y="3403088"/>
              <a:ext cx="133233" cy="131214"/>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nvGrpSpPr>
            <p:cNvPr id="808" name="Group 807"/>
            <p:cNvGrpSpPr/>
            <p:nvPr/>
          </p:nvGrpSpPr>
          <p:grpSpPr>
            <a:xfrm>
              <a:off x="3201990" y="3572422"/>
              <a:ext cx="133233" cy="131214"/>
              <a:chOff x="1426771" y="2726233"/>
              <a:chExt cx="304800" cy="304800"/>
            </a:xfrm>
          </p:grpSpPr>
          <p:sp>
            <p:nvSpPr>
              <p:cNvPr id="809" name="Oval 808"/>
              <p:cNvSpPr/>
              <p:nvPr/>
            </p:nvSpPr>
            <p:spPr>
              <a:xfrm>
                <a:off x="1426771" y="2726233"/>
                <a:ext cx="304800" cy="304800"/>
              </a:xfrm>
              <a:prstGeom prst="ellipse">
                <a:avLst/>
              </a:prstGeom>
              <a:solidFill>
                <a:schemeClr val="bg1"/>
              </a:solidFill>
              <a:ln w="12700">
                <a:gradFill>
                  <a:gsLst>
                    <a:gs pos="0">
                      <a:schemeClr val="bg1">
                        <a:lumMod val="75000"/>
                      </a:schemeClr>
                    </a:gs>
                    <a:gs pos="74000">
                      <a:schemeClr val="bg1">
                        <a:lumMod val="65000"/>
                      </a:schemeClr>
                    </a:gs>
                    <a:gs pos="83000">
                      <a:schemeClr val="tx1">
                        <a:lumMod val="50000"/>
                        <a:lumOff val="50000"/>
                      </a:schemeClr>
                    </a:gs>
                    <a:gs pos="100000">
                      <a:schemeClr val="tx1">
                        <a:lumMod val="65000"/>
                        <a:lumOff val="3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810" name="Oval 809"/>
              <p:cNvSpPr/>
              <p:nvPr/>
            </p:nvSpPr>
            <p:spPr>
              <a:xfrm>
                <a:off x="1470272" y="2774083"/>
                <a:ext cx="215059" cy="215059"/>
              </a:xfrm>
              <a:prstGeom prst="ellipse">
                <a:avLst/>
              </a:prstGeom>
              <a:gradFill flip="none" rotWithShape="1">
                <a:gsLst>
                  <a:gs pos="58000">
                    <a:schemeClr val="tx1">
                      <a:lumMod val="50000"/>
                      <a:lumOff val="50000"/>
                    </a:schemeClr>
                  </a:gs>
                  <a:gs pos="38000">
                    <a:schemeClr val="tx1">
                      <a:lumMod val="50000"/>
                      <a:lumOff val="50000"/>
                    </a:schemeClr>
                  </a:gs>
                  <a:gs pos="90000">
                    <a:schemeClr val="accent2">
                      <a:tint val="44500"/>
                      <a:satMod val="160000"/>
                    </a:schemeClr>
                  </a:gs>
                  <a:gs pos="78000">
                    <a:schemeClr val="accent2">
                      <a:tint val="23500"/>
                      <a:satMod val="160000"/>
                    </a:schemeClr>
                  </a:gs>
                </a:gsLst>
                <a:path path="circle">
                  <a:fillToRect l="100000" t="100000"/>
                </a:path>
                <a:tileRect r="-100000" b="-100000"/>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sp>
            <p:nvSpPr>
              <p:cNvPr id="811" name="Oval 810"/>
              <p:cNvSpPr/>
              <p:nvPr/>
            </p:nvSpPr>
            <p:spPr>
              <a:xfrm>
                <a:off x="1436330" y="2730056"/>
                <a:ext cx="215059" cy="215059"/>
              </a:xfrm>
              <a:prstGeom prst="ellipse">
                <a:avLst/>
              </a:prstGeom>
              <a:solidFill>
                <a:srgbClr val="FFFFFF"/>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sysClr val="windowText" lastClr="000000"/>
                  </a:solidFill>
                  <a:effectLst/>
                  <a:uLnTx/>
                  <a:uFillTx/>
                </a:endParaRPr>
              </a:p>
            </p:txBody>
          </p:sp>
        </p:grpSp>
      </p:grpSp>
    </p:spTree>
    <p:extLst>
      <p:ext uri="{BB962C8B-B14F-4D97-AF65-F5344CB8AC3E}">
        <p14:creationId xmlns:p14="http://schemas.microsoft.com/office/powerpoint/2010/main" val="614478872"/>
      </p:ext>
    </p:extLst>
  </p:cSld>
  <p:clrMapOvr>
    <a:masterClrMapping/>
  </p:clrMapOvr>
  <mc:AlternateContent xmlns:mc="http://schemas.openxmlformats.org/markup-compatibility/2006" xmlns:p14="http://schemas.microsoft.com/office/powerpoint/2010/main">
    <mc:Choice Requires="p14">
      <p:transition spd="med" p14:dur="700" advTm="8651">
        <p:fade/>
      </p:transition>
    </mc:Choice>
    <mc:Fallback xmlns="">
      <p:transition spd="med" advTm="8651">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IMING" val="|4.2"/>
</p:tagLst>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21987</TotalTime>
  <Words>4101</Words>
  <Application>Microsoft Office PowerPoint</Application>
  <PresentationFormat>On-screen Show (4:3)</PresentationFormat>
  <Paragraphs>1073</Paragraphs>
  <Slides>39</Slides>
  <Notes>19</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39</vt:i4>
      </vt:variant>
    </vt:vector>
  </HeadingPairs>
  <TitlesOfParts>
    <vt:vector size="47" baseType="lpstr">
      <vt:lpstr>ＭＳ Ｐゴシック</vt:lpstr>
      <vt:lpstr>宋体</vt:lpstr>
      <vt:lpstr>Arial</vt:lpstr>
      <vt:lpstr>Calibri</vt:lpstr>
      <vt:lpstr>Times New Roman</vt:lpstr>
      <vt:lpstr>Wingdings</vt:lpstr>
      <vt:lpstr>Wingdings 3</vt:lpstr>
      <vt:lpstr>1_Office Theme</vt:lpstr>
      <vt:lpstr>PowerPoint Presentation</vt:lpstr>
      <vt:lpstr>Broadband Assured IP Services</vt:lpstr>
      <vt:lpstr>Broadband 20/20 Background, Motivation</vt:lpstr>
      <vt:lpstr>Timing and Support for BBF Work</vt:lpstr>
      <vt:lpstr>Broadband Assured IP Services Summary</vt:lpstr>
      <vt:lpstr>Top Areas of Broadband 20/20 Innovation</vt:lpstr>
      <vt:lpstr>Broadband Assured IP Service Type Examples</vt:lpstr>
      <vt:lpstr>Key Services</vt:lpstr>
      <vt:lpstr>Broadband Assured IP Services Update </vt:lpstr>
      <vt:lpstr>Assurance Attributes by Service Type</vt:lpstr>
      <vt:lpstr>Regulatory Issues</vt:lpstr>
      <vt:lpstr>PowerPoint Presentation</vt:lpstr>
      <vt:lpstr>Standard Internet Connection</vt:lpstr>
      <vt:lpstr>BAS Service Provisioning Step 1</vt:lpstr>
      <vt:lpstr>BAS Service Provisioning Step 2</vt:lpstr>
      <vt:lpstr>BAS Connectionless Service Traffic Management</vt:lpstr>
      <vt:lpstr>BAS with Multiple Provider Domains</vt:lpstr>
      <vt:lpstr>Example of User Selection of Assured Services </vt:lpstr>
      <vt:lpstr>Cloud Service  Delivery Comparison</vt:lpstr>
      <vt:lpstr>BAS Performance Management</vt:lpstr>
      <vt:lpstr>Broadband Assured Services Stakeholder Impact</vt:lpstr>
      <vt:lpstr>Potential Business Relationships</vt:lpstr>
      <vt:lpstr>PowerPoint Presentation</vt:lpstr>
      <vt:lpstr>Scope of Broadband Forum BAS work</vt:lpstr>
      <vt:lpstr>BAS Framework Document (Members-only SD-377)</vt:lpstr>
      <vt:lpstr>Phased Development Plan</vt:lpstr>
      <vt:lpstr>Benefits of BAS sourced by the BBF </vt:lpstr>
      <vt:lpstr>Services and Architecture Overview </vt:lpstr>
      <vt:lpstr>BAS Service Technical Specification (1 of 2)</vt:lpstr>
      <vt:lpstr>BAS Service Technical Specification (2 of 2)</vt:lpstr>
      <vt:lpstr>SWAT/GAP Analysis</vt:lpstr>
      <vt:lpstr>Feedback and Call to Action</vt:lpstr>
      <vt:lpstr>Supporting Member and Non-Companies</vt:lpstr>
      <vt:lpstr>PowerPoint Presentation</vt:lpstr>
      <vt:lpstr>Ultra-Fast Wireline Infrastructure Services</vt:lpstr>
      <vt:lpstr>Intelligent Home and Business Services </vt:lpstr>
      <vt:lpstr>Seamless, Hybrid Wireline/Wireless Services</vt:lpstr>
      <vt:lpstr>Personalized Network Services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mark</dc:creator>
  <cp:lastModifiedBy>Mark Fishburn</cp:lastModifiedBy>
  <cp:revision>618</cp:revision>
  <dcterms:created xsi:type="dcterms:W3CDTF">2015-06-08T12:08:32Z</dcterms:created>
  <dcterms:modified xsi:type="dcterms:W3CDTF">2016-06-22T14:51:45Z</dcterms:modified>
</cp:coreProperties>
</file>